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87"/>
  </p:notesMasterIdLst>
  <p:sldIdLst>
    <p:sldId id="259" r:id="rId2"/>
    <p:sldId id="721" r:id="rId3"/>
    <p:sldId id="328" r:id="rId4"/>
    <p:sldId id="327" r:id="rId5"/>
    <p:sldId id="269" r:id="rId6"/>
    <p:sldId id="723" r:id="rId7"/>
    <p:sldId id="463" r:id="rId8"/>
    <p:sldId id="404" r:id="rId9"/>
    <p:sldId id="405" r:id="rId10"/>
    <p:sldId id="406" r:id="rId11"/>
    <p:sldId id="726" r:id="rId12"/>
    <p:sldId id="466" r:id="rId13"/>
    <p:sldId id="409" r:id="rId14"/>
    <p:sldId id="410" r:id="rId15"/>
    <p:sldId id="411" r:id="rId16"/>
    <p:sldId id="412" r:id="rId17"/>
    <p:sldId id="413" r:id="rId18"/>
    <p:sldId id="414" r:id="rId19"/>
    <p:sldId id="445" r:id="rId20"/>
    <p:sldId id="415" r:id="rId21"/>
    <p:sldId id="417" r:id="rId22"/>
    <p:sldId id="437" r:id="rId23"/>
    <p:sldId id="438" r:id="rId24"/>
    <p:sldId id="419" r:id="rId25"/>
    <p:sldId id="439" r:id="rId26"/>
    <p:sldId id="440" r:id="rId27"/>
    <p:sldId id="421" r:id="rId28"/>
    <p:sldId id="448" r:id="rId29"/>
    <p:sldId id="425" r:id="rId30"/>
    <p:sldId id="447" r:id="rId31"/>
    <p:sldId id="442" r:id="rId32"/>
    <p:sldId id="464" r:id="rId33"/>
    <p:sldId id="430" r:id="rId34"/>
    <p:sldId id="431" r:id="rId35"/>
    <p:sldId id="481" r:id="rId36"/>
    <p:sldId id="478" r:id="rId37"/>
    <p:sldId id="479" r:id="rId38"/>
    <p:sldId id="465" r:id="rId39"/>
    <p:sldId id="456" r:id="rId40"/>
    <p:sldId id="457" r:id="rId41"/>
    <p:sldId id="458" r:id="rId42"/>
    <p:sldId id="459" r:id="rId43"/>
    <p:sldId id="460" r:id="rId44"/>
    <p:sldId id="461" r:id="rId45"/>
    <p:sldId id="462" r:id="rId46"/>
    <p:sldId id="273" r:id="rId47"/>
    <p:sldId id="432" r:id="rId48"/>
    <p:sldId id="433" r:id="rId49"/>
    <p:sldId id="377" r:id="rId50"/>
    <p:sldId id="381" r:id="rId51"/>
    <p:sldId id="382" r:id="rId52"/>
    <p:sldId id="385" r:id="rId53"/>
    <p:sldId id="449" r:id="rId54"/>
    <p:sldId id="450" r:id="rId55"/>
    <p:sldId id="451" r:id="rId56"/>
    <p:sldId id="274" r:id="rId57"/>
    <p:sldId id="390" r:id="rId58"/>
    <p:sldId id="435" r:id="rId59"/>
    <p:sldId id="452" r:id="rId60"/>
    <p:sldId id="436" r:id="rId61"/>
    <p:sldId id="396" r:id="rId62"/>
    <p:sldId id="616" r:id="rId63"/>
    <p:sldId id="727" r:id="rId64"/>
    <p:sldId id="453" r:id="rId65"/>
    <p:sldId id="454" r:id="rId66"/>
    <p:sldId id="455" r:id="rId67"/>
    <p:sldId id="394" r:id="rId68"/>
    <p:sldId id="728" r:id="rId69"/>
    <p:sldId id="689" r:id="rId70"/>
    <p:sldId id="703" r:id="rId71"/>
    <p:sldId id="690" r:id="rId72"/>
    <p:sldId id="691" r:id="rId73"/>
    <p:sldId id="704" r:id="rId74"/>
    <p:sldId id="468" r:id="rId75"/>
    <p:sldId id="330" r:id="rId76"/>
    <p:sldId id="333" r:id="rId77"/>
    <p:sldId id="336" r:id="rId78"/>
    <p:sldId id="337" r:id="rId79"/>
    <p:sldId id="729" r:id="rId80"/>
    <p:sldId id="307" r:id="rId81"/>
    <p:sldId id="480" r:id="rId82"/>
    <p:sldId id="715" r:id="rId83"/>
    <p:sldId id="256" r:id="rId84"/>
    <p:sldId id="441" r:id="rId85"/>
    <p:sldId id="730" r:id="rId86"/>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1" d="100"/>
          <a:sy n="111" d="100"/>
        </p:scale>
        <p:origin x="522" y="60"/>
      </p:cViewPr>
      <p:guideLst>
        <p:guide orient="horz" pos="2160"/>
        <p:guide pos="3840"/>
      </p:guideLst>
    </p:cSldViewPr>
  </p:slideViewPr>
  <p:notesTextViewPr>
    <p:cViewPr>
      <p:scale>
        <a:sx n="1" d="1"/>
        <a:sy n="1" d="1"/>
      </p:scale>
      <p:origin x="0" y="0"/>
    </p:cViewPr>
  </p:notesTextViewPr>
  <p:sorterViewPr>
    <p:cViewPr>
      <p:scale>
        <a:sx n="100" d="100"/>
        <a:sy n="100" d="100"/>
      </p:scale>
      <p:origin x="0" y="-1397"/>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viewProps" Target="viewProps.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theme" Target="theme/theme1.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notesMaster" Target="notesMasters/notesMaster1.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C92BB234-1CDE-4B13-9AF8-72BCF0AA06BF}" type="doc">
      <dgm:prSet loTypeId="urn:microsoft.com/office/officeart/2005/8/layout/radial6" loCatId="relationship" qsTypeId="urn:microsoft.com/office/officeart/2005/8/quickstyle/simple1" qsCatId="simple" csTypeId="urn:microsoft.com/office/officeart/2005/8/colors/accent1_2" csCatId="accent1" phldr="1"/>
      <dgm:spPr/>
      <dgm:t>
        <a:bodyPr/>
        <a:lstStyle/>
        <a:p>
          <a:endParaRPr lang="en-US"/>
        </a:p>
      </dgm:t>
    </dgm:pt>
    <dgm:pt modelId="{C540BFCC-5F68-4D80-9FEB-2519137C4D28}">
      <dgm:prSet phldrT="[Text]"/>
      <dgm:spPr/>
      <dgm:t>
        <a:bodyPr/>
        <a:lstStyle/>
        <a:p>
          <a:r>
            <a:rPr lang="en-US" dirty="0" err="1"/>
            <a:t>Ciclo</a:t>
          </a:r>
          <a:r>
            <a:rPr lang="en-US" dirty="0"/>
            <a:t> del </a:t>
          </a:r>
          <a:r>
            <a:rPr lang="en-US" dirty="0" err="1"/>
            <a:t>trasferimento</a:t>
          </a:r>
          <a:endParaRPr lang="en-US" dirty="0"/>
        </a:p>
        <a:p>
          <a:r>
            <a:rPr lang="en-US" dirty="0" err="1"/>
            <a:t>tecnologico</a:t>
          </a:r>
          <a:endParaRPr lang="en-US" dirty="0"/>
        </a:p>
      </dgm:t>
    </dgm:pt>
    <dgm:pt modelId="{98B2BC39-8B8B-476F-91FD-2A76C354DAA5}" type="parTrans" cxnId="{B4BCC0E0-AD39-4607-9891-28287F0FCD57}">
      <dgm:prSet/>
      <dgm:spPr/>
      <dgm:t>
        <a:bodyPr/>
        <a:lstStyle/>
        <a:p>
          <a:endParaRPr lang="en-US"/>
        </a:p>
      </dgm:t>
    </dgm:pt>
    <dgm:pt modelId="{F8103C10-E43D-4363-B7AE-D62E15645B5E}" type="sibTrans" cxnId="{B4BCC0E0-AD39-4607-9891-28287F0FCD57}">
      <dgm:prSet/>
      <dgm:spPr/>
      <dgm:t>
        <a:bodyPr/>
        <a:lstStyle/>
        <a:p>
          <a:endParaRPr lang="en-US"/>
        </a:p>
      </dgm:t>
    </dgm:pt>
    <dgm:pt modelId="{DAD66219-38D8-4341-87CE-C2F7D245E3EE}">
      <dgm:prSet phldrT="[Text]"/>
      <dgm:spPr/>
      <dgm:t>
        <a:bodyPr/>
        <a:lstStyle/>
        <a:p>
          <a:r>
            <a:rPr lang="en-US" dirty="0" err="1"/>
            <a:t>Ricerca</a:t>
          </a:r>
          <a:r>
            <a:rPr lang="en-US" dirty="0"/>
            <a:t> e </a:t>
          </a:r>
          <a:r>
            <a:rPr lang="en-US" dirty="0" err="1"/>
            <a:t>sviluppo</a:t>
          </a:r>
          <a:endParaRPr lang="en-US" dirty="0"/>
        </a:p>
      </dgm:t>
    </dgm:pt>
    <dgm:pt modelId="{6758102E-C4A0-4DAB-A6A5-0C180936B66C}" type="parTrans" cxnId="{5611FF07-99CF-467E-87E5-EBF7E205F2D1}">
      <dgm:prSet/>
      <dgm:spPr/>
      <dgm:t>
        <a:bodyPr/>
        <a:lstStyle/>
        <a:p>
          <a:endParaRPr lang="en-US"/>
        </a:p>
      </dgm:t>
    </dgm:pt>
    <dgm:pt modelId="{3FD51B2C-BBA1-421C-8EC2-448CE09DA453}" type="sibTrans" cxnId="{5611FF07-99CF-467E-87E5-EBF7E205F2D1}">
      <dgm:prSet/>
      <dgm:spPr/>
      <dgm:t>
        <a:bodyPr/>
        <a:lstStyle/>
        <a:p>
          <a:endParaRPr lang="en-US"/>
        </a:p>
      </dgm:t>
    </dgm:pt>
    <dgm:pt modelId="{E2A23836-25EE-4B26-8BAF-9EC18A7B4D23}">
      <dgm:prSet phldrT="[Text]"/>
      <dgm:spPr/>
      <dgm:t>
        <a:bodyPr/>
        <a:lstStyle/>
        <a:p>
          <a:r>
            <a:rPr lang="en-US" dirty="0" err="1"/>
            <a:t>Invenzione</a:t>
          </a:r>
          <a:endParaRPr lang="en-US" dirty="0"/>
        </a:p>
      </dgm:t>
    </dgm:pt>
    <dgm:pt modelId="{5475443B-EA86-4719-A30A-8C50F5009BE5}" type="parTrans" cxnId="{2F2C3ADE-6ADD-4CCF-813A-D0C942FFAED0}">
      <dgm:prSet/>
      <dgm:spPr/>
      <dgm:t>
        <a:bodyPr/>
        <a:lstStyle/>
        <a:p>
          <a:endParaRPr lang="en-US"/>
        </a:p>
      </dgm:t>
    </dgm:pt>
    <dgm:pt modelId="{94EA7322-B22C-4C78-978F-90F3C2783BC4}" type="sibTrans" cxnId="{2F2C3ADE-6ADD-4CCF-813A-D0C942FFAED0}">
      <dgm:prSet/>
      <dgm:spPr/>
      <dgm:t>
        <a:bodyPr/>
        <a:lstStyle/>
        <a:p>
          <a:endParaRPr lang="en-US"/>
        </a:p>
      </dgm:t>
    </dgm:pt>
    <dgm:pt modelId="{9DDADD6D-A552-4A61-B90C-DC2BA6973359}">
      <dgm:prSet phldrT="[Text]"/>
      <dgm:spPr/>
      <dgm:t>
        <a:bodyPr/>
        <a:lstStyle/>
        <a:p>
          <a:r>
            <a:rPr lang="en-US" dirty="0" err="1"/>
            <a:t>Valutazione</a:t>
          </a:r>
          <a:r>
            <a:rPr lang="en-US" dirty="0"/>
            <a:t> </a:t>
          </a:r>
          <a:r>
            <a:rPr lang="en-US" dirty="0" err="1"/>
            <a:t>della</a:t>
          </a:r>
          <a:endParaRPr lang="en-US" dirty="0"/>
        </a:p>
        <a:p>
          <a:r>
            <a:rPr lang="en-US" dirty="0" err="1"/>
            <a:t>tecnologia</a:t>
          </a:r>
          <a:endParaRPr lang="en-US" dirty="0"/>
        </a:p>
      </dgm:t>
    </dgm:pt>
    <dgm:pt modelId="{F19F9F3E-B3A7-4620-B4A7-25B5B0FC1E4D}" type="parTrans" cxnId="{0BF3CDF2-0031-4FD8-989E-F77B7584B14A}">
      <dgm:prSet/>
      <dgm:spPr/>
      <dgm:t>
        <a:bodyPr/>
        <a:lstStyle/>
        <a:p>
          <a:endParaRPr lang="en-US"/>
        </a:p>
      </dgm:t>
    </dgm:pt>
    <dgm:pt modelId="{74D280F3-0639-41D9-89B7-092124779618}" type="sibTrans" cxnId="{0BF3CDF2-0031-4FD8-989E-F77B7584B14A}">
      <dgm:prSet/>
      <dgm:spPr/>
      <dgm:t>
        <a:bodyPr/>
        <a:lstStyle/>
        <a:p>
          <a:endParaRPr lang="en-US"/>
        </a:p>
      </dgm:t>
    </dgm:pt>
    <dgm:pt modelId="{EDB43EFC-18DB-4313-B89A-E0D86CF112FA}">
      <dgm:prSet phldrT="[Text]"/>
      <dgm:spPr/>
      <dgm:t>
        <a:bodyPr/>
        <a:lstStyle/>
        <a:p>
          <a:r>
            <a:rPr lang="en-US" dirty="0" err="1"/>
            <a:t>Protezione</a:t>
          </a:r>
          <a:r>
            <a:rPr lang="en-US" dirty="0"/>
            <a:t> IP</a:t>
          </a:r>
        </a:p>
      </dgm:t>
    </dgm:pt>
    <dgm:pt modelId="{D4AF3C07-E318-4D0A-BAFB-1132E26EE516}" type="parTrans" cxnId="{D7998D2C-59F6-4FD6-B14D-559383C574D3}">
      <dgm:prSet/>
      <dgm:spPr/>
      <dgm:t>
        <a:bodyPr/>
        <a:lstStyle/>
        <a:p>
          <a:endParaRPr lang="en-US"/>
        </a:p>
      </dgm:t>
    </dgm:pt>
    <dgm:pt modelId="{D3AEF63B-823C-495C-8F3D-647E14EF14D2}" type="sibTrans" cxnId="{D7998D2C-59F6-4FD6-B14D-559383C574D3}">
      <dgm:prSet/>
      <dgm:spPr/>
      <dgm:t>
        <a:bodyPr/>
        <a:lstStyle/>
        <a:p>
          <a:endParaRPr lang="en-US"/>
        </a:p>
      </dgm:t>
    </dgm:pt>
    <dgm:pt modelId="{3BEE535B-4970-4B11-BFDC-6BDA3964FEA0}">
      <dgm:prSet phldrT="[Text]"/>
      <dgm:spPr/>
      <dgm:t>
        <a:bodyPr/>
        <a:lstStyle/>
        <a:p>
          <a:r>
            <a:rPr lang="en-US" dirty="0" err="1"/>
            <a:t>Utili</a:t>
          </a:r>
          <a:r>
            <a:rPr lang="en-US" dirty="0"/>
            <a:t> </a:t>
          </a:r>
        </a:p>
      </dgm:t>
    </dgm:pt>
    <dgm:pt modelId="{3B50D3E6-D3AE-449E-9BD3-67062E352039}" type="parTrans" cxnId="{581E578F-8172-4767-B38C-D8E45DD38476}">
      <dgm:prSet/>
      <dgm:spPr/>
      <dgm:t>
        <a:bodyPr/>
        <a:lstStyle/>
        <a:p>
          <a:endParaRPr lang="en-US"/>
        </a:p>
      </dgm:t>
    </dgm:pt>
    <dgm:pt modelId="{44550509-A532-440C-94F7-7794BDDEE1BD}" type="sibTrans" cxnId="{581E578F-8172-4767-B38C-D8E45DD38476}">
      <dgm:prSet/>
      <dgm:spPr/>
      <dgm:t>
        <a:bodyPr/>
        <a:lstStyle/>
        <a:p>
          <a:endParaRPr lang="en-US"/>
        </a:p>
      </dgm:t>
    </dgm:pt>
    <dgm:pt modelId="{5314C227-56F7-49D3-A117-592ED67BE941}">
      <dgm:prSet phldrT="[Text]"/>
      <dgm:spPr/>
      <dgm:t>
        <a:bodyPr/>
        <a:lstStyle/>
        <a:p>
          <a:r>
            <a:rPr lang="en-US" dirty="0"/>
            <a:t>Marketing </a:t>
          </a:r>
        </a:p>
      </dgm:t>
    </dgm:pt>
    <dgm:pt modelId="{08E60FBD-0862-4219-B296-B983A5CCFCD3}" type="parTrans" cxnId="{3D5A3CCE-4C96-4027-A811-3595D3D2014E}">
      <dgm:prSet/>
      <dgm:spPr/>
      <dgm:t>
        <a:bodyPr/>
        <a:lstStyle/>
        <a:p>
          <a:endParaRPr lang="en-US"/>
        </a:p>
      </dgm:t>
    </dgm:pt>
    <dgm:pt modelId="{B51399A0-6270-447C-9A23-B040D78AD4B9}" type="sibTrans" cxnId="{3D5A3CCE-4C96-4027-A811-3595D3D2014E}">
      <dgm:prSet/>
      <dgm:spPr/>
      <dgm:t>
        <a:bodyPr/>
        <a:lstStyle/>
        <a:p>
          <a:endParaRPr lang="en-US"/>
        </a:p>
      </dgm:t>
    </dgm:pt>
    <dgm:pt modelId="{EDE043C3-A298-4A50-88BC-1EFB92E1A546}">
      <dgm:prSet phldrT="[Text]"/>
      <dgm:spPr/>
      <dgm:t>
        <a:bodyPr/>
        <a:lstStyle/>
        <a:p>
          <a:r>
            <a:rPr lang="en-US" dirty="0"/>
            <a:t>Licensing </a:t>
          </a:r>
        </a:p>
      </dgm:t>
    </dgm:pt>
    <dgm:pt modelId="{C05EBB9D-3209-4045-94C5-7747FA9765FC}" type="parTrans" cxnId="{78B54428-0502-4E35-9F2B-66B6013D5E8C}">
      <dgm:prSet/>
      <dgm:spPr/>
      <dgm:t>
        <a:bodyPr/>
        <a:lstStyle/>
        <a:p>
          <a:endParaRPr lang="en-US"/>
        </a:p>
      </dgm:t>
    </dgm:pt>
    <dgm:pt modelId="{37343136-5171-43D8-A366-9C2C1CA87896}" type="sibTrans" cxnId="{78B54428-0502-4E35-9F2B-66B6013D5E8C}">
      <dgm:prSet/>
      <dgm:spPr/>
      <dgm:t>
        <a:bodyPr/>
        <a:lstStyle/>
        <a:p>
          <a:endParaRPr lang="en-US"/>
        </a:p>
      </dgm:t>
    </dgm:pt>
    <dgm:pt modelId="{CBD3A7E2-5FD4-4FC9-B338-CB0911D640ED}">
      <dgm:prSet phldrT="[Text]"/>
      <dgm:spPr/>
      <dgm:t>
        <a:bodyPr/>
        <a:lstStyle/>
        <a:p>
          <a:r>
            <a:rPr lang="en-US" dirty="0" err="1"/>
            <a:t>Prodotti</a:t>
          </a:r>
          <a:endParaRPr lang="en-US" dirty="0"/>
        </a:p>
        <a:p>
          <a:r>
            <a:rPr lang="en-US" dirty="0"/>
            <a:t>E </a:t>
          </a:r>
        </a:p>
        <a:p>
          <a:r>
            <a:rPr lang="en-US" dirty="0" err="1"/>
            <a:t>Servizi</a:t>
          </a:r>
          <a:endParaRPr lang="en-US" dirty="0"/>
        </a:p>
      </dgm:t>
    </dgm:pt>
    <dgm:pt modelId="{A9D3B46F-A139-4DF8-9014-6AFAFA32F5BE}" type="parTrans" cxnId="{351E4E2D-AA94-4EDC-8972-D204642999D0}">
      <dgm:prSet/>
      <dgm:spPr/>
      <dgm:t>
        <a:bodyPr/>
        <a:lstStyle/>
        <a:p>
          <a:endParaRPr lang="en-US"/>
        </a:p>
      </dgm:t>
    </dgm:pt>
    <dgm:pt modelId="{A39A04AA-CC0F-44ED-BBD8-7F3A2F1885F3}" type="sibTrans" cxnId="{351E4E2D-AA94-4EDC-8972-D204642999D0}">
      <dgm:prSet/>
      <dgm:spPr/>
      <dgm:t>
        <a:bodyPr/>
        <a:lstStyle/>
        <a:p>
          <a:endParaRPr lang="en-US"/>
        </a:p>
      </dgm:t>
    </dgm:pt>
    <dgm:pt modelId="{FA4EDB11-25E5-4ACB-8781-8B2733D737AC}">
      <dgm:prSet/>
      <dgm:spPr/>
      <dgm:t>
        <a:bodyPr/>
        <a:lstStyle/>
        <a:p>
          <a:endParaRPr lang="en-US"/>
        </a:p>
      </dgm:t>
    </dgm:pt>
    <dgm:pt modelId="{E712A2B4-A0B3-45CF-BAE0-F58694BE565A}" type="parTrans" cxnId="{A1497B32-0D95-4286-9740-DBEAFBDE53C1}">
      <dgm:prSet/>
      <dgm:spPr/>
      <dgm:t>
        <a:bodyPr/>
        <a:lstStyle/>
        <a:p>
          <a:endParaRPr lang="en-US"/>
        </a:p>
      </dgm:t>
    </dgm:pt>
    <dgm:pt modelId="{DB891050-705F-4D88-81F6-EA7F15FED7A7}" type="sibTrans" cxnId="{A1497B32-0D95-4286-9740-DBEAFBDE53C1}">
      <dgm:prSet/>
      <dgm:spPr/>
      <dgm:t>
        <a:bodyPr/>
        <a:lstStyle/>
        <a:p>
          <a:endParaRPr lang="en-US"/>
        </a:p>
      </dgm:t>
    </dgm:pt>
    <dgm:pt modelId="{AE776720-5F76-4834-8E6F-142E3761B2F0}">
      <dgm:prSet/>
      <dgm:spPr/>
      <dgm:t>
        <a:bodyPr/>
        <a:lstStyle/>
        <a:p>
          <a:endParaRPr lang="en-US"/>
        </a:p>
      </dgm:t>
    </dgm:pt>
    <dgm:pt modelId="{6803318A-6E9C-413E-8288-794FA239AF19}" type="parTrans" cxnId="{7306A6F9-BFF3-4AB7-A011-3865FE172150}">
      <dgm:prSet/>
      <dgm:spPr/>
      <dgm:t>
        <a:bodyPr/>
        <a:lstStyle/>
        <a:p>
          <a:endParaRPr lang="en-US"/>
        </a:p>
      </dgm:t>
    </dgm:pt>
    <dgm:pt modelId="{FE94C7D3-D063-4CD6-8B8C-36A1DDA924D7}" type="sibTrans" cxnId="{7306A6F9-BFF3-4AB7-A011-3865FE172150}">
      <dgm:prSet/>
      <dgm:spPr/>
      <dgm:t>
        <a:bodyPr/>
        <a:lstStyle/>
        <a:p>
          <a:endParaRPr lang="en-US"/>
        </a:p>
      </dgm:t>
    </dgm:pt>
    <dgm:pt modelId="{18EDF07E-9A99-43D7-87E0-DF5EC5DFA0B1}">
      <dgm:prSet/>
      <dgm:spPr/>
      <dgm:t>
        <a:bodyPr/>
        <a:lstStyle/>
        <a:p>
          <a:endParaRPr lang="en-US"/>
        </a:p>
      </dgm:t>
    </dgm:pt>
    <dgm:pt modelId="{CD4E041E-F0B9-4E55-A073-B76815977D2A}" type="parTrans" cxnId="{2F76AD1C-4707-4255-87E3-14092ED9458B}">
      <dgm:prSet/>
      <dgm:spPr/>
      <dgm:t>
        <a:bodyPr/>
        <a:lstStyle/>
        <a:p>
          <a:endParaRPr lang="en-US"/>
        </a:p>
      </dgm:t>
    </dgm:pt>
    <dgm:pt modelId="{9F64259C-75CE-4982-A506-A3576C175B72}" type="sibTrans" cxnId="{2F76AD1C-4707-4255-87E3-14092ED9458B}">
      <dgm:prSet/>
      <dgm:spPr/>
      <dgm:t>
        <a:bodyPr/>
        <a:lstStyle/>
        <a:p>
          <a:endParaRPr lang="en-US"/>
        </a:p>
      </dgm:t>
    </dgm:pt>
    <dgm:pt modelId="{6D184058-9446-44B4-8C32-9DF2D0A4CF60}" type="pres">
      <dgm:prSet presAssocID="{C92BB234-1CDE-4B13-9AF8-72BCF0AA06BF}" presName="Name0" presStyleCnt="0">
        <dgm:presLayoutVars>
          <dgm:chMax val="1"/>
          <dgm:dir/>
          <dgm:animLvl val="ctr"/>
          <dgm:resizeHandles val="exact"/>
        </dgm:presLayoutVars>
      </dgm:prSet>
      <dgm:spPr/>
    </dgm:pt>
    <dgm:pt modelId="{5F12B9FC-F680-495D-8F1C-C2520C9E4CF6}" type="pres">
      <dgm:prSet presAssocID="{C540BFCC-5F68-4D80-9FEB-2519137C4D28}" presName="centerShape" presStyleLbl="node0" presStyleIdx="0" presStyleCnt="1"/>
      <dgm:spPr/>
    </dgm:pt>
    <dgm:pt modelId="{DCEA941B-9AF1-46EA-993E-7DD1C58A54CE}" type="pres">
      <dgm:prSet presAssocID="{DAD66219-38D8-4341-87CE-C2F7D245E3EE}" presName="node" presStyleLbl="node1" presStyleIdx="0" presStyleCnt="8">
        <dgm:presLayoutVars>
          <dgm:bulletEnabled val="1"/>
        </dgm:presLayoutVars>
      </dgm:prSet>
      <dgm:spPr/>
    </dgm:pt>
    <dgm:pt modelId="{6E29D68B-3C30-4E92-B5D2-3AA07F2DF010}" type="pres">
      <dgm:prSet presAssocID="{DAD66219-38D8-4341-87CE-C2F7D245E3EE}" presName="dummy" presStyleCnt="0"/>
      <dgm:spPr/>
    </dgm:pt>
    <dgm:pt modelId="{921A5CE8-8B8A-4E93-B187-8EBB9763B766}" type="pres">
      <dgm:prSet presAssocID="{3FD51B2C-BBA1-421C-8EC2-448CE09DA453}" presName="sibTrans" presStyleLbl="sibTrans2D1" presStyleIdx="0" presStyleCnt="8"/>
      <dgm:spPr/>
    </dgm:pt>
    <dgm:pt modelId="{BB9F4BB1-2622-46F3-8145-09F7670E66F6}" type="pres">
      <dgm:prSet presAssocID="{E2A23836-25EE-4B26-8BAF-9EC18A7B4D23}" presName="node" presStyleLbl="node1" presStyleIdx="1" presStyleCnt="8">
        <dgm:presLayoutVars>
          <dgm:bulletEnabled val="1"/>
        </dgm:presLayoutVars>
      </dgm:prSet>
      <dgm:spPr/>
    </dgm:pt>
    <dgm:pt modelId="{63BA9ED9-594E-4FE0-A50A-8EB5687C340A}" type="pres">
      <dgm:prSet presAssocID="{E2A23836-25EE-4B26-8BAF-9EC18A7B4D23}" presName="dummy" presStyleCnt="0"/>
      <dgm:spPr/>
    </dgm:pt>
    <dgm:pt modelId="{EAC0AC0F-8BD1-4DB5-A61C-8A562533AC22}" type="pres">
      <dgm:prSet presAssocID="{94EA7322-B22C-4C78-978F-90F3C2783BC4}" presName="sibTrans" presStyleLbl="sibTrans2D1" presStyleIdx="1" presStyleCnt="8"/>
      <dgm:spPr/>
    </dgm:pt>
    <dgm:pt modelId="{5FF33D11-041A-4F4D-BB8D-BD1EEB1CDB6E}" type="pres">
      <dgm:prSet presAssocID="{9DDADD6D-A552-4A61-B90C-DC2BA6973359}" presName="node" presStyleLbl="node1" presStyleIdx="2" presStyleCnt="8">
        <dgm:presLayoutVars>
          <dgm:bulletEnabled val="1"/>
        </dgm:presLayoutVars>
      </dgm:prSet>
      <dgm:spPr/>
    </dgm:pt>
    <dgm:pt modelId="{2FBF217D-FCD7-47A6-BBCF-2D3B764BF1E3}" type="pres">
      <dgm:prSet presAssocID="{9DDADD6D-A552-4A61-B90C-DC2BA6973359}" presName="dummy" presStyleCnt="0"/>
      <dgm:spPr/>
    </dgm:pt>
    <dgm:pt modelId="{A2FCA387-B6E2-4699-96F3-4DB3B9C1B396}" type="pres">
      <dgm:prSet presAssocID="{74D280F3-0639-41D9-89B7-092124779618}" presName="sibTrans" presStyleLbl="sibTrans2D1" presStyleIdx="2" presStyleCnt="8"/>
      <dgm:spPr/>
    </dgm:pt>
    <dgm:pt modelId="{5523EA14-014E-4FF8-A39C-EE5FF431A102}" type="pres">
      <dgm:prSet presAssocID="{EDB43EFC-18DB-4313-B89A-E0D86CF112FA}" presName="node" presStyleLbl="node1" presStyleIdx="3" presStyleCnt="8">
        <dgm:presLayoutVars>
          <dgm:bulletEnabled val="1"/>
        </dgm:presLayoutVars>
      </dgm:prSet>
      <dgm:spPr/>
    </dgm:pt>
    <dgm:pt modelId="{AB50F067-7920-4D24-949C-E9519A407837}" type="pres">
      <dgm:prSet presAssocID="{EDB43EFC-18DB-4313-B89A-E0D86CF112FA}" presName="dummy" presStyleCnt="0"/>
      <dgm:spPr/>
    </dgm:pt>
    <dgm:pt modelId="{0239C932-4DCD-4041-A091-0380896631B1}" type="pres">
      <dgm:prSet presAssocID="{D3AEF63B-823C-495C-8F3D-647E14EF14D2}" presName="sibTrans" presStyleLbl="sibTrans2D1" presStyleIdx="3" presStyleCnt="8"/>
      <dgm:spPr/>
    </dgm:pt>
    <dgm:pt modelId="{EAB546EE-04C1-4EE9-B260-301C5C10B619}" type="pres">
      <dgm:prSet presAssocID="{5314C227-56F7-49D3-A117-592ED67BE941}" presName="node" presStyleLbl="node1" presStyleIdx="4" presStyleCnt="8">
        <dgm:presLayoutVars>
          <dgm:bulletEnabled val="1"/>
        </dgm:presLayoutVars>
      </dgm:prSet>
      <dgm:spPr/>
    </dgm:pt>
    <dgm:pt modelId="{B50FA762-0469-4758-A6B3-5591F2F51B43}" type="pres">
      <dgm:prSet presAssocID="{5314C227-56F7-49D3-A117-592ED67BE941}" presName="dummy" presStyleCnt="0"/>
      <dgm:spPr/>
    </dgm:pt>
    <dgm:pt modelId="{CB018D58-A05B-46DD-BA2D-EBA92776019D}" type="pres">
      <dgm:prSet presAssocID="{B51399A0-6270-447C-9A23-B040D78AD4B9}" presName="sibTrans" presStyleLbl="sibTrans2D1" presStyleIdx="4" presStyleCnt="8"/>
      <dgm:spPr/>
    </dgm:pt>
    <dgm:pt modelId="{5283F5B1-FD57-4EB1-BC9C-9A05D77F20A7}" type="pres">
      <dgm:prSet presAssocID="{EDE043C3-A298-4A50-88BC-1EFB92E1A546}" presName="node" presStyleLbl="node1" presStyleIdx="5" presStyleCnt="8">
        <dgm:presLayoutVars>
          <dgm:bulletEnabled val="1"/>
        </dgm:presLayoutVars>
      </dgm:prSet>
      <dgm:spPr/>
    </dgm:pt>
    <dgm:pt modelId="{E5B20A63-F5FD-4BAD-8F09-3B8794FFD240}" type="pres">
      <dgm:prSet presAssocID="{EDE043C3-A298-4A50-88BC-1EFB92E1A546}" presName="dummy" presStyleCnt="0"/>
      <dgm:spPr/>
    </dgm:pt>
    <dgm:pt modelId="{17D0E9E3-AC26-43FE-A897-EDC891A23F61}" type="pres">
      <dgm:prSet presAssocID="{37343136-5171-43D8-A366-9C2C1CA87896}" presName="sibTrans" presStyleLbl="sibTrans2D1" presStyleIdx="5" presStyleCnt="8"/>
      <dgm:spPr/>
    </dgm:pt>
    <dgm:pt modelId="{894EA948-D555-4677-96CD-DDBC9DBF638B}" type="pres">
      <dgm:prSet presAssocID="{CBD3A7E2-5FD4-4FC9-B338-CB0911D640ED}" presName="node" presStyleLbl="node1" presStyleIdx="6" presStyleCnt="8">
        <dgm:presLayoutVars>
          <dgm:bulletEnabled val="1"/>
        </dgm:presLayoutVars>
      </dgm:prSet>
      <dgm:spPr/>
    </dgm:pt>
    <dgm:pt modelId="{34C2E928-79E5-4C7F-8819-1873B5F90FAA}" type="pres">
      <dgm:prSet presAssocID="{CBD3A7E2-5FD4-4FC9-B338-CB0911D640ED}" presName="dummy" presStyleCnt="0"/>
      <dgm:spPr/>
    </dgm:pt>
    <dgm:pt modelId="{F2A2EFBC-32D0-49C0-9B0B-C4793FEA4379}" type="pres">
      <dgm:prSet presAssocID="{A39A04AA-CC0F-44ED-BBD8-7F3A2F1885F3}" presName="sibTrans" presStyleLbl="sibTrans2D1" presStyleIdx="6" presStyleCnt="8"/>
      <dgm:spPr/>
    </dgm:pt>
    <dgm:pt modelId="{5664C817-88AA-4356-8B29-6458EC2EFCF6}" type="pres">
      <dgm:prSet presAssocID="{3BEE535B-4970-4B11-BFDC-6BDA3964FEA0}" presName="node" presStyleLbl="node1" presStyleIdx="7" presStyleCnt="8">
        <dgm:presLayoutVars>
          <dgm:bulletEnabled val="1"/>
        </dgm:presLayoutVars>
      </dgm:prSet>
      <dgm:spPr/>
    </dgm:pt>
    <dgm:pt modelId="{32473768-70EF-4F82-967E-62ED33FB10FF}" type="pres">
      <dgm:prSet presAssocID="{3BEE535B-4970-4B11-BFDC-6BDA3964FEA0}" presName="dummy" presStyleCnt="0"/>
      <dgm:spPr/>
    </dgm:pt>
    <dgm:pt modelId="{A8811ADD-CFFA-4B62-9E63-6D6AF633D4F8}" type="pres">
      <dgm:prSet presAssocID="{44550509-A532-440C-94F7-7794BDDEE1BD}" presName="sibTrans" presStyleLbl="sibTrans2D1" presStyleIdx="7" presStyleCnt="8"/>
      <dgm:spPr/>
    </dgm:pt>
  </dgm:ptLst>
  <dgm:cxnLst>
    <dgm:cxn modelId="{5611FF07-99CF-467E-87E5-EBF7E205F2D1}" srcId="{C540BFCC-5F68-4D80-9FEB-2519137C4D28}" destId="{DAD66219-38D8-4341-87CE-C2F7D245E3EE}" srcOrd="0" destOrd="0" parTransId="{6758102E-C4A0-4DAB-A6A5-0C180936B66C}" sibTransId="{3FD51B2C-BBA1-421C-8EC2-448CE09DA453}"/>
    <dgm:cxn modelId="{A31AF516-32DE-4A28-AF65-35FBA43FD665}" type="presOf" srcId="{EDE043C3-A298-4A50-88BC-1EFB92E1A546}" destId="{5283F5B1-FD57-4EB1-BC9C-9A05D77F20A7}" srcOrd="0" destOrd="0" presId="urn:microsoft.com/office/officeart/2005/8/layout/radial6"/>
    <dgm:cxn modelId="{BE96DA1A-9CE0-4754-94F1-F4F1A9252498}" type="presOf" srcId="{C92BB234-1CDE-4B13-9AF8-72BCF0AA06BF}" destId="{6D184058-9446-44B4-8C32-9DF2D0A4CF60}" srcOrd="0" destOrd="0" presId="urn:microsoft.com/office/officeart/2005/8/layout/radial6"/>
    <dgm:cxn modelId="{2F76AD1C-4707-4255-87E3-14092ED9458B}" srcId="{C92BB234-1CDE-4B13-9AF8-72BCF0AA06BF}" destId="{18EDF07E-9A99-43D7-87E0-DF5EC5DFA0B1}" srcOrd="3" destOrd="0" parTransId="{CD4E041E-F0B9-4E55-A073-B76815977D2A}" sibTransId="{9F64259C-75CE-4982-A506-A3576C175B72}"/>
    <dgm:cxn modelId="{78B54428-0502-4E35-9F2B-66B6013D5E8C}" srcId="{C540BFCC-5F68-4D80-9FEB-2519137C4D28}" destId="{EDE043C3-A298-4A50-88BC-1EFB92E1A546}" srcOrd="5" destOrd="0" parTransId="{C05EBB9D-3209-4045-94C5-7747FA9765FC}" sibTransId="{37343136-5171-43D8-A366-9C2C1CA87896}"/>
    <dgm:cxn modelId="{D7998D2C-59F6-4FD6-B14D-559383C574D3}" srcId="{C540BFCC-5F68-4D80-9FEB-2519137C4D28}" destId="{EDB43EFC-18DB-4313-B89A-E0D86CF112FA}" srcOrd="3" destOrd="0" parTransId="{D4AF3C07-E318-4D0A-BAFB-1132E26EE516}" sibTransId="{D3AEF63B-823C-495C-8F3D-647E14EF14D2}"/>
    <dgm:cxn modelId="{351E4E2D-AA94-4EDC-8972-D204642999D0}" srcId="{C540BFCC-5F68-4D80-9FEB-2519137C4D28}" destId="{CBD3A7E2-5FD4-4FC9-B338-CB0911D640ED}" srcOrd="6" destOrd="0" parTransId="{A9D3B46F-A139-4DF8-9014-6AFAFA32F5BE}" sibTransId="{A39A04AA-CC0F-44ED-BBD8-7F3A2F1885F3}"/>
    <dgm:cxn modelId="{A1497B32-0D95-4286-9740-DBEAFBDE53C1}" srcId="{C92BB234-1CDE-4B13-9AF8-72BCF0AA06BF}" destId="{FA4EDB11-25E5-4ACB-8781-8B2733D737AC}" srcOrd="1" destOrd="0" parTransId="{E712A2B4-A0B3-45CF-BAE0-F58694BE565A}" sibTransId="{DB891050-705F-4D88-81F6-EA7F15FED7A7}"/>
    <dgm:cxn modelId="{F5A85544-9863-4DEA-9865-678445991B32}" type="presOf" srcId="{EDB43EFC-18DB-4313-B89A-E0D86CF112FA}" destId="{5523EA14-014E-4FF8-A39C-EE5FF431A102}" srcOrd="0" destOrd="0" presId="urn:microsoft.com/office/officeart/2005/8/layout/radial6"/>
    <dgm:cxn modelId="{3837DC5A-AA6D-4316-9223-DB417D56FA0E}" type="presOf" srcId="{3FD51B2C-BBA1-421C-8EC2-448CE09DA453}" destId="{921A5CE8-8B8A-4E93-B187-8EBB9763B766}" srcOrd="0" destOrd="0" presId="urn:microsoft.com/office/officeart/2005/8/layout/radial6"/>
    <dgm:cxn modelId="{581E578F-8172-4767-B38C-D8E45DD38476}" srcId="{C540BFCC-5F68-4D80-9FEB-2519137C4D28}" destId="{3BEE535B-4970-4B11-BFDC-6BDA3964FEA0}" srcOrd="7" destOrd="0" parTransId="{3B50D3E6-D3AE-449E-9BD3-67062E352039}" sibTransId="{44550509-A532-440C-94F7-7794BDDEE1BD}"/>
    <dgm:cxn modelId="{40C431AC-BDB5-44C2-AB82-7E236AA41099}" type="presOf" srcId="{3BEE535B-4970-4B11-BFDC-6BDA3964FEA0}" destId="{5664C817-88AA-4356-8B29-6458EC2EFCF6}" srcOrd="0" destOrd="0" presId="urn:microsoft.com/office/officeart/2005/8/layout/radial6"/>
    <dgm:cxn modelId="{2D8EAFB1-647E-4764-BA17-BF8F281DC021}" type="presOf" srcId="{44550509-A532-440C-94F7-7794BDDEE1BD}" destId="{A8811ADD-CFFA-4B62-9E63-6D6AF633D4F8}" srcOrd="0" destOrd="0" presId="urn:microsoft.com/office/officeart/2005/8/layout/radial6"/>
    <dgm:cxn modelId="{503E97B2-B2F2-4131-ACA8-0A5ED1AEF9DC}" type="presOf" srcId="{A39A04AA-CC0F-44ED-BBD8-7F3A2F1885F3}" destId="{F2A2EFBC-32D0-49C0-9B0B-C4793FEA4379}" srcOrd="0" destOrd="0" presId="urn:microsoft.com/office/officeart/2005/8/layout/radial6"/>
    <dgm:cxn modelId="{C74DE4B3-543A-4339-9B82-A6FCC91A497C}" type="presOf" srcId="{37343136-5171-43D8-A366-9C2C1CA87896}" destId="{17D0E9E3-AC26-43FE-A897-EDC891A23F61}" srcOrd="0" destOrd="0" presId="urn:microsoft.com/office/officeart/2005/8/layout/radial6"/>
    <dgm:cxn modelId="{09EF52BB-42AC-49C6-8D47-80A22C1BA9D6}" type="presOf" srcId="{9DDADD6D-A552-4A61-B90C-DC2BA6973359}" destId="{5FF33D11-041A-4F4D-BB8D-BD1EEB1CDB6E}" srcOrd="0" destOrd="0" presId="urn:microsoft.com/office/officeart/2005/8/layout/radial6"/>
    <dgm:cxn modelId="{9044D1C0-0A5D-4AC6-B8F5-316F9BAD0C3E}" type="presOf" srcId="{B51399A0-6270-447C-9A23-B040D78AD4B9}" destId="{CB018D58-A05B-46DD-BA2D-EBA92776019D}" srcOrd="0" destOrd="0" presId="urn:microsoft.com/office/officeart/2005/8/layout/radial6"/>
    <dgm:cxn modelId="{3D5A3CCE-4C96-4027-A811-3595D3D2014E}" srcId="{C540BFCC-5F68-4D80-9FEB-2519137C4D28}" destId="{5314C227-56F7-49D3-A117-592ED67BE941}" srcOrd="4" destOrd="0" parTransId="{08E60FBD-0862-4219-B296-B983A5CCFCD3}" sibTransId="{B51399A0-6270-447C-9A23-B040D78AD4B9}"/>
    <dgm:cxn modelId="{A8F338D1-ECD9-46FE-8BB0-6438365C004A}" type="presOf" srcId="{74D280F3-0639-41D9-89B7-092124779618}" destId="{A2FCA387-B6E2-4699-96F3-4DB3B9C1B396}" srcOrd="0" destOrd="0" presId="urn:microsoft.com/office/officeart/2005/8/layout/radial6"/>
    <dgm:cxn modelId="{B67DA5D1-87A5-489C-BD06-635930407546}" type="presOf" srcId="{94EA7322-B22C-4C78-978F-90F3C2783BC4}" destId="{EAC0AC0F-8BD1-4DB5-A61C-8A562533AC22}" srcOrd="0" destOrd="0" presId="urn:microsoft.com/office/officeart/2005/8/layout/radial6"/>
    <dgm:cxn modelId="{D57B91D3-22BE-4A9A-9E76-BF48B01869E1}" type="presOf" srcId="{D3AEF63B-823C-495C-8F3D-647E14EF14D2}" destId="{0239C932-4DCD-4041-A091-0380896631B1}" srcOrd="0" destOrd="0" presId="urn:microsoft.com/office/officeart/2005/8/layout/radial6"/>
    <dgm:cxn modelId="{215C08DA-9C01-40DD-B839-1E2880E8DB8E}" type="presOf" srcId="{DAD66219-38D8-4341-87CE-C2F7D245E3EE}" destId="{DCEA941B-9AF1-46EA-993E-7DD1C58A54CE}" srcOrd="0" destOrd="0" presId="urn:microsoft.com/office/officeart/2005/8/layout/radial6"/>
    <dgm:cxn modelId="{066D24DC-DD4D-4D2F-8503-517EBA6E7A9C}" type="presOf" srcId="{E2A23836-25EE-4B26-8BAF-9EC18A7B4D23}" destId="{BB9F4BB1-2622-46F3-8145-09F7670E66F6}" srcOrd="0" destOrd="0" presId="urn:microsoft.com/office/officeart/2005/8/layout/radial6"/>
    <dgm:cxn modelId="{2F2C3ADE-6ADD-4CCF-813A-D0C942FFAED0}" srcId="{C540BFCC-5F68-4D80-9FEB-2519137C4D28}" destId="{E2A23836-25EE-4B26-8BAF-9EC18A7B4D23}" srcOrd="1" destOrd="0" parTransId="{5475443B-EA86-4719-A30A-8C50F5009BE5}" sibTransId="{94EA7322-B22C-4C78-978F-90F3C2783BC4}"/>
    <dgm:cxn modelId="{B4BCC0E0-AD39-4607-9891-28287F0FCD57}" srcId="{C92BB234-1CDE-4B13-9AF8-72BCF0AA06BF}" destId="{C540BFCC-5F68-4D80-9FEB-2519137C4D28}" srcOrd="0" destOrd="0" parTransId="{98B2BC39-8B8B-476F-91FD-2A76C354DAA5}" sibTransId="{F8103C10-E43D-4363-B7AE-D62E15645B5E}"/>
    <dgm:cxn modelId="{952E96E4-9C3E-4F8F-8DAE-01220F73F2F0}" type="presOf" srcId="{5314C227-56F7-49D3-A117-592ED67BE941}" destId="{EAB546EE-04C1-4EE9-B260-301C5C10B619}" srcOrd="0" destOrd="0" presId="urn:microsoft.com/office/officeart/2005/8/layout/radial6"/>
    <dgm:cxn modelId="{872E39EF-A7C0-43F0-B8D2-382B5FAB022F}" type="presOf" srcId="{C540BFCC-5F68-4D80-9FEB-2519137C4D28}" destId="{5F12B9FC-F680-495D-8F1C-C2520C9E4CF6}" srcOrd="0" destOrd="0" presId="urn:microsoft.com/office/officeart/2005/8/layout/radial6"/>
    <dgm:cxn modelId="{0BF3CDF2-0031-4FD8-989E-F77B7584B14A}" srcId="{C540BFCC-5F68-4D80-9FEB-2519137C4D28}" destId="{9DDADD6D-A552-4A61-B90C-DC2BA6973359}" srcOrd="2" destOrd="0" parTransId="{F19F9F3E-B3A7-4620-B4A7-25B5B0FC1E4D}" sibTransId="{74D280F3-0639-41D9-89B7-092124779618}"/>
    <dgm:cxn modelId="{05B01DF7-CC0C-4DFB-A15E-D2B430713345}" type="presOf" srcId="{CBD3A7E2-5FD4-4FC9-B338-CB0911D640ED}" destId="{894EA948-D555-4677-96CD-DDBC9DBF638B}" srcOrd="0" destOrd="0" presId="urn:microsoft.com/office/officeart/2005/8/layout/radial6"/>
    <dgm:cxn modelId="{7306A6F9-BFF3-4AB7-A011-3865FE172150}" srcId="{C92BB234-1CDE-4B13-9AF8-72BCF0AA06BF}" destId="{AE776720-5F76-4834-8E6F-142E3761B2F0}" srcOrd="2" destOrd="0" parTransId="{6803318A-6E9C-413E-8288-794FA239AF19}" sibTransId="{FE94C7D3-D063-4CD6-8B8C-36A1DDA924D7}"/>
    <dgm:cxn modelId="{5606B405-0CCD-4FFD-B048-D484D76911BD}" type="presParOf" srcId="{6D184058-9446-44B4-8C32-9DF2D0A4CF60}" destId="{5F12B9FC-F680-495D-8F1C-C2520C9E4CF6}" srcOrd="0" destOrd="0" presId="urn:microsoft.com/office/officeart/2005/8/layout/radial6"/>
    <dgm:cxn modelId="{54AAE409-A8DD-4E93-AAFE-EC0C90122751}" type="presParOf" srcId="{6D184058-9446-44B4-8C32-9DF2D0A4CF60}" destId="{DCEA941B-9AF1-46EA-993E-7DD1C58A54CE}" srcOrd="1" destOrd="0" presId="urn:microsoft.com/office/officeart/2005/8/layout/radial6"/>
    <dgm:cxn modelId="{0EF977A9-515D-46B4-88A8-7B63518AA213}" type="presParOf" srcId="{6D184058-9446-44B4-8C32-9DF2D0A4CF60}" destId="{6E29D68B-3C30-4E92-B5D2-3AA07F2DF010}" srcOrd="2" destOrd="0" presId="urn:microsoft.com/office/officeart/2005/8/layout/radial6"/>
    <dgm:cxn modelId="{827F1AD0-5577-46E1-97CB-798085C8B28C}" type="presParOf" srcId="{6D184058-9446-44B4-8C32-9DF2D0A4CF60}" destId="{921A5CE8-8B8A-4E93-B187-8EBB9763B766}" srcOrd="3" destOrd="0" presId="urn:microsoft.com/office/officeart/2005/8/layout/radial6"/>
    <dgm:cxn modelId="{E828C29C-820E-4C95-8C4B-3D0F3563649D}" type="presParOf" srcId="{6D184058-9446-44B4-8C32-9DF2D0A4CF60}" destId="{BB9F4BB1-2622-46F3-8145-09F7670E66F6}" srcOrd="4" destOrd="0" presId="urn:microsoft.com/office/officeart/2005/8/layout/radial6"/>
    <dgm:cxn modelId="{DA189EDE-E495-45DB-AA1F-EF910517644A}" type="presParOf" srcId="{6D184058-9446-44B4-8C32-9DF2D0A4CF60}" destId="{63BA9ED9-594E-4FE0-A50A-8EB5687C340A}" srcOrd="5" destOrd="0" presId="urn:microsoft.com/office/officeart/2005/8/layout/radial6"/>
    <dgm:cxn modelId="{EC8DB5A0-4211-4ECE-B874-48ED9A1541AF}" type="presParOf" srcId="{6D184058-9446-44B4-8C32-9DF2D0A4CF60}" destId="{EAC0AC0F-8BD1-4DB5-A61C-8A562533AC22}" srcOrd="6" destOrd="0" presId="urn:microsoft.com/office/officeart/2005/8/layout/radial6"/>
    <dgm:cxn modelId="{314184C7-37D6-4C1F-BAC7-ADADE4C03468}" type="presParOf" srcId="{6D184058-9446-44B4-8C32-9DF2D0A4CF60}" destId="{5FF33D11-041A-4F4D-BB8D-BD1EEB1CDB6E}" srcOrd="7" destOrd="0" presId="urn:microsoft.com/office/officeart/2005/8/layout/radial6"/>
    <dgm:cxn modelId="{50890DC5-27FE-4ECC-9B02-EAC02A24D546}" type="presParOf" srcId="{6D184058-9446-44B4-8C32-9DF2D0A4CF60}" destId="{2FBF217D-FCD7-47A6-BBCF-2D3B764BF1E3}" srcOrd="8" destOrd="0" presId="urn:microsoft.com/office/officeart/2005/8/layout/radial6"/>
    <dgm:cxn modelId="{EB0B65CD-E600-4B24-BAD3-CD2D1837DEA9}" type="presParOf" srcId="{6D184058-9446-44B4-8C32-9DF2D0A4CF60}" destId="{A2FCA387-B6E2-4699-96F3-4DB3B9C1B396}" srcOrd="9" destOrd="0" presId="urn:microsoft.com/office/officeart/2005/8/layout/radial6"/>
    <dgm:cxn modelId="{36DE38A9-F4D7-4AB7-BD54-62C92770195B}" type="presParOf" srcId="{6D184058-9446-44B4-8C32-9DF2D0A4CF60}" destId="{5523EA14-014E-4FF8-A39C-EE5FF431A102}" srcOrd="10" destOrd="0" presId="urn:microsoft.com/office/officeart/2005/8/layout/radial6"/>
    <dgm:cxn modelId="{9A8B7A8B-4AA2-480D-86C3-0B844FBB38AF}" type="presParOf" srcId="{6D184058-9446-44B4-8C32-9DF2D0A4CF60}" destId="{AB50F067-7920-4D24-949C-E9519A407837}" srcOrd="11" destOrd="0" presId="urn:microsoft.com/office/officeart/2005/8/layout/radial6"/>
    <dgm:cxn modelId="{FA8AE843-7351-4B4D-8E8B-393F2C3753AE}" type="presParOf" srcId="{6D184058-9446-44B4-8C32-9DF2D0A4CF60}" destId="{0239C932-4DCD-4041-A091-0380896631B1}" srcOrd="12" destOrd="0" presId="urn:microsoft.com/office/officeart/2005/8/layout/radial6"/>
    <dgm:cxn modelId="{F677C3B5-9DC1-438A-9AFF-D5D2CB195CB8}" type="presParOf" srcId="{6D184058-9446-44B4-8C32-9DF2D0A4CF60}" destId="{EAB546EE-04C1-4EE9-B260-301C5C10B619}" srcOrd="13" destOrd="0" presId="urn:microsoft.com/office/officeart/2005/8/layout/radial6"/>
    <dgm:cxn modelId="{59DA18C2-BE8F-4061-B231-733C23EF39DD}" type="presParOf" srcId="{6D184058-9446-44B4-8C32-9DF2D0A4CF60}" destId="{B50FA762-0469-4758-A6B3-5591F2F51B43}" srcOrd="14" destOrd="0" presId="urn:microsoft.com/office/officeart/2005/8/layout/radial6"/>
    <dgm:cxn modelId="{C1D685BC-A032-4737-97E5-11B7DB3B3EBD}" type="presParOf" srcId="{6D184058-9446-44B4-8C32-9DF2D0A4CF60}" destId="{CB018D58-A05B-46DD-BA2D-EBA92776019D}" srcOrd="15" destOrd="0" presId="urn:microsoft.com/office/officeart/2005/8/layout/radial6"/>
    <dgm:cxn modelId="{59643A42-5D46-471B-84C1-5F8BF3219943}" type="presParOf" srcId="{6D184058-9446-44B4-8C32-9DF2D0A4CF60}" destId="{5283F5B1-FD57-4EB1-BC9C-9A05D77F20A7}" srcOrd="16" destOrd="0" presId="urn:microsoft.com/office/officeart/2005/8/layout/radial6"/>
    <dgm:cxn modelId="{3FD881D9-1E0D-470A-95CE-CB0B7B52084E}" type="presParOf" srcId="{6D184058-9446-44B4-8C32-9DF2D0A4CF60}" destId="{E5B20A63-F5FD-4BAD-8F09-3B8794FFD240}" srcOrd="17" destOrd="0" presId="urn:microsoft.com/office/officeart/2005/8/layout/radial6"/>
    <dgm:cxn modelId="{C9751524-F5E4-4B30-AAC6-46123539D14F}" type="presParOf" srcId="{6D184058-9446-44B4-8C32-9DF2D0A4CF60}" destId="{17D0E9E3-AC26-43FE-A897-EDC891A23F61}" srcOrd="18" destOrd="0" presId="urn:microsoft.com/office/officeart/2005/8/layout/radial6"/>
    <dgm:cxn modelId="{20FC65EE-CE82-433D-B714-8D05C9962F7C}" type="presParOf" srcId="{6D184058-9446-44B4-8C32-9DF2D0A4CF60}" destId="{894EA948-D555-4677-96CD-DDBC9DBF638B}" srcOrd="19" destOrd="0" presId="urn:microsoft.com/office/officeart/2005/8/layout/radial6"/>
    <dgm:cxn modelId="{5A68BF39-4024-46DA-899C-41FB188D9944}" type="presParOf" srcId="{6D184058-9446-44B4-8C32-9DF2D0A4CF60}" destId="{34C2E928-79E5-4C7F-8819-1873B5F90FAA}" srcOrd="20" destOrd="0" presId="urn:microsoft.com/office/officeart/2005/8/layout/radial6"/>
    <dgm:cxn modelId="{A2365CDC-F73C-4414-962B-F7243126CF10}" type="presParOf" srcId="{6D184058-9446-44B4-8C32-9DF2D0A4CF60}" destId="{F2A2EFBC-32D0-49C0-9B0B-C4793FEA4379}" srcOrd="21" destOrd="0" presId="urn:microsoft.com/office/officeart/2005/8/layout/radial6"/>
    <dgm:cxn modelId="{E0489F24-4255-40B4-91A4-55BE8DF9CCA4}" type="presParOf" srcId="{6D184058-9446-44B4-8C32-9DF2D0A4CF60}" destId="{5664C817-88AA-4356-8B29-6458EC2EFCF6}" srcOrd="22" destOrd="0" presId="urn:microsoft.com/office/officeart/2005/8/layout/radial6"/>
    <dgm:cxn modelId="{9EC788C5-A91E-4768-BFAE-13B2585F2EB8}" type="presParOf" srcId="{6D184058-9446-44B4-8C32-9DF2D0A4CF60}" destId="{32473768-70EF-4F82-967E-62ED33FB10FF}" srcOrd="23" destOrd="0" presId="urn:microsoft.com/office/officeart/2005/8/layout/radial6"/>
    <dgm:cxn modelId="{428CDE18-A0D6-45DB-AF62-C52EE369F852}" type="presParOf" srcId="{6D184058-9446-44B4-8C32-9DF2D0A4CF60}" destId="{A8811ADD-CFFA-4B62-9E63-6D6AF633D4F8}" srcOrd="24" destOrd="0" presId="urn:microsoft.com/office/officeart/2005/8/layout/radial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811ADD-CFFA-4B62-9E63-6D6AF633D4F8}">
      <dsp:nvSpPr>
        <dsp:cNvPr id="0" name=""/>
        <dsp:cNvSpPr/>
      </dsp:nvSpPr>
      <dsp:spPr>
        <a:xfrm>
          <a:off x="2164626" y="386254"/>
          <a:ext cx="3474530" cy="3474530"/>
        </a:xfrm>
        <a:prstGeom prst="blockArc">
          <a:avLst>
            <a:gd name="adj1" fmla="val 13500000"/>
            <a:gd name="adj2" fmla="val 162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2A2EFBC-32D0-49C0-9B0B-C4793FEA4379}">
      <dsp:nvSpPr>
        <dsp:cNvPr id="0" name=""/>
        <dsp:cNvSpPr/>
      </dsp:nvSpPr>
      <dsp:spPr>
        <a:xfrm>
          <a:off x="2164626" y="386254"/>
          <a:ext cx="3474530" cy="3474530"/>
        </a:xfrm>
        <a:prstGeom prst="blockArc">
          <a:avLst>
            <a:gd name="adj1" fmla="val 10800000"/>
            <a:gd name="adj2" fmla="val 135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17D0E9E3-AC26-43FE-A897-EDC891A23F61}">
      <dsp:nvSpPr>
        <dsp:cNvPr id="0" name=""/>
        <dsp:cNvSpPr/>
      </dsp:nvSpPr>
      <dsp:spPr>
        <a:xfrm>
          <a:off x="2164626" y="386254"/>
          <a:ext cx="3474530" cy="3474530"/>
        </a:xfrm>
        <a:prstGeom prst="blockArc">
          <a:avLst>
            <a:gd name="adj1" fmla="val 8100000"/>
            <a:gd name="adj2" fmla="val 108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B018D58-A05B-46DD-BA2D-EBA92776019D}">
      <dsp:nvSpPr>
        <dsp:cNvPr id="0" name=""/>
        <dsp:cNvSpPr/>
      </dsp:nvSpPr>
      <dsp:spPr>
        <a:xfrm>
          <a:off x="2164626" y="386254"/>
          <a:ext cx="3474530" cy="3474530"/>
        </a:xfrm>
        <a:prstGeom prst="blockArc">
          <a:avLst>
            <a:gd name="adj1" fmla="val 5400000"/>
            <a:gd name="adj2" fmla="val 81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0239C932-4DCD-4041-A091-0380896631B1}">
      <dsp:nvSpPr>
        <dsp:cNvPr id="0" name=""/>
        <dsp:cNvSpPr/>
      </dsp:nvSpPr>
      <dsp:spPr>
        <a:xfrm>
          <a:off x="2164626" y="386254"/>
          <a:ext cx="3474530" cy="3474530"/>
        </a:xfrm>
        <a:prstGeom prst="blockArc">
          <a:avLst>
            <a:gd name="adj1" fmla="val 2700000"/>
            <a:gd name="adj2" fmla="val 54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A2FCA387-B6E2-4699-96F3-4DB3B9C1B396}">
      <dsp:nvSpPr>
        <dsp:cNvPr id="0" name=""/>
        <dsp:cNvSpPr/>
      </dsp:nvSpPr>
      <dsp:spPr>
        <a:xfrm>
          <a:off x="2164626" y="386254"/>
          <a:ext cx="3474530" cy="3474530"/>
        </a:xfrm>
        <a:prstGeom prst="blockArc">
          <a:avLst>
            <a:gd name="adj1" fmla="val 0"/>
            <a:gd name="adj2" fmla="val 27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AC0AC0F-8BD1-4DB5-A61C-8A562533AC22}">
      <dsp:nvSpPr>
        <dsp:cNvPr id="0" name=""/>
        <dsp:cNvSpPr/>
      </dsp:nvSpPr>
      <dsp:spPr>
        <a:xfrm>
          <a:off x="2164626" y="386254"/>
          <a:ext cx="3474530" cy="3474530"/>
        </a:xfrm>
        <a:prstGeom prst="blockArc">
          <a:avLst>
            <a:gd name="adj1" fmla="val 18900000"/>
            <a:gd name="adj2" fmla="val 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21A5CE8-8B8A-4E93-B187-8EBB9763B766}">
      <dsp:nvSpPr>
        <dsp:cNvPr id="0" name=""/>
        <dsp:cNvSpPr/>
      </dsp:nvSpPr>
      <dsp:spPr>
        <a:xfrm>
          <a:off x="2164626" y="386254"/>
          <a:ext cx="3474530" cy="3474530"/>
        </a:xfrm>
        <a:prstGeom prst="blockArc">
          <a:avLst>
            <a:gd name="adj1" fmla="val 16200000"/>
            <a:gd name="adj2" fmla="val 18900000"/>
            <a:gd name="adj3" fmla="val 34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F12B9FC-F680-495D-8F1C-C2520C9E4CF6}">
      <dsp:nvSpPr>
        <dsp:cNvPr id="0" name=""/>
        <dsp:cNvSpPr/>
      </dsp:nvSpPr>
      <dsp:spPr>
        <a:xfrm>
          <a:off x="3310320" y="1531948"/>
          <a:ext cx="1183142" cy="1183142"/>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None/>
          </a:pPr>
          <a:r>
            <a:rPr lang="en-US" sz="1100" kern="1200" dirty="0" err="1"/>
            <a:t>Ciclo</a:t>
          </a:r>
          <a:r>
            <a:rPr lang="en-US" sz="1100" kern="1200" dirty="0"/>
            <a:t> del </a:t>
          </a:r>
          <a:r>
            <a:rPr lang="en-US" sz="1100" kern="1200" dirty="0" err="1"/>
            <a:t>trasferimento</a:t>
          </a:r>
          <a:endParaRPr lang="en-US" sz="1100" kern="1200" dirty="0"/>
        </a:p>
        <a:p>
          <a:pPr marL="0" lvl="0" indent="0" algn="ctr" defTabSz="488950">
            <a:lnSpc>
              <a:spcPct val="90000"/>
            </a:lnSpc>
            <a:spcBef>
              <a:spcPct val="0"/>
            </a:spcBef>
            <a:spcAft>
              <a:spcPct val="35000"/>
            </a:spcAft>
            <a:buNone/>
          </a:pPr>
          <a:r>
            <a:rPr lang="en-US" sz="1100" kern="1200" dirty="0" err="1"/>
            <a:t>tecnologico</a:t>
          </a:r>
          <a:endParaRPr lang="en-US" sz="1100" kern="1200" dirty="0"/>
        </a:p>
      </dsp:txBody>
      <dsp:txXfrm>
        <a:off x="3483587" y="1705215"/>
        <a:ext cx="836608" cy="836608"/>
      </dsp:txXfrm>
    </dsp:sp>
    <dsp:sp modelId="{DCEA941B-9AF1-46EA-993E-7DD1C58A54CE}">
      <dsp:nvSpPr>
        <dsp:cNvPr id="0" name=""/>
        <dsp:cNvSpPr/>
      </dsp:nvSpPr>
      <dsp:spPr>
        <a:xfrm>
          <a:off x="3487792" y="19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Ricerca</a:t>
          </a:r>
          <a:r>
            <a:rPr lang="en-US" sz="900" kern="1200" dirty="0"/>
            <a:t> e </a:t>
          </a:r>
          <a:r>
            <a:rPr lang="en-US" sz="900" kern="1200" dirty="0" err="1"/>
            <a:t>sviluppo</a:t>
          </a:r>
          <a:endParaRPr lang="en-US" sz="900" kern="1200" dirty="0"/>
        </a:p>
      </dsp:txBody>
      <dsp:txXfrm>
        <a:off x="3609079" y="123257"/>
        <a:ext cx="585625" cy="585625"/>
      </dsp:txXfrm>
    </dsp:sp>
    <dsp:sp modelId="{BB9F4BB1-2622-46F3-8145-09F7670E66F6}">
      <dsp:nvSpPr>
        <dsp:cNvPr id="0" name=""/>
        <dsp:cNvSpPr/>
      </dsp:nvSpPr>
      <dsp:spPr>
        <a:xfrm>
          <a:off x="4695141" y="5020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Invenzione</a:t>
          </a:r>
          <a:endParaRPr lang="en-US" sz="900" kern="1200" dirty="0"/>
        </a:p>
      </dsp:txBody>
      <dsp:txXfrm>
        <a:off x="4816428" y="623357"/>
        <a:ext cx="585625" cy="585625"/>
      </dsp:txXfrm>
    </dsp:sp>
    <dsp:sp modelId="{5FF33D11-041A-4F4D-BB8D-BD1EEB1CDB6E}">
      <dsp:nvSpPr>
        <dsp:cNvPr id="0" name=""/>
        <dsp:cNvSpPr/>
      </dsp:nvSpPr>
      <dsp:spPr>
        <a:xfrm>
          <a:off x="5195242" y="170942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Valutazione</a:t>
          </a:r>
          <a:r>
            <a:rPr lang="en-US" sz="900" kern="1200" dirty="0"/>
            <a:t> </a:t>
          </a:r>
          <a:r>
            <a:rPr lang="en-US" sz="900" kern="1200" dirty="0" err="1"/>
            <a:t>della</a:t>
          </a:r>
          <a:endParaRPr lang="en-US" sz="900" kern="1200" dirty="0"/>
        </a:p>
        <a:p>
          <a:pPr marL="0" lvl="0" indent="0" algn="ctr" defTabSz="400050">
            <a:lnSpc>
              <a:spcPct val="90000"/>
            </a:lnSpc>
            <a:spcBef>
              <a:spcPct val="0"/>
            </a:spcBef>
            <a:spcAft>
              <a:spcPct val="35000"/>
            </a:spcAft>
            <a:buNone/>
          </a:pPr>
          <a:r>
            <a:rPr lang="en-US" sz="900" kern="1200" dirty="0" err="1"/>
            <a:t>tecnologia</a:t>
          </a:r>
          <a:endParaRPr lang="en-US" sz="900" kern="1200" dirty="0"/>
        </a:p>
      </dsp:txBody>
      <dsp:txXfrm>
        <a:off x="5316529" y="1830707"/>
        <a:ext cx="585625" cy="585625"/>
      </dsp:txXfrm>
    </dsp:sp>
    <dsp:sp modelId="{5523EA14-014E-4FF8-A39C-EE5FF431A102}">
      <dsp:nvSpPr>
        <dsp:cNvPr id="0" name=""/>
        <dsp:cNvSpPr/>
      </dsp:nvSpPr>
      <dsp:spPr>
        <a:xfrm>
          <a:off x="4695141" y="2916769"/>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Protezione</a:t>
          </a:r>
          <a:r>
            <a:rPr lang="en-US" sz="900" kern="1200" dirty="0"/>
            <a:t> IP</a:t>
          </a:r>
        </a:p>
      </dsp:txBody>
      <dsp:txXfrm>
        <a:off x="4816428" y="3038056"/>
        <a:ext cx="585625" cy="585625"/>
      </dsp:txXfrm>
    </dsp:sp>
    <dsp:sp modelId="{EAB546EE-04C1-4EE9-B260-301C5C10B619}">
      <dsp:nvSpPr>
        <dsp:cNvPr id="0" name=""/>
        <dsp:cNvSpPr/>
      </dsp:nvSpPr>
      <dsp:spPr>
        <a:xfrm>
          <a:off x="3487792" y="34168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Marketing </a:t>
          </a:r>
        </a:p>
      </dsp:txBody>
      <dsp:txXfrm>
        <a:off x="3609079" y="3538157"/>
        <a:ext cx="585625" cy="585625"/>
      </dsp:txXfrm>
    </dsp:sp>
    <dsp:sp modelId="{5283F5B1-FD57-4EB1-BC9C-9A05D77F20A7}">
      <dsp:nvSpPr>
        <dsp:cNvPr id="0" name=""/>
        <dsp:cNvSpPr/>
      </dsp:nvSpPr>
      <dsp:spPr>
        <a:xfrm>
          <a:off x="2280442" y="2916769"/>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a:t>Licensing </a:t>
          </a:r>
        </a:p>
      </dsp:txBody>
      <dsp:txXfrm>
        <a:off x="2401729" y="3038056"/>
        <a:ext cx="585625" cy="585625"/>
      </dsp:txXfrm>
    </dsp:sp>
    <dsp:sp modelId="{894EA948-D555-4677-96CD-DDBC9DBF638B}">
      <dsp:nvSpPr>
        <dsp:cNvPr id="0" name=""/>
        <dsp:cNvSpPr/>
      </dsp:nvSpPr>
      <dsp:spPr>
        <a:xfrm>
          <a:off x="1780342" y="170942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Prodotti</a:t>
          </a:r>
          <a:endParaRPr lang="en-US" sz="900" kern="1200" dirty="0"/>
        </a:p>
        <a:p>
          <a:pPr marL="0" lvl="0" indent="0" algn="ctr" defTabSz="400050">
            <a:lnSpc>
              <a:spcPct val="90000"/>
            </a:lnSpc>
            <a:spcBef>
              <a:spcPct val="0"/>
            </a:spcBef>
            <a:spcAft>
              <a:spcPct val="35000"/>
            </a:spcAft>
            <a:buNone/>
          </a:pPr>
          <a:r>
            <a:rPr lang="en-US" sz="900" kern="1200" dirty="0"/>
            <a:t>E </a:t>
          </a:r>
        </a:p>
        <a:p>
          <a:pPr marL="0" lvl="0" indent="0" algn="ctr" defTabSz="400050">
            <a:lnSpc>
              <a:spcPct val="90000"/>
            </a:lnSpc>
            <a:spcBef>
              <a:spcPct val="0"/>
            </a:spcBef>
            <a:spcAft>
              <a:spcPct val="35000"/>
            </a:spcAft>
            <a:buNone/>
          </a:pPr>
          <a:r>
            <a:rPr lang="en-US" sz="900" kern="1200" dirty="0" err="1"/>
            <a:t>Servizi</a:t>
          </a:r>
          <a:endParaRPr lang="en-US" sz="900" kern="1200" dirty="0"/>
        </a:p>
      </dsp:txBody>
      <dsp:txXfrm>
        <a:off x="1901629" y="1830707"/>
        <a:ext cx="585625" cy="585625"/>
      </dsp:txXfrm>
    </dsp:sp>
    <dsp:sp modelId="{5664C817-88AA-4356-8B29-6458EC2EFCF6}">
      <dsp:nvSpPr>
        <dsp:cNvPr id="0" name=""/>
        <dsp:cNvSpPr/>
      </dsp:nvSpPr>
      <dsp:spPr>
        <a:xfrm>
          <a:off x="2280442" y="502070"/>
          <a:ext cx="828199" cy="828199"/>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400050">
            <a:lnSpc>
              <a:spcPct val="90000"/>
            </a:lnSpc>
            <a:spcBef>
              <a:spcPct val="0"/>
            </a:spcBef>
            <a:spcAft>
              <a:spcPct val="35000"/>
            </a:spcAft>
            <a:buNone/>
          </a:pPr>
          <a:r>
            <a:rPr lang="en-US" sz="900" kern="1200" dirty="0" err="1"/>
            <a:t>Utili</a:t>
          </a:r>
          <a:r>
            <a:rPr lang="en-US" sz="900" kern="1200" dirty="0"/>
            <a:t> </a:t>
          </a:r>
        </a:p>
      </dsp:txBody>
      <dsp:txXfrm>
        <a:off x="2401729" y="623357"/>
        <a:ext cx="585625" cy="585625"/>
      </dsp:txXfrm>
    </dsp:sp>
  </dsp:spTree>
</dsp:drawing>
</file>

<file path=ppt/diagrams/layout1.xml><?xml version="1.0" encoding="utf-8"?>
<dgm:layoutDef xmlns:dgm="http://schemas.openxmlformats.org/drawingml/2006/diagram" xmlns:a="http://schemas.openxmlformats.org/drawingml/2006/main" uniqueId="urn:microsoft.com/office/officeart/2005/8/layout/radial6">
  <dgm:title val=""/>
  <dgm:desc val=""/>
  <dgm:catLst>
    <dgm:cat type="cycle" pri="9000"/>
    <dgm:cat type="relationship" pri="2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choose name="Name3">
          <dgm:if name="Name4" axis="ch ch" ptType="node node" st="1 1" cnt="1 0" func="cnt" op="lte" val="1">
            <dgm:alg type="cycle">
              <dgm:param type="stAng" val="90"/>
              <dgm:param type="spanAng" val="360"/>
              <dgm:param type="ctrShpMap" val="fNode"/>
            </dgm:alg>
          </dgm:if>
          <dgm:else name="Name5">
            <dgm:alg type="cycle">
              <dgm:param type="stAng" val="0"/>
              <dgm:param type="spanAng" val="360"/>
              <dgm:param type="ctrShpMap" val="fNode"/>
            </dgm:alg>
          </dgm:else>
        </dgm:choose>
      </dgm:if>
      <dgm:else name="Name6">
        <dgm:choose name="Name7">
          <dgm:if name="Name8" axis="ch ch" ptType="node node" st="1 1" cnt="1 0" func="cnt" op="lte" val="1">
            <dgm:alg type="cycle">
              <dgm:param type="stAng" val="-90"/>
              <dgm:param type="spanAng" val="360"/>
              <dgm:param type="ctrShpMap" val="fNode"/>
            </dgm:alg>
          </dgm:if>
          <dgm:else name="Name9">
            <dgm:alg type="cycle">
              <dgm:param type="stAng" val="0"/>
              <dgm:param type="spanAng" val="-360"/>
              <dgm:param type="ctrShpMap" val="fNode"/>
            </dgm:alg>
          </dgm:else>
        </dgm:choose>
      </dgm:else>
    </dgm:choose>
    <dgm:shape xmlns:r="http://schemas.openxmlformats.org/officeDocument/2006/relationships" r:blip="">
      <dgm:adjLst/>
    </dgm:shape>
    <dgm:presOf/>
    <dgm:choose name="Name10">
      <dgm:if name="Name11" func="var" arg="dir" op="equ" val="norm">
        <dgm:choose name="Name12">
          <dgm:if name="Name13"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des" forName="oneNode" refType="primFontSz" refFor="ch" refForName="centerShape" op="lte" fact="0.95"/>
              <dgm:constr type="diam" for="ch" forName="singleconn" refType="diam" op="equ" fact="-1"/>
              <dgm:constr type="h" for="ch" forName="singleconn" refType="w" refFor="ch" refForName="oneComp" fact="0.24"/>
              <dgm:constr type="w" for="ch" forName="dummya" refType="w" refFor="ch" refForName="oneComp" op="equ"/>
              <dgm:constr type="w" for="ch" forName="dummyb" refType="w" refFor="ch" refForName="oneComp" op="equ"/>
              <dgm:constr type="w" for="ch" forName="dummyc" refType="w" refFor="ch" refForName="oneComp" op="equ"/>
            </dgm:constrLst>
          </dgm:if>
          <dgm:else name="Name14">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forName="sibTrans" refType="diam" op="equ"/>
              <dgm:constr type="h" for="ch" forName="sibTrans" refType="w" refFor="ch" refForName="node" fact="0.24"/>
              <dgm:constr type="w" for="ch" forName="dummy" val="1"/>
            </dgm:constrLst>
          </dgm:else>
        </dgm:choose>
      </dgm:if>
      <dgm:else name="Name15">
        <dgm:choose name="Name16">
          <dgm:if name="Name17" axis="ch ch" ptType="node node" st="1 1" cnt="1 0" func="cnt" op="equ" val="1">
            <dgm:constrLst>
              <dgm:constr type="diam" val="170"/>
              <dgm:constr type="w" for="ch" forName="centerShape" refType="w"/>
              <dgm:constr type="w" for="ch" forName="oneComp" refType="w" refFor="ch" refForName="centerShape" op="equ" fact="0.7"/>
              <dgm:constr type="sp" refType="w" refFor="ch" refForName="oneComp" fact="0.3"/>
              <dgm:constr type="sibSp" refType="w" refFor="ch" refForName="oneComp" fact="0.3"/>
              <dgm:constr type="primFontSz" for="ch" forName="centerShape" val="65"/>
              <dgm:constr type="primFontSz" for="des" forName="oneNode" refType="primFontSz" refFor="ch" refForName="centerShape" fact="0.95"/>
              <dgm:constr type="primFontSz" for="ch" forName="oneNode" refType="primFontSz" refFor="ch" refForName="centerShape" op="lte" fact="0.95"/>
              <dgm:constr type="diam" for="ch" forName="singleconn" refType="diam"/>
              <dgm:constr type="h" for="ch" forName="singleconn" refType="w" refFor="ch" refForName="oneComp" fact="0.24"/>
              <dgm:constr type="diam" for="ch" refType="diam" op="equ"/>
              <dgm:constr type="w" for="ch" forName="dummya" refType="w" refFor="ch" refForName="oneComp" op="equ"/>
              <dgm:constr type="w" for="ch" forName="dummyb" refType="w" refFor="ch" refForName="oneComp" op="equ"/>
              <dgm:constr type="w" for="ch" forName="dummyc" refType="w" refFor="ch" refForName="oneComp" op="equ"/>
            </dgm:constrLst>
          </dgm:if>
          <dgm:else name="Name18">
            <dgm:constrLst>
              <dgm:constr type="diam" val="170"/>
              <dgm:constr type="w" for="ch" forName="centerShape" refType="w"/>
              <dgm:constr type="w" for="ch" forName="node" refType="w" refFor="ch" refForName="centerShape" op="equ" fact="0.7"/>
              <dgm:constr type="sp" refType="w" refFor="ch" refForName="node" fact="0.3"/>
              <dgm:constr type="sibSp" refType="w" refFor="ch" refForName="node" fact="0.3"/>
              <dgm:constr type="primFontSz" for="ch" forName="centerShape" val="65"/>
              <dgm:constr type="primFontSz" for="des" forName="node" refType="primFontSz" refFor="ch" refForName="centerShape" fact="0.78"/>
              <dgm:constr type="primFontSz" for="ch" forName="node" refType="primFontSz" refFor="ch" refForName="centerShape" op="lte" fact="0.95"/>
              <dgm:constr type="diam" for="ch" ptType="sibTrans" refType="diam" fact="-1"/>
              <dgm:constr type="h" for="ch" forName="sibTrans" refType="w" refFor="ch" refForName="node" fact="0.24"/>
              <dgm:constr type="diam" for="ch" refType="diam" op="equ" fact="-1"/>
              <dgm:constr type="w" for="ch" forName="dummy" val="1"/>
            </dgm:constrLst>
          </dgm:else>
        </dgm:choose>
      </dgm:else>
    </dgm:choose>
    <dgm:ruleLst>
      <dgm:rule type="diam" val="INF" fact="NaN" max="NaN"/>
    </dgm:ruleLst>
    <dgm:forEach name="Name19"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20" axis="ch">
        <dgm:forEach name="Name21" axis="self" ptType="node">
          <dgm:choose name="Name22">
            <dgm:if name="Name23" axis="par ch" ptType="node node" func="cnt" op="gt" val="1">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dummy">
                <dgm:alg type="sp"/>
                <dgm:shape xmlns:r="http://schemas.openxmlformats.org/officeDocument/2006/relationships" r:blip="">
                  <dgm:adjLst/>
                </dgm:shape>
                <dgm:presOf/>
                <dgm:constrLst>
                  <dgm:constr type="h" refType="w"/>
                </dgm:constrLst>
                <dgm:ruleLst/>
              </dgm:layoutNode>
              <dgm:forEach name="sibTransForEach" axis="followSib" ptType="sibTrans" hideLastTrans="0" cnt="1">
                <dgm:layoutNode name="sibTrans" styleLbl="sibTrans2D1">
                  <dgm:alg type="conn">
                    <dgm:param type="connRout" val="curve"/>
                    <dgm:param type="begPts" val="ctr"/>
                    <dgm:param type="endPts" val="ctr"/>
                    <dgm:param type="begSty" val="noArr"/>
                    <dgm:param type="endSty" val="noArr"/>
                    <dgm:param type="dstNode" val="node"/>
                  </dgm:alg>
                  <dgm:shape xmlns:r="http://schemas.openxmlformats.org/officeDocument/2006/relationships" type="conn" r:blip="" zOrderOff="-999">
                    <dgm:adjLst/>
                  </dgm:shape>
                  <dgm:presOf axis="self"/>
                  <dgm:constrLst>
                    <dgm:constr type="begPad"/>
                    <dgm:constr type="endPad"/>
                  </dgm:constrLst>
                  <dgm:ruleLst/>
                </dgm:layoutNode>
              </dgm:forEach>
            </dgm:if>
            <dgm:if name="Name24" axis="par ch" ptType="node node" func="cnt" op="equ" val="1">
              <dgm:layoutNode name="oneComp">
                <dgm:alg type="composite">
                  <dgm:param type="ar" val="1"/>
                </dgm:alg>
                <dgm:shape xmlns:r="http://schemas.openxmlformats.org/officeDocument/2006/relationships" r:blip="">
                  <dgm:adjLst/>
                </dgm:shape>
                <dgm:presOf/>
                <dgm:constrLst>
                  <dgm:constr type="h" refType="w"/>
                  <dgm:constr type="l" for="ch" forName="dummyConnPt" refType="w" fact="0.5"/>
                  <dgm:constr type="t" for="ch" forName="dummyConnPt" refType="w" fact="0.5"/>
                  <dgm:constr type="l" for="ch" forName="oneNode"/>
                  <dgm:constr type="t" for="ch" forName="oneNode"/>
                  <dgm:constr type="h" for="ch" forName="oneNode" refType="h"/>
                  <dgm:constr type="w" for="ch" forName="oneNode" refType="w"/>
                </dgm:constrLst>
                <dgm:ruleLst/>
                <dgm:layoutNode name="dummyConnPt" styleLbl="node1">
                  <dgm:alg type="sp"/>
                  <dgm:shape xmlns:r="http://schemas.openxmlformats.org/officeDocument/2006/relationships" r:blip="">
                    <dgm:adjLst/>
                  </dgm:shape>
                  <dgm:presOf/>
                  <dgm:constrLst>
                    <dgm:constr type="w" val="1"/>
                    <dgm:constr type="h" val="1"/>
                  </dgm:constrLst>
                  <dgm:ruleLst/>
                </dgm:layoutNode>
                <dgm:layoutNode name="on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dgm:layoutNode name="dummya">
                <dgm:alg type="sp"/>
                <dgm:shape xmlns:r="http://schemas.openxmlformats.org/officeDocument/2006/relationships" r:blip="">
                  <dgm:adjLst/>
                </dgm:shape>
                <dgm:presOf/>
                <dgm:constrLst>
                  <dgm:constr type="h" refType="w"/>
                </dgm:constrLst>
                <dgm:ruleLst/>
              </dgm:layoutNode>
              <dgm:layoutNode name="dummyb">
                <dgm:alg type="sp"/>
                <dgm:shape xmlns:r="http://schemas.openxmlformats.org/officeDocument/2006/relationships" r:blip="">
                  <dgm:adjLst/>
                </dgm:shape>
                <dgm:presOf/>
                <dgm:constrLst>
                  <dgm:constr type="h" refType="w"/>
                </dgm:constrLst>
                <dgm:ruleLst/>
              </dgm:layoutNode>
              <dgm:layoutNode name="dummyc">
                <dgm:alg type="sp"/>
                <dgm:shape xmlns:r="http://schemas.openxmlformats.org/officeDocument/2006/relationships" r:blip="">
                  <dgm:adjLst/>
                </dgm:shape>
                <dgm:presOf/>
                <dgm:constrLst>
                  <dgm:constr type="h" refType="w"/>
                </dgm:constrLst>
                <dgm:ruleLst/>
              </dgm:layoutNode>
              <dgm:forEach name="sibTransForEach1" axis="followSib" ptType="sibTrans" hideLastTrans="0" cnt="1">
                <dgm:layoutNode name="singleconn" styleLbl="sibTrans2D1">
                  <dgm:alg type="conn">
                    <dgm:param type="connRout" val="longCurve"/>
                    <dgm:param type="begPts" val="bCtr"/>
                    <dgm:param type="endPts" val="tCtr"/>
                    <dgm:param type="begSty" val="noArr"/>
                    <dgm:param type="endSty" val="noArr"/>
                    <dgm:param type="srcNode" val="dummyConnPt"/>
                    <dgm:param type="dstNode" val="dummyConnPt"/>
                  </dgm:alg>
                  <dgm:shape xmlns:r="http://schemas.openxmlformats.org/officeDocument/2006/relationships" type="conn" r:blip="" zOrderOff="-999">
                    <dgm:adjLst/>
                  </dgm:shape>
                  <dgm:presOf axis="self"/>
                  <dgm:constrLst>
                    <dgm:constr type="begPad"/>
                    <dgm:constr type="endPad"/>
                  </dgm:constrLst>
                  <dgm:ruleLst/>
                </dgm:layoutNode>
              </dgm:forEach>
            </dgm:if>
            <dgm:else name="Name25"/>
          </dgm:choos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143375" y="0"/>
            <a:ext cx="3170238" cy="481013"/>
          </a:xfrm>
          <a:prstGeom prst="rect">
            <a:avLst/>
          </a:prstGeom>
        </p:spPr>
        <p:txBody>
          <a:bodyPr vert="horz" lIns="91440" tIns="45720" rIns="91440" bIns="45720" rtlCol="0"/>
          <a:lstStyle>
            <a:lvl1pPr algn="r">
              <a:defRPr sz="1200"/>
            </a:lvl1pPr>
          </a:lstStyle>
          <a:p>
            <a:fld id="{A76B8F1A-BF08-4676-A045-14D0A06087E8}" type="datetimeFigureOut">
              <a:rPr lang="en-US" smtClean="0"/>
              <a:t>2/24/2021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31838" y="4621213"/>
            <a:ext cx="5851525" cy="37798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20188"/>
            <a:ext cx="3170238" cy="4810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143375" y="9120188"/>
            <a:ext cx="3170238" cy="481012"/>
          </a:xfrm>
          <a:prstGeom prst="rect">
            <a:avLst/>
          </a:prstGeom>
        </p:spPr>
        <p:txBody>
          <a:bodyPr vert="horz" lIns="91440" tIns="45720" rIns="91440" bIns="45720" rtlCol="0" anchor="b"/>
          <a:lstStyle>
            <a:lvl1pPr algn="r">
              <a:defRPr sz="1200"/>
            </a:lvl1pPr>
          </a:lstStyle>
          <a:p>
            <a:fld id="{1476F8D3-0237-49BA-92C3-1307B51854D3}" type="slidenum">
              <a:rPr lang="en-US" smtClean="0"/>
              <a:t>‹#›</a:t>
            </a:fld>
            <a:endParaRPr lang="en-US"/>
          </a:p>
        </p:txBody>
      </p:sp>
    </p:spTree>
    <p:extLst>
      <p:ext uri="{BB962C8B-B14F-4D97-AF65-F5344CB8AC3E}">
        <p14:creationId xmlns:p14="http://schemas.microsoft.com/office/powerpoint/2010/main" val="20470903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3" Type="http://schemas.openxmlformats.org/officeDocument/2006/relationships/hyperlink" Target="https://en.wikipedia.org/wiki/Alderman" TargetMode="External"/><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a:t>
            </a:fld>
            <a:endParaRPr lang="en-US" altLang="en-US"/>
          </a:p>
        </p:txBody>
      </p:sp>
    </p:spTree>
    <p:extLst>
      <p:ext uri="{BB962C8B-B14F-4D97-AF65-F5344CB8AC3E}">
        <p14:creationId xmlns:p14="http://schemas.microsoft.com/office/powerpoint/2010/main" val="55059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12</a:t>
            </a:fld>
            <a:endParaRPr lang="en-US" altLang="en-US"/>
          </a:p>
        </p:txBody>
      </p:sp>
    </p:spTree>
    <p:extLst>
      <p:ext uri="{BB962C8B-B14F-4D97-AF65-F5344CB8AC3E}">
        <p14:creationId xmlns:p14="http://schemas.microsoft.com/office/powerpoint/2010/main" val="1577433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p:txBody>
          <a:bodyPr/>
          <a:lstStyle/>
          <a:p>
            <a:pPr marL="236921" indent="-236921" eaLnBrk="1" hangingPunct="1">
              <a:buFontTx/>
              <a:buAutoNum type="arabicPeriod"/>
              <a:defRPr/>
            </a:pPr>
            <a:r>
              <a:rPr lang="en-US" dirty="0"/>
              <a:t>Remember – your imagination is even better than most adults imaginations</a:t>
            </a:r>
          </a:p>
          <a:p>
            <a:pPr marL="236921" indent="-236921" eaLnBrk="1" hangingPunct="1">
              <a:buFontTx/>
              <a:buAutoNum type="arabicPeriod"/>
              <a:defRPr/>
            </a:pPr>
            <a:r>
              <a:rPr lang="en-US" dirty="0"/>
              <a:t>You can even keep a journal or a special notebook with your goals and ideas.</a:t>
            </a:r>
          </a:p>
          <a:p>
            <a:pPr marL="236921" indent="-236921" eaLnBrk="1" hangingPunct="1">
              <a:buFontTx/>
              <a:buAutoNum type="arabicPeriod"/>
              <a:defRPr/>
            </a:pPr>
            <a:r>
              <a:rPr lang="en-US" dirty="0"/>
              <a:t>Continue to think about your idea – experiment – try and make it – change it if you need to.</a:t>
            </a:r>
          </a:p>
          <a:p>
            <a:pPr marL="236921" indent="-236921" eaLnBrk="1" hangingPunct="1">
              <a:buFontTx/>
              <a:buAutoNum type="arabicPeriod"/>
              <a:defRPr/>
            </a:pPr>
            <a:r>
              <a:rPr lang="en-US" dirty="0"/>
              <a:t>However – don’t tell anyone about your inventions! Keep them secret! Of course, you can tell your Mom and Dad!</a:t>
            </a:r>
          </a:p>
          <a:p>
            <a:pPr eaLnBrk="1" hangingPunct="1">
              <a:defRPr/>
            </a:pPr>
            <a:endParaRPr lang="en-US" dirty="0"/>
          </a:p>
          <a:p>
            <a:pPr eaLnBrk="1" hangingPunct="1">
              <a:defRPr/>
            </a:pPr>
            <a:endParaRPr lang="en-US" dirty="0"/>
          </a:p>
        </p:txBody>
      </p:sp>
    </p:spTree>
    <p:extLst>
      <p:ext uri="{BB962C8B-B14F-4D97-AF65-F5344CB8AC3E}">
        <p14:creationId xmlns:p14="http://schemas.microsoft.com/office/powerpoint/2010/main" val="28120552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So….let’s say that you have this really great invention.  What do you do with it?  Well, you  can try to patent your invention.</a:t>
            </a:r>
          </a:p>
          <a:p>
            <a:pPr eaLnBrk="1" hangingPunct="1"/>
            <a:endParaRPr lang="en-US" altLang="en-US" dirty="0"/>
          </a:p>
          <a:p>
            <a:pPr eaLnBrk="1" hangingPunct="1"/>
            <a:r>
              <a:rPr lang="en-US" altLang="en-US" dirty="0"/>
              <a:t>Well – what is a patent? It is an original document that you get from the Patent and Trademark Office – that’s part of the government. (CIPC)</a:t>
            </a:r>
          </a:p>
          <a:p>
            <a:pPr eaLnBrk="1" hangingPunct="1"/>
            <a:endParaRPr lang="en-US" altLang="en-US" dirty="0"/>
          </a:p>
          <a:p>
            <a:pPr eaLnBrk="1" hangingPunct="1"/>
            <a:r>
              <a:rPr lang="en-US" altLang="en-US" dirty="0"/>
              <a:t>It is a summary of your invention.  When you get a patent, the whole world gets to read about your invention.</a:t>
            </a:r>
          </a:p>
          <a:p>
            <a:pPr eaLnBrk="1" hangingPunct="1"/>
            <a:endParaRPr lang="en-US" altLang="en-US" dirty="0"/>
          </a:p>
          <a:p>
            <a:pPr eaLnBrk="1" hangingPunct="1"/>
            <a:r>
              <a:rPr lang="en-US" altLang="en-US" dirty="0"/>
              <a:t>Do you have to share your invention? No!</a:t>
            </a:r>
          </a:p>
          <a:p>
            <a:pPr eaLnBrk="1" hangingPunct="1"/>
            <a:endParaRPr lang="en-US" altLang="en-US" dirty="0"/>
          </a:p>
          <a:p>
            <a:pPr eaLnBrk="1" hangingPunct="1"/>
            <a:r>
              <a:rPr lang="en-US" altLang="en-US" dirty="0"/>
              <a:t>In fact, you don’t even have to use your invention.</a:t>
            </a:r>
          </a:p>
          <a:p>
            <a:pPr eaLnBrk="1" hangingPunct="1"/>
            <a:endParaRPr lang="en-US" altLang="en-US" dirty="0"/>
          </a:p>
          <a:p>
            <a:pPr eaLnBrk="1" hangingPunct="1"/>
            <a:r>
              <a:rPr lang="en-US" altLang="en-US" dirty="0"/>
              <a:t>So – what’s so great about getting a patent?  Well, a patent means that you and only you can use it or you can let anyone you want use it.</a:t>
            </a:r>
          </a:p>
          <a:p>
            <a:pPr eaLnBrk="1" hangingPunct="1"/>
            <a:endParaRPr lang="en-US" altLang="en-US" dirty="0"/>
          </a:p>
        </p:txBody>
      </p:sp>
    </p:spTree>
    <p:extLst>
      <p:ext uri="{BB962C8B-B14F-4D97-AF65-F5344CB8AC3E}">
        <p14:creationId xmlns:p14="http://schemas.microsoft.com/office/powerpoint/2010/main" val="3228106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OK – that sounds cool right?  What other reasons are there for getting a patent for your invention? Well, you can actually sell your invention.  Yep – you can get a lot of money!</a:t>
            </a:r>
          </a:p>
          <a:p>
            <a:pPr eaLnBrk="1" hangingPunct="1"/>
            <a:endParaRPr lang="en-US" altLang="en-US"/>
          </a:p>
          <a:p>
            <a:pPr eaLnBrk="1" hangingPunct="1"/>
            <a:r>
              <a:rPr lang="en-US" altLang="en-US"/>
              <a:t>How long do you think that you own your invention?  For 20 yrs.  For example, if you all got patents now, you would own them through the time you were teenagers, in college, getting a job, getting married, and having kids!  That’s a long time.</a:t>
            </a:r>
          </a:p>
          <a:p>
            <a:pPr eaLnBrk="1" hangingPunct="1"/>
            <a:endParaRPr lang="en-US" altLang="en-US"/>
          </a:p>
          <a:p>
            <a:pPr eaLnBrk="1" hangingPunct="1"/>
            <a:r>
              <a:rPr lang="en-US" altLang="en-US"/>
              <a:t>What happens after 20 years?  Then anyone can make what you invented?  That’s right.  I bet that you are thinking that it doesn’t sound like a cool invention – it’s yours!</a:t>
            </a:r>
          </a:p>
        </p:txBody>
      </p:sp>
    </p:spTree>
    <p:extLst>
      <p:ext uri="{BB962C8B-B14F-4D97-AF65-F5344CB8AC3E}">
        <p14:creationId xmlns:p14="http://schemas.microsoft.com/office/powerpoint/2010/main" val="13960232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a:ln/>
        </p:spPr>
      </p:sp>
      <p:sp>
        <p:nvSpPr>
          <p:cNvPr id="23555"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would be the good parts about eventually sharing your invention?  Well, someone could actually make it better someday.</a:t>
            </a:r>
          </a:p>
          <a:p>
            <a:pPr eaLnBrk="1" hangingPunct="1"/>
            <a:endParaRPr lang="en-US" altLang="en-US" dirty="0"/>
          </a:p>
          <a:p>
            <a:pPr eaLnBrk="1" hangingPunct="1"/>
            <a:r>
              <a:rPr lang="en-US" altLang="en-US" dirty="0"/>
              <a:t>For example, where do you think that the iPod</a:t>
            </a:r>
            <a:r>
              <a:rPr lang="en-US" altLang="en-US" dirty="0">
                <a:sym typeface="Symbol" panose="05050102010706020507" pitchFamily="18" charset="2"/>
              </a:rPr>
              <a:t> device</a:t>
            </a:r>
            <a:r>
              <a:rPr lang="en-US" altLang="en-US" dirty="0"/>
              <a:t> came from.  Well, it started from the earliest music players.</a:t>
            </a:r>
          </a:p>
          <a:p>
            <a:pPr eaLnBrk="1" hangingPunct="1"/>
            <a:endParaRPr lang="en-US" altLang="en-US" dirty="0"/>
          </a:p>
          <a:p>
            <a:pPr eaLnBrk="1" hangingPunct="1"/>
            <a:r>
              <a:rPr lang="en-US" altLang="en-US" dirty="0"/>
              <a:t>Note the transition from first phonograph to the record player to the CD player to an iPod</a:t>
            </a:r>
            <a:r>
              <a:rPr lang="en-US" altLang="en-US" dirty="0">
                <a:sym typeface="Symbol" panose="05050102010706020507" pitchFamily="18" charset="2"/>
              </a:rPr>
              <a:t> device</a:t>
            </a:r>
            <a:r>
              <a:rPr lang="en-US" altLang="en-US" dirty="0"/>
              <a:t>.</a:t>
            </a:r>
          </a:p>
          <a:p>
            <a:pPr eaLnBrk="1" hangingPunct="1"/>
            <a:endParaRPr lang="en-US" altLang="en-US" dirty="0"/>
          </a:p>
          <a:p>
            <a:pPr eaLnBrk="1" hangingPunct="1"/>
            <a:r>
              <a:rPr lang="en-US" altLang="en-US" dirty="0"/>
              <a:t>The reward system encourages us to make the next one better… </a:t>
            </a:r>
          </a:p>
          <a:p>
            <a:endParaRPr lang="en-US" altLang="en-US" dirty="0"/>
          </a:p>
        </p:txBody>
      </p:sp>
      <p:sp>
        <p:nvSpPr>
          <p:cNvPr id="23556"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00C303F-F1E0-4466-9701-BFD15585D821}" type="slidenum">
              <a:rPr lang="en-US" altLang="en-US">
                <a:latin typeface="Calibri" panose="020F0502020204030204" pitchFamily="34" charset="0"/>
              </a:rPr>
              <a:pPr eaLnBrk="1" hangingPunct="1"/>
              <a:t>16</a:t>
            </a:fld>
            <a:endParaRPr lang="en-US" altLang="en-US">
              <a:latin typeface="Calibri" panose="020F0502020204030204" pitchFamily="34" charset="0"/>
            </a:endParaRPr>
          </a:p>
        </p:txBody>
      </p:sp>
    </p:spTree>
    <p:extLst>
      <p:ext uri="{BB962C8B-B14F-4D97-AF65-F5344CB8AC3E}">
        <p14:creationId xmlns:p14="http://schemas.microsoft.com/office/powerpoint/2010/main" val="2783932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a:ln/>
        </p:spPr>
      </p:sp>
      <p:sp>
        <p:nvSpPr>
          <p:cNvPr id="2457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would there be any reason NOT to patent your invention?</a:t>
            </a:r>
          </a:p>
          <a:p>
            <a:endParaRPr lang="en-US" altLang="en-US" dirty="0"/>
          </a:p>
          <a:p>
            <a:r>
              <a:rPr lang="en-US" altLang="en-US" dirty="0"/>
              <a:t>Reason #1: Maybe it would be impossible for someone to make your invention?</a:t>
            </a:r>
          </a:p>
          <a:p>
            <a:endParaRPr lang="en-US" altLang="en-US" dirty="0"/>
          </a:p>
          <a:p>
            <a:r>
              <a:rPr lang="en-US" altLang="en-US" dirty="0"/>
              <a:t>Did you know that not even the best food chemists in the world are totally sure what ingredients are in that drink that we call Coke</a:t>
            </a:r>
            <a:r>
              <a:rPr lang="en-US" altLang="en-US" dirty="0">
                <a:sym typeface="Symbol" panose="05050102010706020507" pitchFamily="18" charset="2"/>
              </a:rPr>
              <a:t> beverage</a:t>
            </a:r>
            <a:r>
              <a:rPr lang="en-US" altLang="en-US" dirty="0"/>
              <a:t>?</a:t>
            </a:r>
          </a:p>
          <a:p>
            <a:endParaRPr lang="en-US" altLang="en-US" dirty="0"/>
          </a:p>
          <a:p>
            <a:r>
              <a:rPr lang="en-US" altLang="en-US" dirty="0"/>
              <a:t>Therefore, since no one can figure it out, the Coca Cola Company never patented it.  If they would have patented it, they would have had to tell everyone what was in it.  Can you imagine how much money that they have made by not telling the world?!?!</a:t>
            </a:r>
          </a:p>
          <a:p>
            <a:endParaRPr lang="en-US" altLang="en-US" dirty="0"/>
          </a:p>
          <a:p>
            <a:r>
              <a:rPr lang="en-US" altLang="en-US" dirty="0"/>
              <a:t>Reason #2: It costs a lot of money to get a patent!!</a:t>
            </a:r>
          </a:p>
        </p:txBody>
      </p:sp>
      <p:sp>
        <p:nvSpPr>
          <p:cNvPr id="2458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7D55307-724A-4FB4-A639-2A18F815C7C0}" type="slidenum">
              <a:rPr lang="en-US" altLang="en-US">
                <a:latin typeface="Calibri" panose="020F0502020204030204" pitchFamily="34" charset="0"/>
              </a:rPr>
              <a:pPr eaLnBrk="1" hangingPunct="1"/>
              <a:t>17</a:t>
            </a:fld>
            <a:endParaRPr lang="en-US" altLang="en-US">
              <a:latin typeface="Calibri" panose="020F0502020204030204" pitchFamily="34" charset="0"/>
            </a:endParaRPr>
          </a:p>
        </p:txBody>
      </p:sp>
    </p:spTree>
    <p:extLst>
      <p:ext uri="{BB962C8B-B14F-4D97-AF65-F5344CB8AC3E}">
        <p14:creationId xmlns:p14="http://schemas.microsoft.com/office/powerpoint/2010/main" val="35522071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Rot="1" noChangeAspect="1" noChangeArrowheads="1" noTextEdit="1"/>
          </p:cNvSpPr>
          <p:nvPr>
            <p:ph type="sldImg"/>
          </p:nvPr>
        </p:nvSpPr>
        <p:spPr>
          <a:ln/>
        </p:spPr>
      </p:sp>
      <p:sp>
        <p:nvSpPr>
          <p:cNvPr id="25603"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can you patent?  Can you patent a new soda flavor? A flying car?</a:t>
            </a:r>
          </a:p>
          <a:p>
            <a:pPr eaLnBrk="1" hangingPunct="1"/>
            <a:endParaRPr lang="en-US" altLang="en-US" dirty="0"/>
          </a:p>
          <a:p>
            <a:pPr eaLnBrk="1" hangingPunct="1"/>
            <a:r>
              <a:rPr lang="en-US" altLang="en-US" dirty="0"/>
              <a:t>You can practically patent anything, but it must be new and useful.  Our law does not define what can be patented,</a:t>
            </a:r>
            <a:r>
              <a:rPr lang="en-US" altLang="en-US" baseline="0" dirty="0"/>
              <a:t> but rather what cannot</a:t>
            </a:r>
            <a:endParaRPr lang="en-US" altLang="en-US" dirty="0"/>
          </a:p>
          <a:p>
            <a:pPr eaLnBrk="1" hangingPunct="1"/>
            <a:endParaRPr lang="en-US" altLang="en-US" dirty="0"/>
          </a:p>
          <a:p>
            <a:pPr eaLnBrk="1" hangingPunct="1"/>
            <a:r>
              <a:rPr lang="en-US" altLang="en-US" dirty="0"/>
              <a:t>Example of a process or method: process to make a chemical</a:t>
            </a:r>
          </a:p>
          <a:p>
            <a:pPr eaLnBrk="1" hangingPunct="1"/>
            <a:endParaRPr lang="en-US" altLang="en-US" dirty="0"/>
          </a:p>
          <a:p>
            <a:pPr eaLnBrk="1" hangingPunct="1"/>
            <a:r>
              <a:rPr lang="en-US" altLang="en-US" dirty="0"/>
              <a:t>Example of a machine: a car that flies</a:t>
            </a:r>
          </a:p>
          <a:p>
            <a:pPr eaLnBrk="1" hangingPunct="1"/>
            <a:endParaRPr lang="en-US" altLang="en-US" dirty="0"/>
          </a:p>
          <a:p>
            <a:pPr eaLnBrk="1" hangingPunct="1"/>
            <a:r>
              <a:rPr lang="en-US" altLang="en-US" dirty="0"/>
              <a:t>Example of a manufacture:  a bicycle,</a:t>
            </a:r>
            <a:r>
              <a:rPr lang="en-US" altLang="en-US" baseline="0" dirty="0"/>
              <a:t> a table</a:t>
            </a:r>
            <a:endParaRPr lang="en-US" altLang="en-US" dirty="0"/>
          </a:p>
          <a:p>
            <a:pPr eaLnBrk="1" hangingPunct="1"/>
            <a:endParaRPr lang="en-US" altLang="en-US" dirty="0"/>
          </a:p>
          <a:p>
            <a:pPr eaLnBrk="1" hangingPunct="1"/>
            <a:r>
              <a:rPr lang="en-US" altLang="en-US" dirty="0"/>
              <a:t>Composition: a medicine which can make people fly</a:t>
            </a:r>
          </a:p>
          <a:p>
            <a:pPr eaLnBrk="1" hangingPunct="1"/>
            <a:endParaRPr lang="en-US" altLang="en-US" dirty="0"/>
          </a:p>
          <a:p>
            <a:pPr eaLnBrk="1" hangingPunct="1"/>
            <a:endParaRPr lang="en-US" altLang="en-US" dirty="0"/>
          </a:p>
        </p:txBody>
      </p:sp>
    </p:spTree>
    <p:extLst>
      <p:ext uri="{BB962C8B-B14F-4D97-AF65-F5344CB8AC3E}">
        <p14:creationId xmlns:p14="http://schemas.microsoft.com/office/powerpoint/2010/main" val="37236523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en-US" altLang="en-US" dirty="0"/>
              <a:t>What can’t be patented?  What about if you find a fish with toes?  Can you patent that?  No – you actually have to make it!</a:t>
            </a:r>
          </a:p>
          <a:p>
            <a:r>
              <a:rPr lang="en-ZA" dirty="0"/>
              <a:t>Discoveries cannot be patented.</a:t>
            </a:r>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19</a:t>
            </a:fld>
            <a:endParaRPr lang="en-US" altLang="en-US"/>
          </a:p>
        </p:txBody>
      </p:sp>
    </p:spTree>
    <p:extLst>
      <p:ext uri="{BB962C8B-B14F-4D97-AF65-F5344CB8AC3E}">
        <p14:creationId xmlns:p14="http://schemas.microsoft.com/office/powerpoint/2010/main" val="20331265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What does this look like?  Anyone have one?</a:t>
            </a:r>
          </a:p>
          <a:p>
            <a:pPr eaLnBrk="1" hangingPunct="1"/>
            <a:endParaRPr lang="en-US" altLang="en-US" dirty="0"/>
          </a:p>
          <a:p>
            <a:pPr eaLnBrk="1" hangingPunct="1"/>
            <a:r>
              <a:rPr lang="en-US" altLang="en-US" dirty="0"/>
              <a:t>Yep – it’s a Nintendo DS</a:t>
            </a:r>
            <a:r>
              <a:rPr lang="en-US" altLang="en-US" dirty="0">
                <a:sym typeface="Symbol" panose="05050102010706020507" pitchFamily="18" charset="2"/>
              </a:rPr>
              <a:t> system</a:t>
            </a:r>
            <a:r>
              <a:rPr lang="en-US" altLang="en-US" dirty="0"/>
              <a:t>.</a:t>
            </a:r>
          </a:p>
          <a:p>
            <a:pPr eaLnBrk="1" hangingPunct="1"/>
            <a:endParaRPr lang="en-US" altLang="en-US" dirty="0"/>
          </a:p>
          <a:p>
            <a:pPr eaLnBrk="1" hangingPunct="1"/>
            <a:r>
              <a:rPr lang="en-US" altLang="en-US" dirty="0"/>
              <a:t>Can you imagine if Nintendo never got a patent on this invention!  Imagine no Legos</a:t>
            </a:r>
            <a:r>
              <a:rPr lang="en-US" altLang="en-US" dirty="0">
                <a:sym typeface="Symbol" panose="05050102010706020507" pitchFamily="18" charset="2"/>
              </a:rPr>
              <a:t> </a:t>
            </a:r>
            <a:r>
              <a:rPr lang="en-US" altLang="en-US" dirty="0"/>
              <a:t>Star Wars</a:t>
            </a:r>
            <a:r>
              <a:rPr lang="en-US" altLang="en-US" dirty="0">
                <a:sym typeface="Symbol" panose="05050102010706020507" pitchFamily="18" charset="2"/>
              </a:rPr>
              <a:t> </a:t>
            </a:r>
            <a:r>
              <a:rPr lang="en-US" altLang="en-US" dirty="0"/>
              <a:t>or SpongeBob Square Pants</a:t>
            </a:r>
            <a:r>
              <a:rPr lang="en-US" altLang="en-US" dirty="0">
                <a:sym typeface="Symbol" panose="05050102010706020507" pitchFamily="18" charset="2"/>
              </a:rPr>
              <a:t> games</a:t>
            </a:r>
            <a:r>
              <a:rPr lang="en-US" altLang="en-US" dirty="0"/>
              <a:t>!</a:t>
            </a:r>
          </a:p>
        </p:txBody>
      </p:sp>
    </p:spTree>
    <p:extLst>
      <p:ext uri="{BB962C8B-B14F-4D97-AF65-F5344CB8AC3E}">
        <p14:creationId xmlns:p14="http://schemas.microsoft.com/office/powerpoint/2010/main" val="25914851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21</a:t>
            </a:fld>
            <a:endParaRPr lang="en-US" altLang="en-US"/>
          </a:p>
        </p:txBody>
      </p:sp>
    </p:spTree>
    <p:extLst>
      <p:ext uri="{BB962C8B-B14F-4D97-AF65-F5344CB8AC3E}">
        <p14:creationId xmlns:p14="http://schemas.microsoft.com/office/powerpoint/2010/main" val="31502884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Rot="1" noChangeAspect="1" noChangeArrowheads="1" noTextEdit="1"/>
          </p:cNvSpPr>
          <p:nvPr>
            <p:ph type="sldImg"/>
          </p:nvPr>
        </p:nvSpPr>
        <p:spPr>
          <a:xfrm>
            <a:off x="-17463" y="768350"/>
            <a:ext cx="6818313" cy="3836988"/>
          </a:xfrm>
          <a:ln/>
        </p:spPr>
      </p:sp>
      <p:sp>
        <p:nvSpPr>
          <p:cNvPr id="4099" name="Rectangle 4"/>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extLst>
      <p:ext uri="{BB962C8B-B14F-4D97-AF65-F5344CB8AC3E}">
        <p14:creationId xmlns:p14="http://schemas.microsoft.com/office/powerpoint/2010/main" val="400201117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en-US" altLang="en-US" dirty="0"/>
              <a:t>OK – obviously these were invented by companies – adults.  I know that I said before that kids can invent too.  I bet you are thinking that kids couldn’t possibly invent anything so cool.  But I bet you are wrong.</a:t>
            </a:r>
          </a:p>
          <a:p>
            <a:pPr eaLnBrk="1" hangingPunct="1"/>
            <a:endParaRPr lang="en-US" altLang="en-US" dirty="0"/>
          </a:p>
          <a:p>
            <a:pPr eaLnBrk="1" hangingPunct="1"/>
            <a:endParaRPr lang="en-US" altLang="en-US" dirty="0"/>
          </a:p>
          <a:p>
            <a:pPr eaLnBrk="1" hangingPunct="1"/>
            <a:endParaRPr lang="en-US" altLang="en-US" dirty="0"/>
          </a:p>
          <a:p>
            <a:pPr eaLnBrk="1" hangingPunct="1"/>
            <a:r>
              <a:rPr lang="en-US" altLang="en-US" dirty="0"/>
              <a:t>What does this look like?  Yep…this is a patent for the first earmuffs.  </a:t>
            </a:r>
          </a:p>
          <a:p>
            <a:pPr eaLnBrk="1" hangingPunct="1"/>
            <a:r>
              <a:rPr lang="en-US" altLang="en-US" dirty="0"/>
              <a:t>What was the problem?  Cold ears.  </a:t>
            </a:r>
          </a:p>
          <a:p>
            <a:pPr eaLnBrk="1" hangingPunct="1"/>
            <a:r>
              <a:rPr lang="en-US" altLang="en-US" dirty="0"/>
              <a:t>What solutions were known at the time?  Hats.  Maybe the inventor didn’t like hats or maybe he considered the hat to be too much because only his ears were cold.</a:t>
            </a:r>
          </a:p>
          <a:p>
            <a:pPr eaLnBrk="1" hangingPunct="1"/>
            <a:r>
              <a:rPr lang="en-US" altLang="en-US" dirty="0"/>
              <a:t>Thus, Chester Greenwood invented earmuffs in 1858.  He was just 15 at the time and was ice skating when he got tired of his ears being cold.  He then got some wire, formed 2 circles and his grandmother sewed fur onto them.  His family made a TON of money because these first earmuffs were supplied to the soldiers during World War I.</a:t>
            </a:r>
          </a:p>
          <a:p>
            <a:pPr eaLnBrk="1" hangingPunct="1"/>
            <a:endParaRPr lang="en-US" altLang="en-US" dirty="0"/>
          </a:p>
          <a:p>
            <a:pPr eaLnBrk="1" hangingPunct="1"/>
            <a:r>
              <a:rPr lang="en-US" altLang="en-US" dirty="0"/>
              <a:t>Chester ended up getting 100 patents!  In fact, he even got a patent on the first metal rake!</a:t>
            </a:r>
          </a:p>
          <a:p>
            <a:pPr fontAlgn="base"/>
            <a:endParaRPr lang="en-ZA" dirty="0"/>
          </a:p>
          <a:p>
            <a:pPr fontAlgn="base"/>
            <a:r>
              <a:rPr lang="en-ZA" dirty="0"/>
              <a:t>Without Philo Farnsworth we may have never seen a television. Can you imagine?   The electronic television was first conceived by a 14 year old kid in 1920. </a:t>
            </a:r>
            <a:r>
              <a:rPr lang="en-ZA" b="1" dirty="0"/>
              <a:t>Philo Farnsworth</a:t>
            </a:r>
            <a:r>
              <a:rPr lang="en-ZA" dirty="0"/>
              <a:t> shared his concept of an image transmitting device, an early prototype of the electronic television, with his science teacher, drawing diagrams on several blackboards in class. By the age of 21 he had a working model which served as a basis to all later development and versions of electronic televisions.</a:t>
            </a:r>
          </a:p>
          <a:p>
            <a:pPr fontAlgn="base"/>
            <a:r>
              <a:rPr lang="en-ZA" dirty="0"/>
              <a:t>After discovering a collection of technology magazines in the attic of his family’s new home, he developed a passion and interest in electronics that led him to explore inventions in the field, and specifically the idea of image transmission. In 1927, a few years out of high school, he was the first inventor to transmit a television image of a dollar sign, comprised of 60 horizontal lines.</a:t>
            </a:r>
          </a:p>
          <a:p>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22</a:t>
            </a:fld>
            <a:endParaRPr lang="en-US" altLang="en-US"/>
          </a:p>
        </p:txBody>
      </p:sp>
    </p:spTree>
    <p:extLst>
      <p:ext uri="{BB962C8B-B14F-4D97-AF65-F5344CB8AC3E}">
        <p14:creationId xmlns:p14="http://schemas.microsoft.com/office/powerpoint/2010/main" val="42671660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Born in France in 1809, </a:t>
            </a:r>
            <a:r>
              <a:rPr lang="en-ZA" b="1" dirty="0"/>
              <a:t>Louis Braille</a:t>
            </a:r>
            <a:r>
              <a:rPr lang="en-ZA" dirty="0"/>
              <a:t> was blinded by an injury when he was only 3 years old. In 1824, while he was a 15-year-old student at the Royal Institute for Blind Youth in Paris, he created a type of reading that involved raised, imprinted dots organized in a pattern to facilitate learning. The first Braille book was released in 1829—and Louis Braille went on to become an instructor at the school where he had once been a student.</a:t>
            </a:r>
          </a:p>
          <a:p>
            <a:endParaRPr lang="en-ZA" dirty="0"/>
          </a:p>
          <a:p>
            <a:r>
              <a:rPr lang="en-ZA" dirty="0"/>
              <a:t>Maybe it’s something about ice that spurs kids to inventive thinking. </a:t>
            </a:r>
            <a:r>
              <a:rPr lang="en-ZA" b="1" dirty="0"/>
              <a:t>Frank Epperson</a:t>
            </a:r>
            <a:r>
              <a:rPr lang="en-ZA" dirty="0"/>
              <a:t> left his soda water outside overnight and it turned to ice. The next morning, behold, the first Popsicle had been invented. Epperson was only 11 years old at the time, though he didn’t patent his invention until almost 20 years later, in 1923. He later sold his rights to the Popsicle.</a:t>
            </a:r>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23</a:t>
            </a:fld>
            <a:endParaRPr lang="en-US" altLang="en-US"/>
          </a:p>
        </p:txBody>
      </p:sp>
    </p:spTree>
    <p:extLst>
      <p:ext uri="{BB962C8B-B14F-4D97-AF65-F5344CB8AC3E}">
        <p14:creationId xmlns:p14="http://schemas.microsoft.com/office/powerpoint/2010/main" val="9183427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a:ln/>
        </p:spPr>
      </p:sp>
      <p:sp>
        <p:nvSpPr>
          <p:cNvPr id="30723"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p>
          <a:p>
            <a:r>
              <a:rPr lang="en-US" altLang="en-US"/>
              <a:t>Do you have to be a teenager to be an inventor?  No way!  </a:t>
            </a:r>
          </a:p>
          <a:p>
            <a:endParaRPr lang="en-US" altLang="en-US"/>
          </a:p>
          <a:p>
            <a:r>
              <a:rPr lang="en-US" altLang="en-US"/>
              <a:t>In fact, in 1964, Robert Patch, who was just 6 years old invented a toy truck that could come apart and be put back together again by young kids.  The truck could be made into a dump truck or into a closed truck.  Remember – he was only 6 years old!</a:t>
            </a:r>
          </a:p>
        </p:txBody>
      </p:sp>
      <p:sp>
        <p:nvSpPr>
          <p:cNvPr id="30724"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999ED73-B300-4CF1-BA4B-E7F8B5D3242F}" type="slidenum">
              <a:rPr lang="en-US" altLang="en-US">
                <a:latin typeface="Calibri" panose="020F0502020204030204" pitchFamily="34" charset="0"/>
              </a:rPr>
              <a:pPr eaLnBrk="1" hangingPunct="1"/>
              <a:t>24</a:t>
            </a:fld>
            <a:endParaRPr lang="en-US" altLang="en-US">
              <a:latin typeface="Calibri" panose="020F0502020204030204" pitchFamily="34" charset="0"/>
            </a:endParaRPr>
          </a:p>
        </p:txBody>
      </p:sp>
    </p:spTree>
    <p:extLst>
      <p:ext uri="{BB962C8B-B14F-4D97-AF65-F5344CB8AC3E}">
        <p14:creationId xmlns:p14="http://schemas.microsoft.com/office/powerpoint/2010/main" val="4159739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25</a:t>
            </a:fld>
            <a:endParaRPr lang="en-US" altLang="en-US"/>
          </a:p>
        </p:txBody>
      </p:sp>
    </p:spTree>
    <p:extLst>
      <p:ext uri="{BB962C8B-B14F-4D97-AF65-F5344CB8AC3E}">
        <p14:creationId xmlns:p14="http://schemas.microsoft.com/office/powerpoint/2010/main" val="406039181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26</a:t>
            </a:fld>
            <a:endParaRPr lang="en-US" altLang="en-US"/>
          </a:p>
        </p:txBody>
      </p:sp>
    </p:spTree>
    <p:extLst>
      <p:ext uri="{BB962C8B-B14F-4D97-AF65-F5344CB8AC3E}">
        <p14:creationId xmlns:p14="http://schemas.microsoft.com/office/powerpoint/2010/main" val="335492767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27</a:t>
            </a:fld>
            <a:endParaRPr lang="en-US" altLang="en-US"/>
          </a:p>
        </p:txBody>
      </p:sp>
    </p:spTree>
    <p:extLst>
      <p:ext uri="{BB962C8B-B14F-4D97-AF65-F5344CB8AC3E}">
        <p14:creationId xmlns:p14="http://schemas.microsoft.com/office/powerpoint/2010/main" val="390681364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28</a:t>
            </a:fld>
            <a:endParaRPr lang="en-US" altLang="en-US"/>
          </a:p>
        </p:txBody>
      </p:sp>
    </p:spTree>
    <p:extLst>
      <p:ext uri="{BB962C8B-B14F-4D97-AF65-F5344CB8AC3E}">
        <p14:creationId xmlns:p14="http://schemas.microsoft.com/office/powerpoint/2010/main" val="249622830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t>Cassidy Goldstein was 11 years old.  She had problems holding broken crayons due to a weakness in her hand.  What did she do?  She invented a crayon holder to make the crayon easier to use.  </a:t>
            </a:r>
          </a:p>
          <a:p>
            <a:endParaRPr lang="en-US" altLang="en-US"/>
          </a:p>
          <a:p>
            <a:r>
              <a:rPr lang="en-US" altLang="en-US"/>
              <a:t>How did she do it?  Well, she saw some flowers that her dad had brought home for her Mom.  Each flower was stuck in a little tube with water.  She poured out the water and put her crayon in the tube.  It worked great and that lead to this patent.</a:t>
            </a:r>
            <a:br>
              <a:rPr lang="en-US" altLang="en-US"/>
            </a:br>
            <a:br>
              <a:rPr lang="en-US" altLang="en-US"/>
            </a:br>
            <a:r>
              <a:rPr lang="en-US" altLang="en-US"/>
              <a:t>When she did it, she had NO idea that it would be used by other kids who had the same problem. </a:t>
            </a:r>
            <a:br>
              <a:rPr lang="en-US" altLang="en-US"/>
            </a:br>
            <a:endParaRPr lang="en-US" altLang="en-US"/>
          </a:p>
        </p:txBody>
      </p:sp>
      <p:sp>
        <p:nvSpPr>
          <p:cNvPr id="31748"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94DBD918-879A-45C2-8322-E28763CD4077}" type="slidenum">
              <a:rPr lang="en-US" altLang="en-US">
                <a:latin typeface="Calibri" panose="020F0502020204030204" pitchFamily="34" charset="0"/>
              </a:rPr>
              <a:pPr eaLnBrk="1" hangingPunct="1"/>
              <a:t>29</a:t>
            </a:fld>
            <a:endParaRPr lang="en-US" altLang="en-US">
              <a:latin typeface="Calibri" panose="020F0502020204030204" pitchFamily="34" charset="0"/>
            </a:endParaRPr>
          </a:p>
        </p:txBody>
      </p:sp>
    </p:spTree>
    <p:extLst>
      <p:ext uri="{BB962C8B-B14F-4D97-AF65-F5344CB8AC3E}">
        <p14:creationId xmlns:p14="http://schemas.microsoft.com/office/powerpoint/2010/main" val="13399530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30</a:t>
            </a:fld>
            <a:endParaRPr lang="en-US" altLang="en-US"/>
          </a:p>
        </p:txBody>
      </p:sp>
    </p:spTree>
    <p:extLst>
      <p:ext uri="{BB962C8B-B14F-4D97-AF65-F5344CB8AC3E}">
        <p14:creationId xmlns:p14="http://schemas.microsoft.com/office/powerpoint/2010/main" val="21867450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31</a:t>
            </a:fld>
            <a:endParaRPr lang="en-US" altLang="en-US"/>
          </a:p>
        </p:txBody>
      </p:sp>
    </p:spTree>
    <p:extLst>
      <p:ext uri="{BB962C8B-B14F-4D97-AF65-F5344CB8AC3E}">
        <p14:creationId xmlns:p14="http://schemas.microsoft.com/office/powerpoint/2010/main" val="14709140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32</a:t>
            </a:fld>
            <a:endParaRPr lang="en-US" altLang="en-US"/>
          </a:p>
        </p:txBody>
      </p:sp>
    </p:spTree>
    <p:extLst>
      <p:ext uri="{BB962C8B-B14F-4D97-AF65-F5344CB8AC3E}">
        <p14:creationId xmlns:p14="http://schemas.microsoft.com/office/powerpoint/2010/main" val="393622389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33</a:t>
            </a:fld>
            <a:endParaRPr lang="en-US" altLang="en-US"/>
          </a:p>
        </p:txBody>
      </p:sp>
    </p:spTree>
    <p:extLst>
      <p:ext uri="{BB962C8B-B14F-4D97-AF65-F5344CB8AC3E}">
        <p14:creationId xmlns:p14="http://schemas.microsoft.com/office/powerpoint/2010/main" val="335360899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34</a:t>
            </a:fld>
            <a:endParaRPr lang="en-US" altLang="en-US"/>
          </a:p>
        </p:txBody>
      </p:sp>
    </p:spTree>
    <p:extLst>
      <p:ext uri="{BB962C8B-B14F-4D97-AF65-F5344CB8AC3E}">
        <p14:creationId xmlns:p14="http://schemas.microsoft.com/office/powerpoint/2010/main" val="291041262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35</a:t>
            </a:fld>
            <a:endParaRPr lang="en-US" altLang="en-US"/>
          </a:p>
        </p:txBody>
      </p:sp>
    </p:spTree>
    <p:extLst>
      <p:ext uri="{BB962C8B-B14F-4D97-AF65-F5344CB8AC3E}">
        <p14:creationId xmlns:p14="http://schemas.microsoft.com/office/powerpoint/2010/main" val="251177361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What do you think is this an</a:t>
            </a:r>
            <a:r>
              <a:rPr lang="en-ZA" baseline="0" dirty="0"/>
              <a:t> infringement in the 3</a:t>
            </a:r>
            <a:r>
              <a:rPr lang="en-ZA" baseline="30000" dirty="0"/>
              <a:t>rd</a:t>
            </a:r>
            <a:r>
              <a:rPr lang="en-ZA" baseline="0" dirty="0"/>
              <a:t> column</a:t>
            </a:r>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36</a:t>
            </a:fld>
            <a:endParaRPr lang="en-US" altLang="en-US"/>
          </a:p>
        </p:txBody>
      </p:sp>
    </p:spTree>
    <p:extLst>
      <p:ext uri="{BB962C8B-B14F-4D97-AF65-F5344CB8AC3E}">
        <p14:creationId xmlns:p14="http://schemas.microsoft.com/office/powerpoint/2010/main" val="38500014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nl-NL" altLang="en-US" dirty="0"/>
              <a:t>Wattever is the reason, a huge battle arose between these giants and it is still going on.  Although th</a:t>
            </a:r>
            <a:r>
              <a:rPr lang="nl-NL" altLang="en-US" baseline="0" dirty="0"/>
              <a:t>is is based on design patent suit (it is similar to South African Designs)</a:t>
            </a:r>
            <a:endParaRPr lang="nl-NL"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98F67A-BFA3-4F49-AC13-19F328A8A604}" type="slidenum">
              <a:rPr lang="nl-NL" altLang="en-US"/>
              <a:pPr eaLnBrk="1" hangingPunct="1"/>
              <a:t>37</a:t>
            </a:fld>
            <a:endParaRPr lang="nl-NL" altLang="en-US"/>
          </a:p>
        </p:txBody>
      </p:sp>
    </p:spTree>
    <p:extLst>
      <p:ext uri="{BB962C8B-B14F-4D97-AF65-F5344CB8AC3E}">
        <p14:creationId xmlns:p14="http://schemas.microsoft.com/office/powerpoint/2010/main" val="4791060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38</a:t>
            </a:fld>
            <a:endParaRPr lang="en-US" altLang="en-US"/>
          </a:p>
        </p:txBody>
      </p:sp>
    </p:spTree>
    <p:extLst>
      <p:ext uri="{BB962C8B-B14F-4D97-AF65-F5344CB8AC3E}">
        <p14:creationId xmlns:p14="http://schemas.microsoft.com/office/powerpoint/2010/main" val="67741413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Do any of you know what a trade secret is?  (call on a couple of students)</a:t>
            </a:r>
          </a:p>
          <a:p>
            <a:pPr eaLnBrk="1" hangingPunct="1">
              <a:spcBef>
                <a:spcPct val="0"/>
              </a:spcBef>
            </a:pPr>
            <a:endParaRPr lang="en-US" altLang="en-US"/>
          </a:p>
          <a:p>
            <a:pPr eaLnBrk="1" hangingPunct="1">
              <a:spcBef>
                <a:spcPct val="0"/>
              </a:spcBef>
            </a:pPr>
            <a:r>
              <a:rPr lang="en-US" altLang="en-US"/>
              <a:t>Read definition from slide. </a:t>
            </a: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DDE03F01-4451-4907-A9C5-5DAD7F51B623}" type="slidenum">
              <a:rPr lang="en-US" altLang="en-US">
                <a:latin typeface="Calibri" panose="020F0502020204030204" pitchFamily="34" charset="0"/>
              </a:rPr>
              <a:pPr eaLnBrk="1" hangingPunct="1"/>
              <a:t>39</a:t>
            </a:fld>
            <a:endParaRPr lang="en-US" altLang="en-US">
              <a:latin typeface="Calibri" panose="020F0502020204030204" pitchFamily="34" charset="0"/>
            </a:endParaRPr>
          </a:p>
        </p:txBody>
      </p:sp>
    </p:spTree>
    <p:extLst>
      <p:ext uri="{BB962C8B-B14F-4D97-AF65-F5344CB8AC3E}">
        <p14:creationId xmlns:p14="http://schemas.microsoft.com/office/powerpoint/2010/main" val="3379851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Can you think of some examples of formulas, patterns, physical devices, ideas, processes, or compilations of information that you may want to keep as a trade secret?  (call on a couple of students)</a:t>
            </a:r>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292DB6F-9E79-4187-BEDE-CD5E421D4870}" type="slidenum">
              <a:rPr lang="en-US" altLang="en-US">
                <a:latin typeface="Calibri" panose="020F0502020204030204" pitchFamily="34" charset="0"/>
              </a:rPr>
              <a:pPr eaLnBrk="1" hangingPunct="1"/>
              <a:t>40</a:t>
            </a:fld>
            <a:endParaRPr lang="en-US" altLang="en-US">
              <a:latin typeface="Calibri" panose="020F0502020204030204" pitchFamily="34" charset="0"/>
            </a:endParaRPr>
          </a:p>
        </p:txBody>
      </p:sp>
    </p:spTree>
    <p:extLst>
      <p:ext uri="{BB962C8B-B14F-4D97-AF65-F5344CB8AC3E}">
        <p14:creationId xmlns:p14="http://schemas.microsoft.com/office/powerpoint/2010/main" val="58468002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What is required to maintain a trade secret?</a:t>
            </a:r>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endParaRPr lang="en-US" altLang="en-US" dirty="0"/>
          </a:p>
          <a:p>
            <a:pPr eaLnBrk="1" hangingPunct="1">
              <a:spcBef>
                <a:spcPct val="0"/>
              </a:spcBef>
            </a:pPr>
            <a:r>
              <a:rPr lang="en-US" altLang="en-US" dirty="0"/>
              <a:t>Secrecy!.  Trade secrets must be secret. Anything that is public knowledge or general knowledge in an industry cannot be claimed as a trade secret. Anything that is completely disclosed by the marketed goods cannot be a trade secret, for example, the ingredients are listed so how could the recipe be a trade secret.</a:t>
            </a:r>
          </a:p>
        </p:txBody>
      </p:sp>
      <p:sp>
        <p:nvSpPr>
          <p:cNvPr id="1434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A316DB5-158F-4799-BBED-D9C43B0B3459}" type="slidenum">
              <a:rPr lang="en-US" altLang="en-US">
                <a:latin typeface="Calibri" panose="020F0502020204030204" pitchFamily="34" charset="0"/>
              </a:rPr>
              <a:pPr eaLnBrk="1" hangingPunct="1"/>
              <a:t>41</a:t>
            </a:fld>
            <a:endParaRPr lang="en-US" altLang="en-US">
              <a:latin typeface="Calibri" panose="020F0502020204030204" pitchFamily="34" charset="0"/>
            </a:endParaRPr>
          </a:p>
        </p:txBody>
      </p:sp>
    </p:spTree>
    <p:extLst>
      <p:ext uri="{BB962C8B-B14F-4D97-AF65-F5344CB8AC3E}">
        <p14:creationId xmlns:p14="http://schemas.microsoft.com/office/powerpoint/2010/main" val="37390605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Rot="1" noChangeAspect="1" noChangeArrowheads="1" noTextEdit="1"/>
          </p:cNvSpPr>
          <p:nvPr>
            <p:ph type="sldImg"/>
          </p:nvPr>
        </p:nvSpPr>
        <p:spPr>
          <a:ln/>
        </p:spPr>
      </p:sp>
      <p:sp>
        <p:nvSpPr>
          <p:cNvPr id="65539" name="Rectangle 3"/>
          <p:cNvSpPr>
            <a:spLocks noGrp="1" noChangeArrowheads="1"/>
          </p:cNvSpPr>
          <p:nvPr>
            <p:ph type="body" idx="1"/>
          </p:nvPr>
        </p:nvSpPr>
        <p:spPr/>
        <p:txBody>
          <a:bodyPr/>
          <a:lstStyle/>
          <a:p>
            <a:r>
              <a:rPr lang="en-US" altLang="en-US" dirty="0"/>
              <a:t>Now when you do all the hard work to create something, don’t you think you DESERVE a reward?  Put it in context.  Invention convention, science fare project, project to make three recycled thing from trash…etc.  </a:t>
            </a:r>
          </a:p>
          <a:p>
            <a:endParaRPr lang="en-US" altLang="en-US" dirty="0"/>
          </a:p>
          <a:p>
            <a:r>
              <a:rPr lang="en-US" altLang="en-US" dirty="0"/>
              <a:t>IP is important because it is like a reward system. The reward is $$$$.</a:t>
            </a:r>
          </a:p>
          <a:p>
            <a:endParaRPr lang="en-US" altLang="en-US" dirty="0"/>
          </a:p>
          <a:p>
            <a:r>
              <a:rPr lang="en-US" altLang="en-US" dirty="0"/>
              <a:t>If you make IP (invention, song, book, art </a:t>
            </a:r>
            <a:r>
              <a:rPr lang="en-US" altLang="en-US" dirty="0" err="1"/>
              <a:t>etc</a:t>
            </a:r>
            <a:r>
              <a:rPr lang="en-US" altLang="en-US" dirty="0"/>
              <a:t>) then you can stop other people from copying it. </a:t>
            </a:r>
          </a:p>
          <a:p>
            <a:endParaRPr lang="en-US" altLang="en-US" dirty="0"/>
          </a:p>
          <a:p>
            <a:r>
              <a:rPr lang="en-US" altLang="en-US" dirty="0"/>
              <a:t>Well if you are the one who can use your idea, make that new gadget you invented, they you are the only one who can sell it and you make all the profit. $$$$$  That’s the reward!</a:t>
            </a:r>
          </a:p>
        </p:txBody>
      </p:sp>
    </p:spTree>
    <p:extLst>
      <p:ext uri="{BB962C8B-B14F-4D97-AF65-F5344CB8AC3E}">
        <p14:creationId xmlns:p14="http://schemas.microsoft.com/office/powerpoint/2010/main" val="198663491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What are some ways you can protect your trade secrets?  (call on a couple of students)  </a:t>
            </a:r>
          </a:p>
        </p:txBody>
      </p:sp>
      <p:sp>
        <p:nvSpPr>
          <p:cNvPr id="1536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9CCE5E75-0B6C-4DAA-B2B9-CAA7EDFA04DA}" type="slidenum">
              <a:rPr lang="en-US" altLang="en-US">
                <a:latin typeface="Calibri" panose="020F0502020204030204" pitchFamily="34" charset="0"/>
              </a:rPr>
              <a:pPr eaLnBrk="1" hangingPunct="1"/>
              <a:t>42</a:t>
            </a:fld>
            <a:endParaRPr lang="en-US" altLang="en-US">
              <a:latin typeface="Calibri" panose="020F0502020204030204" pitchFamily="34" charset="0"/>
            </a:endParaRPr>
          </a:p>
        </p:txBody>
      </p:sp>
    </p:spTree>
    <p:extLst>
      <p:ext uri="{BB962C8B-B14F-4D97-AF65-F5344CB8AC3E}">
        <p14:creationId xmlns:p14="http://schemas.microsoft.com/office/powerpoint/2010/main" val="273533912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There are a number of advantages to seeking trade secret protection.  </a:t>
            </a:r>
          </a:p>
          <a:p>
            <a:pPr eaLnBrk="1" hangingPunct="1">
              <a:spcBef>
                <a:spcPct val="0"/>
              </a:spcBef>
            </a:pPr>
            <a:endParaRPr lang="en-US" altLang="en-US"/>
          </a:p>
          <a:p>
            <a:pPr eaLnBrk="1" hangingPunct="1">
              <a:spcBef>
                <a:spcPct val="0"/>
              </a:spcBef>
            </a:pPr>
            <a:r>
              <a:rPr lang="en-US" altLang="en-US"/>
              <a:t>Read from slide.  </a:t>
            </a:r>
          </a:p>
        </p:txBody>
      </p:sp>
      <p:sp>
        <p:nvSpPr>
          <p:cNvPr id="1638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D847BBC-343E-4406-9B72-AAC98D29C858}" type="slidenum">
              <a:rPr lang="en-US" altLang="en-US">
                <a:latin typeface="Calibri" panose="020F0502020204030204" pitchFamily="34" charset="0"/>
              </a:rPr>
              <a:pPr eaLnBrk="1" hangingPunct="1"/>
              <a:t>43</a:t>
            </a:fld>
            <a:endParaRPr lang="en-US" altLang="en-US">
              <a:latin typeface="Calibri" panose="020F0502020204030204" pitchFamily="34" charset="0"/>
            </a:endParaRPr>
          </a:p>
        </p:txBody>
      </p:sp>
    </p:spTree>
    <p:extLst>
      <p:ext uri="{BB962C8B-B14F-4D97-AF65-F5344CB8AC3E}">
        <p14:creationId xmlns:p14="http://schemas.microsoft.com/office/powerpoint/2010/main" val="94683839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fontScale="92500" lnSpcReduction="20000"/>
          </a:bodyPr>
          <a:lstStyle/>
          <a:p>
            <a:pPr eaLnBrk="1" fontAlgn="auto" hangingPunct="1">
              <a:spcBef>
                <a:spcPts val="0"/>
              </a:spcBef>
              <a:spcAft>
                <a:spcPts val="0"/>
              </a:spcAft>
              <a:defRPr/>
            </a:pPr>
            <a:r>
              <a:rPr lang="en-US" dirty="0"/>
              <a:t>These are some famous trade secrets.  Other examples include Twinkies and Krispy Kreme.  Show props if you have them.  Here are some interesting tidbits about each of these trade secrets:</a:t>
            </a:r>
          </a:p>
          <a:p>
            <a:pPr eaLnBrk="1" fontAlgn="auto" hangingPunct="1">
              <a:spcBef>
                <a:spcPts val="0"/>
              </a:spcBef>
              <a:spcAft>
                <a:spcPts val="0"/>
              </a:spcAft>
              <a:defRPr/>
            </a:pPr>
            <a:endParaRPr lang="en-US" dirty="0"/>
          </a:p>
          <a:p>
            <a:pPr marL="236921" indent="-236921" eaLnBrk="1" fontAlgn="auto" hangingPunct="1">
              <a:spcBef>
                <a:spcPts val="0"/>
              </a:spcBef>
              <a:spcAft>
                <a:spcPts val="0"/>
              </a:spcAft>
              <a:buFontTx/>
              <a:buAutoNum type="arabicPeriod"/>
              <a:defRPr/>
            </a:pPr>
            <a:r>
              <a:rPr lang="en-US" u="sng" dirty="0"/>
              <a:t>Formula for Coca-Cola</a:t>
            </a:r>
            <a:r>
              <a:rPr lang="en-US" dirty="0"/>
              <a:t>:  According to many, the formula for Coke is the most famous trade secret. When Coke, at the end of the 19th century, decided not to patent its formula, it did so for one reason: to keep it secret, forever. In May 2006, a Coke employee and two others were charged with stealing and trying to sell guarded Coke secrets to Pepsi. Pepsi notified Coke of the breach and the FBI was called in.</a:t>
            </a:r>
          </a:p>
          <a:p>
            <a:pPr marL="236921" indent="-236921" eaLnBrk="1" fontAlgn="auto" hangingPunct="1">
              <a:spcBef>
                <a:spcPts val="0"/>
              </a:spcBef>
              <a:spcAft>
                <a:spcPts val="0"/>
              </a:spcAft>
              <a:buFontTx/>
              <a:buAutoNum type="arabicPeriod"/>
              <a:defRPr/>
            </a:pPr>
            <a:endParaRPr lang="en-US" dirty="0"/>
          </a:p>
          <a:p>
            <a:pPr marL="236921" indent="-236921" eaLnBrk="1" fontAlgn="auto" hangingPunct="1">
              <a:spcBef>
                <a:spcPts val="0"/>
              </a:spcBef>
              <a:spcAft>
                <a:spcPts val="0"/>
              </a:spcAft>
              <a:buFontTx/>
              <a:buAutoNum type="arabicPeriod"/>
              <a:defRPr/>
            </a:pPr>
            <a:r>
              <a:rPr lang="en-US" u="sng" dirty="0"/>
              <a:t>The Big Mac Special Sauce</a:t>
            </a:r>
            <a:r>
              <a:rPr lang="en-US" dirty="0"/>
              <a:t>:  In 2004 McDonald's acknowledged that they had lost the recipe for the Big Mac special sauce. As it turns out, McDonald's changed the original special sauce recipe to cut costs and lost the original. When a returning exec wanted to return to the original special sauce, no one could find the recipe. The exec remembered the name of the California company that supplied the sauce 36 years ago. They still had the sauce in their record books, and McDonald's was able to recover the recipe. </a:t>
            </a:r>
          </a:p>
          <a:p>
            <a:pPr marL="236921" indent="-236921" eaLnBrk="1" fontAlgn="auto" hangingPunct="1">
              <a:spcBef>
                <a:spcPts val="0"/>
              </a:spcBef>
              <a:spcAft>
                <a:spcPts val="0"/>
              </a:spcAft>
              <a:buFontTx/>
              <a:buAutoNum type="arabicPeriod"/>
              <a:defRPr/>
            </a:pPr>
            <a:endParaRPr lang="en-US" dirty="0"/>
          </a:p>
          <a:p>
            <a:pPr marL="236921" indent="-236921" eaLnBrk="1" fontAlgn="auto" hangingPunct="1">
              <a:spcBef>
                <a:spcPts val="0"/>
              </a:spcBef>
              <a:spcAft>
                <a:spcPts val="0"/>
              </a:spcAft>
              <a:buFontTx/>
              <a:buAutoNum type="arabicPeriod"/>
              <a:defRPr/>
            </a:pPr>
            <a:r>
              <a:rPr lang="en-US" u="sng" dirty="0"/>
              <a:t>KFC Chicken Recipe</a:t>
            </a:r>
            <a:r>
              <a:rPr lang="en-US" dirty="0"/>
              <a:t>:  Only two KFC executives know the finger-</a:t>
            </a:r>
            <a:r>
              <a:rPr lang="en-US" dirty="0" err="1"/>
              <a:t>lickin</a:t>
            </a:r>
            <a:r>
              <a:rPr lang="en-US" dirty="0"/>
              <a:t>' recipe of 11 herbs and spices. A third executive knows the combination to the safe where the handwritten recipe resides. Less than a handful of KFC employees know the identities of the three executives, who are not allowed to travel together on the same plane or in the same car for security reasons. After being locked in a safe for 68 years, Colonel Harland Sanders' handwritten recipe was temporarily relocated to a secret-secure location as KFC modernizes its safekeeping. It was transported in an armored car and high-security motorcade.</a:t>
            </a:r>
          </a:p>
          <a:p>
            <a:pPr marL="236921" indent="-236921" eaLnBrk="1" fontAlgn="auto" hangingPunct="1">
              <a:spcBef>
                <a:spcPts val="0"/>
              </a:spcBef>
              <a:spcAft>
                <a:spcPts val="0"/>
              </a:spcAft>
              <a:buFontTx/>
              <a:buAutoNum type="arabicPeriod"/>
              <a:defRPr/>
            </a:pPr>
            <a:endParaRPr lang="en-US" dirty="0"/>
          </a:p>
          <a:p>
            <a:pPr eaLnBrk="1" fontAlgn="auto" hangingPunct="1">
              <a:spcBef>
                <a:spcPts val="0"/>
              </a:spcBef>
              <a:spcAft>
                <a:spcPts val="0"/>
              </a:spcAft>
              <a:defRPr/>
            </a:pPr>
            <a:r>
              <a:rPr lang="en-US" dirty="0"/>
              <a:t>(Tidbits from http://iamsamuel.org/2008/10/24/closely-guarded-secrets/)</a:t>
            </a:r>
            <a:br>
              <a:rPr lang="en-US" dirty="0"/>
            </a:br>
            <a:br>
              <a:rPr lang="en-US" dirty="0"/>
            </a:br>
            <a:endParaRPr lang="en-US" dirty="0"/>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793723FD-A456-420E-B4C5-E51CD12098AD}" type="slidenum">
              <a:rPr lang="en-US" altLang="en-US">
                <a:latin typeface="Calibri" panose="020F0502020204030204" pitchFamily="34" charset="0"/>
              </a:rPr>
              <a:pPr eaLnBrk="1" hangingPunct="1"/>
              <a:t>44</a:t>
            </a:fld>
            <a:endParaRPr lang="en-US" altLang="en-US">
              <a:latin typeface="Calibri" panose="020F0502020204030204" pitchFamily="34" charset="0"/>
            </a:endParaRPr>
          </a:p>
        </p:txBody>
      </p:sp>
    </p:spTree>
    <p:extLst>
      <p:ext uri="{BB962C8B-B14F-4D97-AF65-F5344CB8AC3E}">
        <p14:creationId xmlns:p14="http://schemas.microsoft.com/office/powerpoint/2010/main" val="13875864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45</a:t>
            </a:fld>
            <a:endParaRPr lang="en-US" altLang="en-US"/>
          </a:p>
        </p:txBody>
      </p:sp>
    </p:spTree>
    <p:extLst>
      <p:ext uri="{BB962C8B-B14F-4D97-AF65-F5344CB8AC3E}">
        <p14:creationId xmlns:p14="http://schemas.microsoft.com/office/powerpoint/2010/main" val="70723662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80000"/>
              </a:lnSpc>
            </a:pPr>
            <a:r>
              <a:rPr lang="en-US" altLang="en-US" dirty="0"/>
              <a:t>Do you recognize these?</a:t>
            </a:r>
          </a:p>
          <a:p>
            <a:pPr eaLnBrk="1" hangingPunct="1">
              <a:lnSpc>
                <a:spcPct val="80000"/>
              </a:lnSpc>
            </a:pPr>
            <a:endParaRPr lang="en-US" altLang="en-US" dirty="0"/>
          </a:p>
          <a:p>
            <a:pPr eaLnBrk="1" hangingPunct="1">
              <a:lnSpc>
                <a:spcPct val="80000"/>
              </a:lnSpc>
            </a:pPr>
            <a:r>
              <a:rPr lang="en-US" altLang="en-US" dirty="0"/>
              <a:t>Why?</a:t>
            </a:r>
          </a:p>
          <a:p>
            <a:pPr eaLnBrk="1" hangingPunct="1">
              <a:lnSpc>
                <a:spcPct val="80000"/>
              </a:lnSpc>
            </a:pPr>
            <a:endParaRPr lang="en-US" altLang="en-US" dirty="0"/>
          </a:p>
          <a:p>
            <a:pPr eaLnBrk="1" hangingPunct="1">
              <a:lnSpc>
                <a:spcPct val="80000"/>
              </a:lnSpc>
            </a:pPr>
            <a:r>
              <a:rPr lang="en-US" altLang="en-US" dirty="0"/>
              <a:t>When you see them, trademarks, what do you expect?</a:t>
            </a:r>
          </a:p>
          <a:p>
            <a:pPr eaLnBrk="1" hangingPunct="1">
              <a:lnSpc>
                <a:spcPct val="80000"/>
              </a:lnSpc>
            </a:pPr>
            <a:r>
              <a:rPr lang="en-US" altLang="en-US" dirty="0"/>
              <a:t>      quality</a:t>
            </a:r>
          </a:p>
          <a:p>
            <a:pPr eaLnBrk="1" hangingPunct="1">
              <a:lnSpc>
                <a:spcPct val="80000"/>
              </a:lnSpc>
            </a:pPr>
            <a:r>
              <a:rPr lang="en-US" altLang="en-US" dirty="0"/>
              <a:t>       always the same, wherever you go</a:t>
            </a:r>
          </a:p>
          <a:p>
            <a:pPr eaLnBrk="1" hangingPunct="1">
              <a:lnSpc>
                <a:spcPct val="80000"/>
              </a:lnSpc>
            </a:pPr>
            <a:r>
              <a:rPr lang="en-US" altLang="en-US" dirty="0"/>
              <a:t>       reputation</a:t>
            </a:r>
          </a:p>
          <a:p>
            <a:pPr eaLnBrk="1" hangingPunct="1">
              <a:lnSpc>
                <a:spcPct val="80000"/>
              </a:lnSpc>
            </a:pPr>
            <a:endParaRPr lang="en-US" altLang="en-US" dirty="0"/>
          </a:p>
          <a:p>
            <a:pPr eaLnBrk="1" hangingPunct="1">
              <a:lnSpc>
                <a:spcPct val="80000"/>
              </a:lnSpc>
            </a:pPr>
            <a:r>
              <a:rPr lang="en-US" altLang="en-US" dirty="0"/>
              <a:t>Exercise:</a:t>
            </a:r>
          </a:p>
          <a:p>
            <a:pPr eaLnBrk="1" hangingPunct="1">
              <a:lnSpc>
                <a:spcPct val="80000"/>
              </a:lnSpc>
            </a:pPr>
            <a:r>
              <a:rPr lang="en-US" altLang="en-US" dirty="0"/>
              <a:t>   stand up</a:t>
            </a:r>
          </a:p>
          <a:p>
            <a:pPr eaLnBrk="1" hangingPunct="1">
              <a:lnSpc>
                <a:spcPct val="80000"/>
              </a:lnSpc>
            </a:pPr>
            <a:r>
              <a:rPr lang="en-US" altLang="en-US" dirty="0"/>
              <a:t>   identify trademarks (</a:t>
            </a:r>
            <a:r>
              <a:rPr lang="en-US" altLang="en-US" dirty="0" err="1"/>
              <a:t>ie</a:t>
            </a:r>
            <a:r>
              <a:rPr lang="en-US" altLang="en-US" dirty="0"/>
              <a:t> on clothing)</a:t>
            </a:r>
          </a:p>
          <a:p>
            <a:pPr eaLnBrk="1" hangingPunct="1">
              <a:lnSpc>
                <a:spcPct val="80000"/>
              </a:lnSpc>
            </a:pPr>
            <a:r>
              <a:rPr lang="en-US" altLang="en-US" dirty="0"/>
              <a:t>   why do you buy it?  </a:t>
            </a:r>
          </a:p>
          <a:p>
            <a:pPr eaLnBrk="1" hangingPunct="1">
              <a:lnSpc>
                <a:spcPct val="80000"/>
              </a:lnSpc>
            </a:pPr>
            <a:r>
              <a:rPr lang="en-US" altLang="en-US" dirty="0"/>
              <a:t>   better, makes me run faster, like the look, lasts longer</a:t>
            </a:r>
          </a:p>
          <a:p>
            <a:pPr eaLnBrk="1" hangingPunct="1">
              <a:lnSpc>
                <a:spcPct val="80000"/>
              </a:lnSpc>
            </a:pPr>
            <a:r>
              <a:rPr lang="en-US" altLang="en-US" dirty="0"/>
              <a:t>   explain identification of the good with the source.  You know where it comes from and what to expect</a:t>
            </a:r>
          </a:p>
          <a:p>
            <a:pPr eaLnBrk="1" hangingPunct="1">
              <a:lnSpc>
                <a:spcPct val="80000"/>
              </a:lnSpc>
            </a:pPr>
            <a:endParaRPr lang="en-US" altLang="en-US" dirty="0"/>
          </a:p>
          <a:p>
            <a:pPr eaLnBrk="1" hangingPunct="1">
              <a:spcBef>
                <a:spcPct val="0"/>
              </a:spcBef>
            </a:pPr>
            <a:r>
              <a:rPr lang="en-US" altLang="en-US" dirty="0"/>
              <a:t>The can be a name or symbol (examples brown UPS, coke bottle shape, nick swoosh, shape of the kiss, the name </a:t>
            </a:r>
            <a:r>
              <a:rPr lang="en-US" altLang="en-US" dirty="0" err="1"/>
              <a:t>hershey</a:t>
            </a:r>
            <a:r>
              <a:rPr lang="en-US" altLang="en-US" dirty="0"/>
              <a:t>.  You know what to expect and know where the product came from. Examples of trademarked symbol are the Nike Swoosh and McDonald’s Golden Arches.</a:t>
            </a:r>
          </a:p>
          <a:p>
            <a:pPr eaLnBrk="1" hangingPunct="1">
              <a:spcBef>
                <a:spcPct val="0"/>
              </a:spcBef>
            </a:pPr>
            <a:endParaRPr lang="en-US" altLang="en-US" dirty="0"/>
          </a:p>
          <a:p>
            <a:pPr eaLnBrk="1" hangingPunct="1">
              <a:spcBef>
                <a:spcPct val="0"/>
              </a:spcBef>
            </a:pPr>
            <a:r>
              <a:rPr lang="en-US" altLang="en-US" dirty="0"/>
              <a:t>Pepsi’s designs are an example of a trademarked design.  </a:t>
            </a:r>
          </a:p>
          <a:p>
            <a:pPr eaLnBrk="1" hangingPunct="1">
              <a:spcBef>
                <a:spcPct val="0"/>
              </a:spcBef>
            </a:pPr>
            <a:endParaRPr lang="en-US" altLang="en-US" dirty="0"/>
          </a:p>
          <a:p>
            <a:pPr eaLnBrk="1" hangingPunct="1">
              <a:spcBef>
                <a:spcPct val="0"/>
              </a:spcBef>
            </a:pPr>
            <a:r>
              <a:rPr lang="en-US" altLang="en-US" dirty="0"/>
              <a:t>Can you all think of any other examples of a trademark? (call on a couple of the students)</a:t>
            </a:r>
          </a:p>
          <a:p>
            <a:pPr eaLnBrk="1" hangingPunct="1">
              <a:spcBef>
                <a:spcPct val="0"/>
              </a:spcBef>
            </a:pPr>
            <a:endParaRPr lang="en-US" altLang="en-US" dirty="0"/>
          </a:p>
          <a:p>
            <a:pPr eaLnBrk="1" hangingPunct="1">
              <a:spcBef>
                <a:spcPct val="0"/>
              </a:spcBef>
            </a:pPr>
            <a:endParaRPr lang="en-US" altLang="en-US" dirty="0"/>
          </a:p>
          <a:p>
            <a:pPr eaLnBrk="1" hangingPunct="1">
              <a:lnSpc>
                <a:spcPct val="80000"/>
              </a:lnSpc>
            </a:pPr>
            <a:endParaRPr lang="en-US" altLang="en-US" dirty="0"/>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47</a:t>
            </a:fld>
            <a:endParaRPr lang="en-US" altLang="en-US"/>
          </a:p>
        </p:txBody>
      </p:sp>
    </p:spTree>
    <p:extLst>
      <p:ext uri="{BB962C8B-B14F-4D97-AF65-F5344CB8AC3E}">
        <p14:creationId xmlns:p14="http://schemas.microsoft.com/office/powerpoint/2010/main" val="1341897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Have</a:t>
            </a:r>
            <a:r>
              <a:rPr lang="en-ZA" baseline="0" dirty="0"/>
              <a:t> any of you noticed the change in the brand </a:t>
            </a:r>
            <a:r>
              <a:rPr lang="en-ZA" baseline="0" dirty="0" err="1"/>
              <a:t>iFix</a:t>
            </a:r>
            <a:r>
              <a:rPr lang="en-ZA" baseline="0" dirty="0"/>
              <a:t> that fixes </a:t>
            </a:r>
            <a:r>
              <a:rPr lang="en-ZA" baseline="0" dirty="0" err="1"/>
              <a:t>cellphones</a:t>
            </a:r>
            <a:r>
              <a:rPr lang="en-ZA" baseline="0" dirty="0"/>
              <a:t> and tablets.   What is your view when you see this first.  ??Do we think iPad, iPhone, the connection with Apple…</a:t>
            </a:r>
          </a:p>
          <a:p>
            <a:r>
              <a:rPr lang="en-ZA" baseline="0" dirty="0"/>
              <a:t>So notice next time you are in the Mall – </a:t>
            </a:r>
            <a:r>
              <a:rPr lang="en-ZA" baseline="0" dirty="0" err="1"/>
              <a:t>iFix</a:t>
            </a:r>
            <a:r>
              <a:rPr lang="en-ZA" baseline="0" dirty="0"/>
              <a:t> became </a:t>
            </a:r>
            <a:r>
              <a:rPr lang="en-ZA" baseline="0" dirty="0" err="1"/>
              <a:t>weFix</a:t>
            </a:r>
            <a:r>
              <a:rPr lang="en-ZA" baseline="0" dirty="0"/>
              <a:t> not so long ago….what went on behind the scenes was a matter of trademark infringement – brand confusion</a:t>
            </a:r>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48</a:t>
            </a:fld>
            <a:endParaRPr lang="en-US" altLang="en-US"/>
          </a:p>
        </p:txBody>
      </p:sp>
    </p:spTree>
    <p:extLst>
      <p:ext uri="{BB962C8B-B14F-4D97-AF65-F5344CB8AC3E}">
        <p14:creationId xmlns:p14="http://schemas.microsoft.com/office/powerpoint/2010/main" val="3365642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Do any of you know what a service mark is? Some examples of service marks include: McDonald’s (restaurant services), Woolworths (retail business services), and Vodacom (telecommunications services).  </a:t>
            </a:r>
          </a:p>
          <a:p>
            <a:pPr eaLnBrk="1" hangingPunct="1">
              <a:spcBef>
                <a:spcPct val="0"/>
              </a:spcBef>
            </a:pPr>
            <a:endParaRPr lang="en-US" altLang="en-US" dirty="0"/>
          </a:p>
          <a:p>
            <a:pPr eaLnBrk="1" hangingPunct="1">
              <a:spcBef>
                <a:spcPct val="0"/>
              </a:spcBef>
            </a:pPr>
            <a:r>
              <a:rPr lang="en-US" altLang="en-US" dirty="0"/>
              <a:t>Can you think of any other examples of a service mark?  </a:t>
            </a:r>
          </a:p>
          <a:p>
            <a:pPr eaLnBrk="1" hangingPunct="1">
              <a:spcBef>
                <a:spcPct val="0"/>
              </a:spcBef>
            </a:pPr>
            <a:endParaRPr lang="en-US" altLang="en-US" dirty="0"/>
          </a:p>
          <a:p>
            <a:pPr eaLnBrk="1" hangingPunct="1">
              <a:spcBef>
                <a:spcPct val="0"/>
              </a:spcBef>
            </a:pPr>
            <a:endParaRPr lang="en-US" altLang="en-US" dirty="0"/>
          </a:p>
        </p:txBody>
      </p:sp>
      <p:sp>
        <p:nvSpPr>
          <p:cNvPr id="2048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5E7B5DD5-8F69-4A93-8087-D7215FB36604}" type="slidenum">
              <a:rPr lang="en-US" altLang="en-US">
                <a:latin typeface="Calibri" panose="020F0502020204030204" pitchFamily="34" charset="0"/>
              </a:rPr>
              <a:pPr eaLnBrk="1" hangingPunct="1"/>
              <a:t>49</a:t>
            </a:fld>
            <a:endParaRPr lang="en-US" altLang="en-US">
              <a:latin typeface="Calibri" panose="020F0502020204030204" pitchFamily="34" charset="0"/>
            </a:endParaRPr>
          </a:p>
        </p:txBody>
      </p:sp>
    </p:spTree>
    <p:extLst>
      <p:ext uri="{BB962C8B-B14F-4D97-AF65-F5344CB8AC3E}">
        <p14:creationId xmlns:p14="http://schemas.microsoft.com/office/powerpoint/2010/main" val="348315827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50</a:t>
            </a:fld>
            <a:endParaRPr lang="en-US" altLang="en-US"/>
          </a:p>
        </p:txBody>
      </p:sp>
    </p:spTree>
    <p:extLst>
      <p:ext uri="{BB962C8B-B14F-4D97-AF65-F5344CB8AC3E}">
        <p14:creationId xmlns:p14="http://schemas.microsoft.com/office/powerpoint/2010/main" val="164889641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51</a:t>
            </a:fld>
            <a:endParaRPr lang="en-US" altLang="en-US"/>
          </a:p>
        </p:txBody>
      </p:sp>
    </p:spTree>
    <p:extLst>
      <p:ext uri="{BB962C8B-B14F-4D97-AF65-F5344CB8AC3E}">
        <p14:creationId xmlns:p14="http://schemas.microsoft.com/office/powerpoint/2010/main" val="26042210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a:t>
            </a:fld>
            <a:endParaRPr lang="en-US" altLang="en-US"/>
          </a:p>
        </p:txBody>
      </p:sp>
    </p:spTree>
    <p:extLst>
      <p:ext uri="{BB962C8B-B14F-4D97-AF65-F5344CB8AC3E}">
        <p14:creationId xmlns:p14="http://schemas.microsoft.com/office/powerpoint/2010/main" val="178447749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A famous trademark possesses a high degree of consumer recognition so that consumers immediately associate it with one specific product or service. Famous marks enjoy a broader scope of protection than non-famous marks.  Examples of famous trademarks are Disney, Apple, Star Bucks,  Barbie, Pepsi, Google Nike, and Toys R Us.</a:t>
            </a:r>
          </a:p>
        </p:txBody>
      </p:sp>
      <p:sp>
        <p:nvSpPr>
          <p:cNvPr id="2662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01C951D2-390B-40C5-8273-319C25ABB64E}" type="slidenum">
              <a:rPr lang="en-US" altLang="en-US">
                <a:latin typeface="Calibri" panose="020F0502020204030204" pitchFamily="34" charset="0"/>
              </a:rPr>
              <a:pPr eaLnBrk="1" hangingPunct="1"/>
              <a:t>52</a:t>
            </a:fld>
            <a:endParaRPr lang="en-US" altLang="en-US">
              <a:latin typeface="Calibri" panose="020F0502020204030204" pitchFamily="34" charset="0"/>
            </a:endParaRPr>
          </a:p>
        </p:txBody>
      </p:sp>
    </p:spTree>
    <p:extLst>
      <p:ext uri="{BB962C8B-B14F-4D97-AF65-F5344CB8AC3E}">
        <p14:creationId xmlns:p14="http://schemas.microsoft.com/office/powerpoint/2010/main" val="104492986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For example, Colombian coffee is famous for its quality, so only coffee that genuinely comes from Colombia can be called “Café de Colombia”.  Only Champagne coming from that district</a:t>
            </a:r>
            <a:r>
              <a:rPr lang="en-ZA" baseline="0" dirty="0"/>
              <a:t> in France can be called Champagne.  Karoo lamb – must originate from the Karoo etc.  This different from indigenous rights such as the</a:t>
            </a:r>
            <a:r>
              <a:rPr lang="en-ZA" b="1" dirty="0"/>
              <a:t> </a:t>
            </a:r>
            <a:r>
              <a:rPr lang="en-ZA" dirty="0" err="1"/>
              <a:t>Redbush</a:t>
            </a:r>
            <a:r>
              <a:rPr lang="en-ZA" dirty="0"/>
              <a:t> or rooibos which grows only in the Western Cape Province of South Africa</a:t>
            </a:r>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53</a:t>
            </a:fld>
            <a:endParaRPr lang="en-US" altLang="en-US"/>
          </a:p>
        </p:txBody>
      </p:sp>
    </p:spTree>
    <p:extLst>
      <p:ext uri="{BB962C8B-B14F-4D97-AF65-F5344CB8AC3E}">
        <p14:creationId xmlns:p14="http://schemas.microsoft.com/office/powerpoint/2010/main" val="375508460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eaLnBrk="1" fontAlgn="auto" hangingPunct="1">
              <a:spcBef>
                <a:spcPts val="0"/>
              </a:spcBef>
              <a:spcAft>
                <a:spcPts val="0"/>
              </a:spcAft>
              <a:defRPr/>
            </a:pPr>
            <a:r>
              <a:rPr lang="en-US" dirty="0"/>
              <a:t>Have you seen this symbol?  Or this one?</a:t>
            </a: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dirty="0"/>
              <a:t>I’m sure you have…this is the copyright symbol.</a:t>
            </a:r>
          </a:p>
          <a:p>
            <a:pPr eaLnBrk="1" fontAlgn="auto" hangingPunct="1">
              <a:spcBef>
                <a:spcPts val="0"/>
              </a:spcBef>
              <a:spcAft>
                <a:spcPts val="0"/>
              </a:spcAft>
              <a:defRPr/>
            </a:pPr>
            <a:endParaRPr lang="en-US" dirty="0"/>
          </a:p>
        </p:txBody>
      </p:sp>
      <p:sp>
        <p:nvSpPr>
          <p:cNvPr id="61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8B081576-C45E-4747-8DAE-8C8887B8387A}" type="slidenum">
              <a:rPr lang="en-US" altLang="en-US">
                <a:latin typeface="Calibri" panose="020F0502020204030204" pitchFamily="34" charset="0"/>
              </a:rPr>
              <a:pPr eaLnBrk="1" hangingPunct="1"/>
              <a:t>54</a:t>
            </a:fld>
            <a:endParaRPr lang="en-US" altLang="en-US">
              <a:latin typeface="Calibri" panose="020F0502020204030204" pitchFamily="34" charset="0"/>
            </a:endParaRPr>
          </a:p>
        </p:txBody>
      </p:sp>
    </p:spTree>
    <p:extLst>
      <p:ext uri="{BB962C8B-B14F-4D97-AF65-F5344CB8AC3E}">
        <p14:creationId xmlns:p14="http://schemas.microsoft.com/office/powerpoint/2010/main" val="10868024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Do any of you know what a copyright is? </a:t>
            </a:r>
          </a:p>
          <a:p>
            <a:pPr eaLnBrk="1" hangingPunct="1">
              <a:spcBef>
                <a:spcPct val="0"/>
              </a:spcBef>
            </a:pPr>
            <a:r>
              <a:rPr lang="en-US" altLang="en-US" dirty="0"/>
              <a:t>Read the definition from the slide.  </a:t>
            </a:r>
          </a:p>
          <a:p>
            <a:pPr eaLnBrk="1" hangingPunct="1"/>
            <a:endParaRPr lang="en-US" altLang="en-US" dirty="0"/>
          </a:p>
          <a:p>
            <a:pPr eaLnBrk="1" hangingPunct="1"/>
            <a:endParaRPr lang="en-US" altLang="en-US" dirty="0"/>
          </a:p>
          <a:p>
            <a:pPr eaLnBrk="1" hangingPunct="1"/>
            <a:endParaRPr lang="en-US" altLang="en-US" dirty="0"/>
          </a:p>
          <a:p>
            <a:pPr eaLnBrk="1" hangingPunct="1"/>
            <a:endParaRPr lang="en-US" altLang="en-US" dirty="0"/>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E08CA98-B2EE-4997-97F7-419096A6C5B7}" type="slidenum">
              <a:rPr lang="en-US" altLang="en-US">
                <a:latin typeface="Calibri" panose="020F0502020204030204" pitchFamily="34" charset="0"/>
              </a:rPr>
              <a:pPr eaLnBrk="1" hangingPunct="1"/>
              <a:t>55</a:t>
            </a:fld>
            <a:endParaRPr lang="en-US" altLang="en-US">
              <a:latin typeface="Calibri" panose="020F0502020204030204" pitchFamily="34" charset="0"/>
            </a:endParaRPr>
          </a:p>
        </p:txBody>
      </p:sp>
    </p:spTree>
    <p:extLst>
      <p:ext uri="{BB962C8B-B14F-4D97-AF65-F5344CB8AC3E}">
        <p14:creationId xmlns:p14="http://schemas.microsoft.com/office/powerpoint/2010/main" val="107187241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t>These are also your ideas…your intellectual property</a:t>
            </a:r>
          </a:p>
          <a:p>
            <a:pPr eaLnBrk="1" hangingPunct="1"/>
            <a:endParaRPr lang="en-US" altLang="en-US" dirty="0"/>
          </a:p>
          <a:p>
            <a:pPr eaLnBrk="1" hangingPunct="1"/>
            <a:r>
              <a:rPr lang="en-US" altLang="en-US" dirty="0"/>
              <a:t>Discuss</a:t>
            </a:r>
            <a:r>
              <a:rPr lang="en-US" altLang="en-US" baseline="0" dirty="0"/>
              <a:t> books, </a:t>
            </a:r>
            <a:r>
              <a:rPr lang="en-US" altLang="en-US" dirty="0"/>
              <a:t> music and software.</a:t>
            </a:r>
          </a:p>
          <a:p>
            <a:pPr eaLnBrk="1" hangingPunct="1"/>
            <a:endParaRPr lang="en-US" altLang="en-US" dirty="0"/>
          </a:p>
          <a:p>
            <a:pPr eaLnBrk="1" hangingPunct="1"/>
            <a:r>
              <a:rPr lang="en-US" altLang="en-US" dirty="0"/>
              <a:t>Can we make copies of downloaded music or a computer game?</a:t>
            </a:r>
          </a:p>
          <a:p>
            <a:pPr eaLnBrk="1" hangingPunct="1"/>
            <a:endParaRPr lang="en-US" altLang="en-US" dirty="0"/>
          </a:p>
          <a:p>
            <a:pPr eaLnBrk="1" hangingPunct="1"/>
            <a:r>
              <a:rPr lang="en-US" altLang="en-US" dirty="0"/>
              <a:t>Didn’t the song writer or singer have an idea?  Don’t they own it?</a:t>
            </a:r>
          </a:p>
          <a:p>
            <a:pPr eaLnBrk="1" hangingPunct="1"/>
            <a:endParaRPr lang="en-US" altLang="en-US" dirty="0"/>
          </a:p>
          <a:p>
            <a:pPr eaLnBrk="1" hangingPunct="1"/>
            <a:r>
              <a:rPr lang="en-US" altLang="en-US" dirty="0"/>
              <a:t>If you copy it without paying them how will they be rewarded?</a:t>
            </a:r>
          </a:p>
          <a:p>
            <a:pPr eaLnBrk="1" hangingPunct="1"/>
            <a:endParaRPr lang="en-US" altLang="en-US" dirty="0"/>
          </a:p>
          <a:p>
            <a:pPr eaLnBrk="1" hangingPunct="1"/>
            <a:r>
              <a:rPr lang="en-US" altLang="en-US" dirty="0"/>
              <a:t>If there is no reward, will they write another song for us to enjoy or hear on the radio?  </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What rights are granted with a copyright?</a:t>
            </a:r>
          </a:p>
          <a:p>
            <a:endParaRPr lang="en-US" altLang="en-US"/>
          </a:p>
          <a:p>
            <a:r>
              <a:rPr lang="en-US" altLang="en-US"/>
              <a:t>Read from slide.</a:t>
            </a:r>
          </a:p>
          <a:p>
            <a:endParaRPr lang="en-US" altLang="en-US"/>
          </a:p>
          <a:p>
            <a:r>
              <a:rPr lang="en-US" altLang="en-US"/>
              <a:t>(When finished speaking on the slide, click the picture; link will go to US Copyright Office webpage – click play on “Copyright Exposed” video)</a:t>
            </a:r>
          </a:p>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A27F9994-4E41-459C-86BA-6344ECE414F9}" type="slidenum">
              <a:rPr lang="en-US" altLang="en-US">
                <a:latin typeface="Calibri" panose="020F0502020204030204" pitchFamily="34" charset="0"/>
              </a:rPr>
              <a:pPr eaLnBrk="1" hangingPunct="1"/>
              <a:t>57</a:t>
            </a:fld>
            <a:endParaRPr lang="en-US" altLang="en-US">
              <a:latin typeface="Calibri" panose="020F0502020204030204" pitchFamily="34" charset="0"/>
            </a:endParaRPr>
          </a:p>
        </p:txBody>
      </p:sp>
    </p:spTree>
    <p:extLst>
      <p:ext uri="{BB962C8B-B14F-4D97-AF65-F5344CB8AC3E}">
        <p14:creationId xmlns:p14="http://schemas.microsoft.com/office/powerpoint/2010/main" val="283458939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84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a:t>When is your work under copyright protection?</a:t>
            </a:r>
          </a:p>
          <a:p>
            <a:endParaRPr lang="en-US" altLang="en-US"/>
          </a:p>
          <a:p>
            <a:r>
              <a:rPr lang="en-US" altLang="en-US"/>
              <a:t>Read from slide.</a:t>
            </a:r>
          </a:p>
          <a:p>
            <a:endParaRPr lang="en-US" altLang="en-US"/>
          </a:p>
          <a:p>
            <a:r>
              <a:rPr lang="en-US" altLang="en-US"/>
              <a:t>Example:  If you write a poem, when is your poem protected by a copyright? (call on a student)  </a:t>
            </a:r>
          </a:p>
          <a:p>
            <a:endParaRPr lang="en-US" altLang="en-US"/>
          </a:p>
          <a:p>
            <a:r>
              <a:rPr lang="en-US" altLang="en-US"/>
              <a:t>Answer:  Your poem is under copyright protection as soon as you create your poem and write it down on a piece of paper. </a:t>
            </a:r>
            <a:br>
              <a:rPr lang="en-US" altLang="en-US"/>
            </a:br>
            <a:br>
              <a:rPr lang="en-US" altLang="en-US"/>
            </a:br>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C8B3267-9C41-42D7-A389-AEE544BD7C43}" type="slidenum">
              <a:rPr lang="en-US" altLang="en-US">
                <a:latin typeface="Calibri" panose="020F0502020204030204" pitchFamily="34" charset="0"/>
              </a:rPr>
              <a:pPr eaLnBrk="1" hangingPunct="1"/>
              <a:t>58</a:t>
            </a:fld>
            <a:endParaRPr lang="en-US" altLang="en-US">
              <a:latin typeface="Calibri" panose="020F0502020204030204" pitchFamily="34" charset="0"/>
            </a:endParaRPr>
          </a:p>
        </p:txBody>
      </p:sp>
    </p:spTree>
    <p:extLst>
      <p:ext uri="{BB962C8B-B14F-4D97-AF65-F5344CB8AC3E}">
        <p14:creationId xmlns:p14="http://schemas.microsoft.com/office/powerpoint/2010/main" val="283908402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How many of you recognize this book?</a:t>
            </a:r>
          </a:p>
          <a:p>
            <a:r>
              <a:rPr lang="en-US" altLang="en-US" dirty="0"/>
              <a:t>Didn’t Dr. </a:t>
            </a:r>
            <a:r>
              <a:rPr lang="en-US" altLang="en-US" dirty="0" err="1"/>
              <a:t>Suess</a:t>
            </a:r>
            <a:r>
              <a:rPr lang="en-US" altLang="en-US" dirty="0"/>
              <a:t> write in a different way?</a:t>
            </a:r>
          </a:p>
          <a:p>
            <a:r>
              <a:rPr lang="en-US" altLang="en-US" dirty="0"/>
              <a:t>He dared to do what everyone said would flop….and look at the results….some of the most popular books </a:t>
            </a:r>
          </a:p>
          <a:p>
            <a:r>
              <a:rPr lang="en-ZA" dirty="0"/>
              <a:t>The story begins as a boy named Marco walks home from school, thinking of his father's advice: "Marco, keep your eyelids up/ And see what you can see." However, the only thing Marco has seen on his walk is a horse pulling a wagon on Mulberry Street. To make his story more interesting, Marco imagines progressively more elaborate scenes based around the horse and wagon. He imagines the horse is first a zebra, then a reindeer, then an elephant, and finally an elephant helped by two giraffes. The wagon changes to a chariot, then a sled, then a cart holding a brass band.</a:t>
            </a:r>
          </a:p>
          <a:p>
            <a:r>
              <a:rPr lang="en-ZA" dirty="0"/>
              <a:t>Marco's realization that Mulberry Street intersects with Bliss Street leads him to imagine a group of police escorts. The scene becomes a parade, as he then imagines a grand stand filled with the mayor and </a:t>
            </a:r>
            <a:r>
              <a:rPr lang="en-ZA" dirty="0">
                <a:hlinkClick r:id="rId3" tooltip="Alderman"/>
              </a:rPr>
              <a:t>aldermen</a:t>
            </a:r>
            <a:r>
              <a:rPr lang="en-ZA" dirty="0"/>
              <a:t>; an airplane dropping confetti; and, in the final incarnation of the scene, a Chinese man, a magician pulling rabbits out of a hat, and a man with a ten-foot beard. Now almost home, he snaps back to reality and rushes up the front steps, eager to tell his father his imagined story. However, when his father questions him about what he saw on his way home, his face turns red and he says, "Nothing...but a plain horse and wagon on Mulberry Street.</a:t>
            </a:r>
          </a:p>
          <a:p>
            <a:endParaRPr lang="en-US" altLang="en-US" dirty="0"/>
          </a:p>
        </p:txBody>
      </p:sp>
    </p:spTree>
    <p:extLst>
      <p:ext uri="{BB962C8B-B14F-4D97-AF65-F5344CB8AC3E}">
        <p14:creationId xmlns:p14="http://schemas.microsoft.com/office/powerpoint/2010/main" val="32197926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60</a:t>
            </a:fld>
            <a:endParaRPr lang="en-US" altLang="en-US"/>
          </a:p>
        </p:txBody>
      </p:sp>
    </p:spTree>
    <p:extLst>
      <p:ext uri="{BB962C8B-B14F-4D97-AF65-F5344CB8AC3E}">
        <p14:creationId xmlns:p14="http://schemas.microsoft.com/office/powerpoint/2010/main" val="295521041"/>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ZA" dirty="0"/>
              <a:t>The original folk song was transposed</a:t>
            </a:r>
            <a:r>
              <a:rPr lang="en-ZA" baseline="0" dirty="0"/>
              <a:t> over the years to the roaring hit of the Lion King</a:t>
            </a:r>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61</a:t>
            </a:fld>
            <a:endParaRPr lang="en-US" altLang="en-US"/>
          </a:p>
        </p:txBody>
      </p:sp>
    </p:spTree>
    <p:extLst>
      <p:ext uri="{BB962C8B-B14F-4D97-AF65-F5344CB8AC3E}">
        <p14:creationId xmlns:p14="http://schemas.microsoft.com/office/powerpoint/2010/main" val="6314723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Rot="1" noChangeAspect="1" noChangeArrowheads="1" noTextEdit="1"/>
          </p:cNvSpPr>
          <p:nvPr>
            <p:ph type="sldImg"/>
          </p:nvPr>
        </p:nvSpPr>
        <p:spPr>
          <a:ln/>
        </p:spPr>
      </p:sp>
      <p:sp>
        <p:nvSpPr>
          <p:cNvPr id="2867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t>If you get a patent you can stop others from copying your invention….remember.. You own it!</a:t>
            </a:r>
          </a:p>
          <a:p>
            <a:pPr eaLnBrk="1" hangingPunct="1"/>
            <a:endParaRPr lang="en-US" altLang="en-US"/>
          </a:p>
          <a:p>
            <a:pPr eaLnBrk="1" hangingPunct="1"/>
            <a:r>
              <a:rPr lang="en-US" altLang="en-US"/>
              <a:t>For 20 yrs.</a:t>
            </a:r>
          </a:p>
          <a:p>
            <a:pPr eaLnBrk="1" hangingPunct="1"/>
            <a:endParaRPr lang="en-US" altLang="en-US"/>
          </a:p>
          <a:p>
            <a:pPr eaLnBrk="1" hangingPunct="1"/>
            <a:r>
              <a:rPr lang="en-US" altLang="en-US"/>
              <a:t>Then anyone can make what you invented?</a:t>
            </a:r>
          </a:p>
          <a:p>
            <a:pPr eaLnBrk="1" hangingPunct="1"/>
            <a:endParaRPr lang="en-US" altLang="en-US"/>
          </a:p>
          <a:p>
            <a:pPr eaLnBrk="1" hangingPunct="1"/>
            <a:r>
              <a:rPr lang="en-US" altLang="en-US"/>
              <a:t>Why?</a:t>
            </a:r>
          </a:p>
          <a:p>
            <a:pPr eaLnBrk="1" hangingPunct="1"/>
            <a:endParaRPr lang="en-US" altLang="en-US"/>
          </a:p>
          <a:p>
            <a:pPr eaLnBrk="1" hangingPunct="1"/>
            <a:r>
              <a:rPr lang="en-US" altLang="en-US"/>
              <a:t>So that we encourage to make one better.</a:t>
            </a:r>
          </a:p>
          <a:p>
            <a:pPr eaLnBrk="1" hangingPunct="1"/>
            <a:endParaRPr lang="en-US" altLang="en-US"/>
          </a:p>
          <a:p>
            <a:pPr eaLnBrk="1" hangingPunct="1"/>
            <a:r>
              <a:rPr lang="en-US" altLang="en-US"/>
              <a:t>Example IPOD movie, nano, shuffle each is better than the one before….</a:t>
            </a:r>
          </a:p>
          <a:p>
            <a:pPr eaLnBrk="1" hangingPunct="1"/>
            <a:endParaRPr lang="en-US" altLang="en-US"/>
          </a:p>
          <a:p>
            <a:pPr eaLnBrk="1" hangingPunct="1"/>
            <a:r>
              <a:rPr lang="en-US" altLang="en-US"/>
              <a:t>The reward system encourages us to make the next one better… </a:t>
            </a:r>
          </a:p>
        </p:txBody>
      </p:sp>
    </p:spTree>
    <p:extLst>
      <p:ext uri="{BB962C8B-B14F-4D97-AF65-F5344CB8AC3E}">
        <p14:creationId xmlns:p14="http://schemas.microsoft.com/office/powerpoint/2010/main" val="29199144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6AD6B96-303E-4AF7-BF7A-3F9E0BE9A4EC}" type="slidenum">
              <a:rPr lang="en-ZA" smtClean="0"/>
              <a:t>62</a:t>
            </a:fld>
            <a:endParaRPr lang="en-ZA" dirty="0"/>
          </a:p>
        </p:txBody>
      </p:sp>
      <p:sp>
        <p:nvSpPr>
          <p:cNvPr id="5" name="Footer Placeholder 4"/>
          <p:cNvSpPr>
            <a:spLocks noGrp="1"/>
          </p:cNvSpPr>
          <p:nvPr>
            <p:ph type="ftr" sz="quarter" idx="11"/>
          </p:nvPr>
        </p:nvSpPr>
        <p:spPr/>
        <p:txBody>
          <a:bodyPr/>
          <a:lstStyle/>
          <a:p>
            <a:r>
              <a:rPr lang="en-ZA"/>
              <a:t>Copyright © License Executives Society South Africa (July 2017) - IAM100</a:t>
            </a:r>
            <a:endParaRPr lang="en-ZA" dirty="0"/>
          </a:p>
        </p:txBody>
      </p:sp>
      <p:sp>
        <p:nvSpPr>
          <p:cNvPr id="6" name="Date Placeholder 5"/>
          <p:cNvSpPr>
            <a:spLocks noGrp="1"/>
          </p:cNvSpPr>
          <p:nvPr>
            <p:ph type="dt" idx="12"/>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2951150882"/>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64</a:t>
            </a:fld>
            <a:endParaRPr lang="en-US" altLang="en-US"/>
          </a:p>
        </p:txBody>
      </p:sp>
    </p:spTree>
    <p:extLst>
      <p:ext uri="{BB962C8B-B14F-4D97-AF65-F5344CB8AC3E}">
        <p14:creationId xmlns:p14="http://schemas.microsoft.com/office/powerpoint/2010/main" val="44361639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65</a:t>
            </a:fld>
            <a:endParaRPr lang="en-US" altLang="en-US"/>
          </a:p>
        </p:txBody>
      </p:sp>
    </p:spTree>
    <p:extLst>
      <p:ext uri="{BB962C8B-B14F-4D97-AF65-F5344CB8AC3E}">
        <p14:creationId xmlns:p14="http://schemas.microsoft.com/office/powerpoint/2010/main" val="37695829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7684">
              <a:defRPr/>
            </a:pPr>
            <a:r>
              <a:rPr lang="en-US" altLang="en-US" dirty="0">
                <a:solidFill>
                  <a:schemeClr val="bg1"/>
                </a:solidFill>
              </a:rPr>
              <a:t>So the key points here that differentiate legal and illegal file sharing are copyright and permission. </a:t>
            </a:r>
          </a:p>
          <a:p>
            <a:endParaRPr lang="en-ZA" dirty="0"/>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66</a:t>
            </a:fld>
            <a:endParaRPr lang="en-US" altLang="en-US"/>
          </a:p>
        </p:txBody>
      </p:sp>
    </p:spTree>
    <p:extLst>
      <p:ext uri="{BB962C8B-B14F-4D97-AF65-F5344CB8AC3E}">
        <p14:creationId xmlns:p14="http://schemas.microsoft.com/office/powerpoint/2010/main" val="12267382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Record labels protect singers by coordinating enforcement of copyright protection of sound recordings and music videos. </a:t>
            </a:r>
          </a:p>
          <a:p>
            <a:endParaRPr lang="en-US" altLang="en-US" dirty="0"/>
          </a:p>
          <a:p>
            <a:r>
              <a:rPr lang="en-US" altLang="en-US" dirty="0"/>
              <a:t>SAMRO and RISA protect song writers, lyricists, composers, and music publishers by collecting license fees and distributing them to those members whose works have been performed.  </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69993" indent="-296151" eaLnBrk="0" hangingPunct="0">
              <a:defRPr>
                <a:solidFill>
                  <a:schemeClr val="tx1"/>
                </a:solidFill>
                <a:latin typeface="Arial" panose="020B0604020202020204" pitchFamily="34" charset="0"/>
                <a:cs typeface="Arial" panose="020B0604020202020204" pitchFamily="34" charset="0"/>
              </a:defRPr>
            </a:lvl2pPr>
            <a:lvl3pPr marL="1184605" indent="-236921" eaLnBrk="0" hangingPunct="0">
              <a:defRPr>
                <a:solidFill>
                  <a:schemeClr val="tx1"/>
                </a:solidFill>
                <a:latin typeface="Arial" panose="020B0604020202020204" pitchFamily="34" charset="0"/>
                <a:cs typeface="Arial" panose="020B0604020202020204" pitchFamily="34" charset="0"/>
              </a:defRPr>
            </a:lvl3pPr>
            <a:lvl4pPr marL="1658447" indent="-236921" eaLnBrk="0" hangingPunct="0">
              <a:defRPr>
                <a:solidFill>
                  <a:schemeClr val="tx1"/>
                </a:solidFill>
                <a:latin typeface="Arial" panose="020B0604020202020204" pitchFamily="34" charset="0"/>
                <a:cs typeface="Arial" panose="020B0604020202020204" pitchFamily="34" charset="0"/>
              </a:defRPr>
            </a:lvl4pPr>
            <a:lvl5pPr marL="2132289" indent="-236921" eaLnBrk="0" hangingPunct="0">
              <a:defRPr>
                <a:solidFill>
                  <a:schemeClr val="tx1"/>
                </a:solidFill>
                <a:latin typeface="Arial" panose="020B0604020202020204" pitchFamily="34" charset="0"/>
                <a:cs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3CE7D04C-D02B-412C-9B15-AC40CB6C2A53}" type="slidenum">
              <a:rPr lang="en-US" altLang="en-US">
                <a:latin typeface="Calibri" panose="020F0502020204030204" pitchFamily="34" charset="0"/>
              </a:rPr>
              <a:pPr eaLnBrk="1" hangingPunct="1"/>
              <a:t>67</a:t>
            </a:fld>
            <a:endParaRPr lang="en-US" altLang="en-US">
              <a:latin typeface="Calibri" panose="020F0502020204030204" pitchFamily="34" charset="0"/>
            </a:endParaRPr>
          </a:p>
        </p:txBody>
      </p:sp>
    </p:spTree>
    <p:extLst>
      <p:ext uri="{BB962C8B-B14F-4D97-AF65-F5344CB8AC3E}">
        <p14:creationId xmlns:p14="http://schemas.microsoft.com/office/powerpoint/2010/main" val="168218437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Rectangle 7"/>
          <p:cNvSpPr txBox="1">
            <a:spLocks noGrp="1" noChangeArrowheads="1"/>
          </p:cNvSpPr>
          <p:nvPr/>
        </p:nvSpPr>
        <p:spPr bwMode="auto">
          <a:xfrm>
            <a:off x="4289161" y="10206184"/>
            <a:ext cx="3281783" cy="538384"/>
          </a:xfrm>
          <a:prstGeom prst="rect">
            <a:avLst/>
          </a:prstGeom>
          <a:noFill/>
          <a:ln w="9525">
            <a:noFill/>
            <a:miter lim="800000"/>
            <a:headEnd/>
            <a:tailEnd/>
          </a:ln>
        </p:spPr>
        <p:txBody>
          <a:bodyPr lIns="99048" tIns="49524" rIns="99048" bIns="49524" anchor="b"/>
          <a:lstStyle/>
          <a:p>
            <a:pPr algn="r"/>
            <a:fld id="{BA6E222F-FE55-4EE6-B0BB-D1AC8E44D230}" type="slidenum">
              <a:rPr lang="en-US" sz="1300"/>
              <a:pPr algn="r"/>
              <a:t>69</a:t>
            </a:fld>
            <a:endParaRPr lang="en-US" sz="1300" dirty="0"/>
          </a:p>
        </p:txBody>
      </p:sp>
      <p:sp>
        <p:nvSpPr>
          <p:cNvPr id="328707" name="Rectangle 7"/>
          <p:cNvSpPr txBox="1">
            <a:spLocks noGrp="1" noChangeArrowheads="1"/>
          </p:cNvSpPr>
          <p:nvPr/>
        </p:nvSpPr>
        <p:spPr bwMode="auto">
          <a:xfrm>
            <a:off x="4289161" y="10206184"/>
            <a:ext cx="3281783" cy="538384"/>
          </a:xfrm>
          <a:prstGeom prst="rect">
            <a:avLst/>
          </a:prstGeom>
          <a:noFill/>
          <a:ln w="9525">
            <a:noFill/>
            <a:miter lim="800000"/>
            <a:headEnd/>
            <a:tailEnd/>
          </a:ln>
        </p:spPr>
        <p:txBody>
          <a:bodyPr lIns="99048" tIns="49524" rIns="99048" bIns="49524" anchor="b"/>
          <a:lstStyle/>
          <a:p>
            <a:pPr algn="r"/>
            <a:fld id="{4287A168-8CCC-404D-9F36-9B4B95CFCCBA}" type="slidenum">
              <a:rPr lang="en-US" sz="1300"/>
              <a:pPr algn="r"/>
              <a:t>69</a:t>
            </a:fld>
            <a:endParaRPr lang="en-US" sz="1300" dirty="0"/>
          </a:p>
        </p:txBody>
      </p:sp>
      <p:sp>
        <p:nvSpPr>
          <p:cNvPr id="328708" name="Rectangle 2"/>
          <p:cNvSpPr>
            <a:spLocks noGrp="1" noRot="1" noChangeAspect="1" noChangeArrowheads="1" noTextEdit="1"/>
          </p:cNvSpPr>
          <p:nvPr>
            <p:ph type="sldImg"/>
          </p:nvPr>
        </p:nvSpPr>
        <p:spPr>
          <a:xfrm>
            <a:off x="206375" y="806450"/>
            <a:ext cx="7161213" cy="4029075"/>
          </a:xfrm>
          <a:ln/>
        </p:spPr>
      </p:sp>
      <p:sp>
        <p:nvSpPr>
          <p:cNvPr id="328709" name="Rectangle 3"/>
          <p:cNvSpPr>
            <a:spLocks noGrp="1" noChangeArrowheads="1"/>
          </p:cNvSpPr>
          <p:nvPr>
            <p:ph type="body" idx="1"/>
          </p:nvPr>
        </p:nvSpPr>
        <p:spPr>
          <a:xfrm>
            <a:off x="757588" y="5104870"/>
            <a:ext cx="6057412" cy="4834788"/>
          </a:xfrm>
          <a:noFill/>
          <a:ln/>
        </p:spPr>
        <p:txBody>
          <a:bodyPr/>
          <a:lstStyle/>
          <a:p>
            <a:pPr eaLnBrk="1" hangingPunct="1"/>
            <a:r>
              <a:rPr lang="en-US" dirty="0"/>
              <a:t>scientific problem solving is only a thousand years old</a:t>
            </a:r>
          </a:p>
          <a:p>
            <a:pPr eaLnBrk="1" hangingPunct="1"/>
            <a:r>
              <a:rPr lang="en-US" dirty="0"/>
              <a:t>engineering is about the same; versus try it and see; bridge is engineered versus just build</a:t>
            </a:r>
          </a:p>
          <a:p>
            <a:pPr eaLnBrk="1" hangingPunct="1"/>
            <a:r>
              <a:rPr lang="en-US" dirty="0"/>
              <a:t>Versus science or engineering principles; technology herein has an action component; that of being used</a:t>
            </a:r>
          </a:p>
          <a:p>
            <a:pPr eaLnBrk="1" hangingPunct="1"/>
            <a:r>
              <a:rPr lang="en-US" dirty="0"/>
              <a:t>Coffee cup with hole is not of value</a:t>
            </a:r>
          </a:p>
          <a:p>
            <a:pPr eaLnBrk="1" hangingPunct="1"/>
            <a:endParaRPr lang="en-US" dirty="0"/>
          </a:p>
          <a:p>
            <a:pPr eaLnBrk="1" hangingPunct="1"/>
            <a:r>
              <a:rPr lang="en-US" dirty="0">
                <a:latin typeface="Times New Roman" pitchFamily="18" charset="0"/>
                <a:cs typeface="Times New Roman" pitchFamily="18" charset="0"/>
              </a:rPr>
              <a:t>The intention was not to distinguish between technology and science/engineering, but to indicate that technology has been around for many years and that what should be protected is that which has commercial value.</a:t>
            </a:r>
          </a:p>
          <a:p>
            <a:pPr eaLnBrk="1" hangingPunct="1"/>
            <a:endParaRPr lang="en-US" dirty="0"/>
          </a:p>
          <a:p>
            <a:pPr eaLnBrk="1" hangingPunct="1"/>
            <a:endParaRPr lang="en-US" dirty="0"/>
          </a:p>
        </p:txBody>
      </p:sp>
      <p:sp>
        <p:nvSpPr>
          <p:cNvPr id="2" name="Footer Placeholder 1"/>
          <p:cNvSpPr>
            <a:spLocks noGrp="1"/>
          </p:cNvSpPr>
          <p:nvPr>
            <p:ph type="ftr" sz="quarter" idx="10"/>
          </p:nvPr>
        </p:nvSpPr>
        <p:spPr/>
        <p:txBody>
          <a:bodyPr/>
          <a:lstStyle/>
          <a:p>
            <a:r>
              <a:rPr lang="en-ZA"/>
              <a:t>Copyright © License Executives Society South Africa (July 2017) - IAM100</a:t>
            </a:r>
            <a:endParaRPr lang="en-ZA" dirty="0"/>
          </a:p>
        </p:txBody>
      </p:sp>
      <p:sp>
        <p:nvSpPr>
          <p:cNvPr id="3" name="Date Placeholder 2"/>
          <p:cNvSpPr>
            <a:spLocks noGrp="1"/>
          </p:cNvSpPr>
          <p:nvPr>
            <p:ph type="dt" idx="11"/>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369353174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1" name="Rectangle 7"/>
          <p:cNvSpPr>
            <a:spLocks noGrp="1" noChangeArrowheads="1"/>
          </p:cNvSpPr>
          <p:nvPr>
            <p:ph type="sldNum" sz="quarter" idx="5"/>
          </p:nvPr>
        </p:nvSpPr>
        <p:spPr>
          <a:noFill/>
        </p:spPr>
        <p:txBody>
          <a:bodyPr/>
          <a:lstStyle/>
          <a:p>
            <a:fld id="{3715AA59-A140-4B64-939E-F0D309AEB523}" type="slidenum">
              <a:rPr lang="en-US" smtClean="0"/>
              <a:pPr/>
              <a:t>70</a:t>
            </a:fld>
            <a:endParaRPr lang="en-US" dirty="0"/>
          </a:p>
        </p:txBody>
      </p:sp>
      <p:sp>
        <p:nvSpPr>
          <p:cNvPr id="71682" name="Rectangle 2"/>
          <p:cNvSpPr>
            <a:spLocks noGrp="1" noRot="1" noChangeAspect="1" noChangeArrowheads="1" noTextEdit="1"/>
          </p:cNvSpPr>
          <p:nvPr>
            <p:ph type="sldImg"/>
          </p:nvPr>
        </p:nvSpPr>
        <p:spPr>
          <a:ln/>
        </p:spPr>
      </p:sp>
      <p:sp>
        <p:nvSpPr>
          <p:cNvPr id="71683" name="Rectangle 3"/>
          <p:cNvSpPr>
            <a:spLocks noGrp="1" noChangeArrowheads="1"/>
          </p:cNvSpPr>
          <p:nvPr>
            <p:ph type="body" idx="1"/>
          </p:nvPr>
        </p:nvSpPr>
        <p:spPr>
          <a:noFill/>
          <a:ln/>
        </p:spPr>
        <p:txBody>
          <a:bodyPr/>
          <a:lstStyle/>
          <a:p>
            <a:pPr eaLnBrk="1" hangingPunct="1"/>
            <a:r>
              <a:rPr lang="en-US" dirty="0"/>
              <a:t>Explain:	 “negative right”, right to exclude others.</a:t>
            </a:r>
          </a:p>
          <a:p>
            <a:pPr eaLnBrk="1" hangingPunct="1"/>
            <a:r>
              <a:rPr lang="en-US" dirty="0"/>
              <a:t>	Licensor agrees not to enforce</a:t>
            </a:r>
            <a:r>
              <a:rPr lang="en-US" baseline="0" dirty="0"/>
              <a:t> rights</a:t>
            </a:r>
          </a:p>
          <a:p>
            <a:pPr eaLnBrk="1" hangingPunct="1"/>
            <a:r>
              <a:rPr lang="en-US" baseline="0" dirty="0"/>
              <a:t>	Limitations and restrictions as to how much of the rights will not be enforced</a:t>
            </a:r>
            <a:endParaRPr lang="en-US" dirty="0"/>
          </a:p>
        </p:txBody>
      </p:sp>
      <p:sp>
        <p:nvSpPr>
          <p:cNvPr id="2" name="Footer Placeholder 1"/>
          <p:cNvSpPr>
            <a:spLocks noGrp="1"/>
          </p:cNvSpPr>
          <p:nvPr>
            <p:ph type="ftr" sz="quarter" idx="10"/>
          </p:nvPr>
        </p:nvSpPr>
        <p:spPr/>
        <p:txBody>
          <a:bodyPr/>
          <a:lstStyle/>
          <a:p>
            <a:r>
              <a:rPr lang="en-ZA"/>
              <a:t>Copyright © License Executives Society South Africa (July 2017) - IAM100</a:t>
            </a:r>
            <a:endParaRPr lang="en-ZA" dirty="0"/>
          </a:p>
        </p:txBody>
      </p:sp>
      <p:sp>
        <p:nvSpPr>
          <p:cNvPr id="3" name="Date Placeholder 2"/>
          <p:cNvSpPr>
            <a:spLocks noGrp="1"/>
          </p:cNvSpPr>
          <p:nvPr>
            <p:ph type="dt" idx="11"/>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52750728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6AD6B96-303E-4AF7-BF7A-3F9E0BE9A4EC}" type="slidenum">
              <a:rPr lang="en-ZA" smtClean="0"/>
              <a:t>71</a:t>
            </a:fld>
            <a:endParaRPr lang="en-ZA" dirty="0"/>
          </a:p>
        </p:txBody>
      </p:sp>
      <p:sp>
        <p:nvSpPr>
          <p:cNvPr id="5" name="Footer Placeholder 4"/>
          <p:cNvSpPr>
            <a:spLocks noGrp="1"/>
          </p:cNvSpPr>
          <p:nvPr>
            <p:ph type="ftr" sz="quarter" idx="11"/>
          </p:nvPr>
        </p:nvSpPr>
        <p:spPr/>
        <p:txBody>
          <a:bodyPr/>
          <a:lstStyle/>
          <a:p>
            <a:r>
              <a:rPr lang="en-ZA"/>
              <a:t>Copyright © License Executives Society South Africa (July 2017) - IAM100</a:t>
            </a:r>
            <a:endParaRPr lang="en-ZA" dirty="0"/>
          </a:p>
        </p:txBody>
      </p:sp>
      <p:sp>
        <p:nvSpPr>
          <p:cNvPr id="6" name="Date Placeholder 5"/>
          <p:cNvSpPr>
            <a:spLocks noGrp="1"/>
          </p:cNvSpPr>
          <p:nvPr>
            <p:ph type="dt" idx="12"/>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1734454139"/>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ZA" sz="1200" dirty="0"/>
              <a:t>Forming development and commercialization strategies such as marketing and licensing to existing private sector companies or creating new start-up companies based on the technology</a:t>
            </a:r>
          </a:p>
          <a:p>
            <a:endParaRPr lang="en-US" dirty="0"/>
          </a:p>
        </p:txBody>
      </p:sp>
      <p:sp>
        <p:nvSpPr>
          <p:cNvPr id="4" name="Date Placeholder 3"/>
          <p:cNvSpPr>
            <a:spLocks noGrp="1"/>
          </p:cNvSpPr>
          <p:nvPr>
            <p:ph type="dt" idx="10"/>
          </p:nvPr>
        </p:nvSpPr>
        <p:spPr/>
        <p:txBody>
          <a:bodyPr/>
          <a:lstStyle/>
          <a:p>
            <a:r>
              <a:rPr lang="en-US"/>
              <a:t>LES One Day conference, Pretoria March 2019</a:t>
            </a:r>
            <a:endParaRPr lang="en-ZA" dirty="0"/>
          </a:p>
        </p:txBody>
      </p:sp>
      <p:sp>
        <p:nvSpPr>
          <p:cNvPr id="5" name="Footer Placeholder 4"/>
          <p:cNvSpPr>
            <a:spLocks noGrp="1"/>
          </p:cNvSpPr>
          <p:nvPr>
            <p:ph type="ftr" sz="quarter" idx="11"/>
          </p:nvPr>
        </p:nvSpPr>
        <p:spPr/>
        <p:txBody>
          <a:bodyPr/>
          <a:lstStyle/>
          <a:p>
            <a:r>
              <a:rPr lang="en-ZA"/>
              <a:t>Copyright © License Executives Society South Africa (July 2017) - IAM100</a:t>
            </a:r>
            <a:endParaRPr lang="en-ZA" dirty="0"/>
          </a:p>
        </p:txBody>
      </p:sp>
      <p:sp>
        <p:nvSpPr>
          <p:cNvPr id="6" name="Slide Number Placeholder 5"/>
          <p:cNvSpPr>
            <a:spLocks noGrp="1"/>
          </p:cNvSpPr>
          <p:nvPr>
            <p:ph type="sldNum" sz="quarter" idx="12"/>
          </p:nvPr>
        </p:nvSpPr>
        <p:spPr/>
        <p:txBody>
          <a:bodyPr/>
          <a:lstStyle/>
          <a:p>
            <a:fld id="{26AD6B96-303E-4AF7-BF7A-3F9E0BE9A4EC}" type="slidenum">
              <a:rPr lang="en-ZA" smtClean="0"/>
              <a:t>72</a:t>
            </a:fld>
            <a:endParaRPr lang="en-ZA" dirty="0"/>
          </a:p>
        </p:txBody>
      </p:sp>
    </p:spTree>
    <p:extLst>
      <p:ext uri="{BB962C8B-B14F-4D97-AF65-F5344CB8AC3E}">
        <p14:creationId xmlns:p14="http://schemas.microsoft.com/office/powerpoint/2010/main" val="1059694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dirty="0"/>
          </a:p>
        </p:txBody>
      </p:sp>
      <p:sp>
        <p:nvSpPr>
          <p:cNvPr id="4" name="Slide Number Placeholder 3"/>
          <p:cNvSpPr>
            <a:spLocks noGrp="1"/>
          </p:cNvSpPr>
          <p:nvPr>
            <p:ph type="sldNum" sz="quarter" idx="10"/>
          </p:nvPr>
        </p:nvSpPr>
        <p:spPr/>
        <p:txBody>
          <a:bodyPr/>
          <a:lstStyle/>
          <a:p>
            <a:fld id="{26AD6B96-303E-4AF7-BF7A-3F9E0BE9A4EC}" type="slidenum">
              <a:rPr lang="en-ZA" smtClean="0"/>
              <a:t>73</a:t>
            </a:fld>
            <a:endParaRPr lang="en-ZA" dirty="0"/>
          </a:p>
        </p:txBody>
      </p:sp>
      <p:sp>
        <p:nvSpPr>
          <p:cNvPr id="5" name="Footer Placeholder 4"/>
          <p:cNvSpPr>
            <a:spLocks noGrp="1"/>
          </p:cNvSpPr>
          <p:nvPr>
            <p:ph type="ftr" sz="quarter" idx="11"/>
          </p:nvPr>
        </p:nvSpPr>
        <p:spPr/>
        <p:txBody>
          <a:bodyPr/>
          <a:lstStyle/>
          <a:p>
            <a:r>
              <a:rPr lang="en-ZA"/>
              <a:t>Copyright © License Executives Society South Africa (July 2017) - IAM100</a:t>
            </a:r>
            <a:endParaRPr lang="en-ZA" dirty="0"/>
          </a:p>
        </p:txBody>
      </p:sp>
      <p:sp>
        <p:nvSpPr>
          <p:cNvPr id="6" name="Date Placeholder 5"/>
          <p:cNvSpPr>
            <a:spLocks noGrp="1"/>
          </p:cNvSpPr>
          <p:nvPr>
            <p:ph type="dt" idx="12"/>
          </p:nvPr>
        </p:nvSpPr>
        <p:spPr/>
        <p:txBody>
          <a:bodyPr/>
          <a:lstStyle/>
          <a:p>
            <a:r>
              <a:rPr lang="en-US"/>
              <a:t>LES One Day conference, Pretoria March 2019</a:t>
            </a:r>
            <a:endParaRPr lang="en-ZA" dirty="0"/>
          </a:p>
        </p:txBody>
      </p:sp>
    </p:spTree>
    <p:extLst>
      <p:ext uri="{BB962C8B-B14F-4D97-AF65-F5344CB8AC3E}">
        <p14:creationId xmlns:p14="http://schemas.microsoft.com/office/powerpoint/2010/main" val="2847532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2"/>
          <p:cNvSpPr>
            <a:spLocks noGrp="1" noRot="1" noChangeAspect="1" noChangeArrowheads="1" noTextEdit="1"/>
          </p:cNvSpPr>
          <p:nvPr>
            <p:ph type="sldImg"/>
          </p:nvPr>
        </p:nvSpPr>
        <p:spPr>
          <a:ln/>
        </p:spPr>
      </p:sp>
      <p:sp>
        <p:nvSpPr>
          <p:cNvPr id="1229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Now they are everywhere!</a:t>
            </a:r>
          </a:p>
          <a:p>
            <a:endParaRPr lang="en-US" altLang="en-US" dirty="0"/>
          </a:p>
          <a:p>
            <a:r>
              <a:rPr lang="en-US" altLang="en-US" dirty="0"/>
              <a:t>Look at who said it…the chairman of IBM…..they made the first PC!</a:t>
            </a:r>
          </a:p>
        </p:txBody>
      </p:sp>
    </p:spTree>
    <p:extLst>
      <p:ext uri="{BB962C8B-B14F-4D97-AF65-F5344CB8AC3E}">
        <p14:creationId xmlns:p14="http://schemas.microsoft.com/office/powerpoint/2010/main" val="105538077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74</a:t>
            </a:fld>
            <a:endParaRPr lang="en-US" altLang="en-US"/>
          </a:p>
        </p:txBody>
      </p:sp>
    </p:spTree>
    <p:extLst>
      <p:ext uri="{BB962C8B-B14F-4D97-AF65-F5344CB8AC3E}">
        <p14:creationId xmlns:p14="http://schemas.microsoft.com/office/powerpoint/2010/main" val="2566061097"/>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75</a:t>
            </a:fld>
            <a:endParaRPr lang="en-US" altLang="en-US"/>
          </a:p>
        </p:txBody>
      </p:sp>
    </p:spTree>
    <p:extLst>
      <p:ext uri="{BB962C8B-B14F-4D97-AF65-F5344CB8AC3E}">
        <p14:creationId xmlns:p14="http://schemas.microsoft.com/office/powerpoint/2010/main" val="200421138"/>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76</a:t>
            </a:fld>
            <a:endParaRPr lang="en-US" altLang="en-US"/>
          </a:p>
        </p:txBody>
      </p:sp>
    </p:spTree>
    <p:extLst>
      <p:ext uri="{BB962C8B-B14F-4D97-AF65-F5344CB8AC3E}">
        <p14:creationId xmlns:p14="http://schemas.microsoft.com/office/powerpoint/2010/main" val="244689117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77</a:t>
            </a:fld>
            <a:endParaRPr lang="en-US" altLang="en-US"/>
          </a:p>
        </p:txBody>
      </p:sp>
    </p:spTree>
    <p:extLst>
      <p:ext uri="{BB962C8B-B14F-4D97-AF65-F5344CB8AC3E}">
        <p14:creationId xmlns:p14="http://schemas.microsoft.com/office/powerpoint/2010/main" val="167227777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78</a:t>
            </a:fld>
            <a:endParaRPr lang="en-US" altLang="en-US"/>
          </a:p>
        </p:txBody>
      </p:sp>
    </p:spTree>
    <p:extLst>
      <p:ext uri="{BB962C8B-B14F-4D97-AF65-F5344CB8AC3E}">
        <p14:creationId xmlns:p14="http://schemas.microsoft.com/office/powerpoint/2010/main" val="1307420962"/>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Rot="1" noChangeAspect="1" noChangeArrowheads="1" noTextEdit="1"/>
          </p:cNvSpPr>
          <p:nvPr>
            <p:ph type="sldImg"/>
          </p:nvPr>
        </p:nvSpPr>
        <p:spPr>
          <a:ln/>
        </p:spPr>
      </p:sp>
      <p:sp>
        <p:nvSpPr>
          <p:cNvPr id="4505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81</a:t>
            </a:fld>
            <a:endParaRPr lang="en-US" altLang="en-US"/>
          </a:p>
        </p:txBody>
      </p:sp>
    </p:spTree>
    <p:extLst>
      <p:ext uri="{BB962C8B-B14F-4D97-AF65-F5344CB8AC3E}">
        <p14:creationId xmlns:p14="http://schemas.microsoft.com/office/powerpoint/2010/main" val="47866217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10"/>
          </p:nvPr>
        </p:nvSpPr>
        <p:spPr/>
        <p:txBody>
          <a:bodyPr/>
          <a:lstStyle/>
          <a:p>
            <a:pPr>
              <a:defRPr/>
            </a:pPr>
            <a:fld id="{4FBED025-742D-4AC7-A77D-B035BAC39982}" type="slidenum">
              <a:rPr lang="en-US" altLang="en-US" smtClean="0"/>
              <a:pPr>
                <a:defRPr/>
              </a:pPr>
              <a:t>84</a:t>
            </a:fld>
            <a:endParaRPr lang="en-US" altLang="en-US"/>
          </a:p>
        </p:txBody>
      </p:sp>
    </p:spTree>
    <p:extLst>
      <p:ext uri="{BB962C8B-B14F-4D97-AF65-F5344CB8AC3E}">
        <p14:creationId xmlns:p14="http://schemas.microsoft.com/office/powerpoint/2010/main" val="19185788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Rot="1" noChangeAspect="1" noChangeArrowheads="1" noTextEdit="1"/>
          </p:cNvSpPr>
          <p:nvPr>
            <p:ph type="sldImg"/>
          </p:nvPr>
        </p:nvSpPr>
        <p:spPr>
          <a:ln/>
        </p:spPr>
      </p:sp>
      <p:sp>
        <p:nvSpPr>
          <p:cNvPr id="1433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Can you imagine a world where the telephone is of no use!</a:t>
            </a:r>
          </a:p>
        </p:txBody>
      </p:sp>
    </p:spTree>
    <p:extLst>
      <p:ext uri="{BB962C8B-B14F-4D97-AF65-F5344CB8AC3E}">
        <p14:creationId xmlns:p14="http://schemas.microsoft.com/office/powerpoint/2010/main" val="236652741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a:ln/>
        </p:spPr>
      </p:sp>
      <p:sp>
        <p:nvSpPr>
          <p:cNvPr id="194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dirty="0"/>
              <a:t>Are adults the only people who are allowed to invent stuff?  NO!!!!!!</a:t>
            </a:r>
          </a:p>
          <a:p>
            <a:endParaRPr lang="en-US" altLang="en-US" dirty="0"/>
          </a:p>
          <a:p>
            <a:r>
              <a:rPr lang="en-US" altLang="en-US" dirty="0"/>
              <a:t>In fact, kids can be the best inventors because they have the best imaginations!</a:t>
            </a:r>
          </a:p>
          <a:p>
            <a:endParaRPr lang="en-US" altLang="en-US" dirty="0"/>
          </a:p>
          <a:p>
            <a:r>
              <a:rPr lang="en-US" altLang="en-US" dirty="0"/>
              <a:t>So, YOU guys can be inventors too!</a:t>
            </a:r>
          </a:p>
        </p:txBody>
      </p:sp>
      <p:sp>
        <p:nvSpPr>
          <p:cNvPr id="194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69993" indent="-296151" eaLnBrk="0" hangingPunct="0">
              <a:defRPr>
                <a:solidFill>
                  <a:schemeClr val="tx1"/>
                </a:solidFill>
                <a:latin typeface="Arial" panose="020B0604020202020204" pitchFamily="34" charset="0"/>
              </a:defRPr>
            </a:lvl2pPr>
            <a:lvl3pPr marL="1184605" indent="-236921" eaLnBrk="0" hangingPunct="0">
              <a:defRPr>
                <a:solidFill>
                  <a:schemeClr val="tx1"/>
                </a:solidFill>
                <a:latin typeface="Arial" panose="020B0604020202020204" pitchFamily="34" charset="0"/>
              </a:defRPr>
            </a:lvl3pPr>
            <a:lvl4pPr marL="1658447" indent="-236921" eaLnBrk="0" hangingPunct="0">
              <a:defRPr>
                <a:solidFill>
                  <a:schemeClr val="tx1"/>
                </a:solidFill>
                <a:latin typeface="Arial" panose="020B0604020202020204" pitchFamily="34" charset="0"/>
              </a:defRPr>
            </a:lvl4pPr>
            <a:lvl5pPr marL="2132289" indent="-236921" eaLnBrk="0" hangingPunct="0">
              <a:defRPr>
                <a:solidFill>
                  <a:schemeClr val="tx1"/>
                </a:solidFill>
                <a:latin typeface="Arial" panose="020B0604020202020204" pitchFamily="34" charset="0"/>
              </a:defRPr>
            </a:lvl5pPr>
            <a:lvl6pPr marL="2606131" indent="-236921" eaLnBrk="0" fontAlgn="base" hangingPunct="0">
              <a:spcBef>
                <a:spcPct val="0"/>
              </a:spcBef>
              <a:spcAft>
                <a:spcPct val="0"/>
              </a:spcAft>
              <a:defRPr>
                <a:solidFill>
                  <a:schemeClr val="tx1"/>
                </a:solidFill>
                <a:latin typeface="Arial" panose="020B0604020202020204" pitchFamily="34" charset="0"/>
              </a:defRPr>
            </a:lvl6pPr>
            <a:lvl7pPr marL="3079974" indent="-236921" eaLnBrk="0" fontAlgn="base" hangingPunct="0">
              <a:spcBef>
                <a:spcPct val="0"/>
              </a:spcBef>
              <a:spcAft>
                <a:spcPct val="0"/>
              </a:spcAft>
              <a:defRPr>
                <a:solidFill>
                  <a:schemeClr val="tx1"/>
                </a:solidFill>
                <a:latin typeface="Arial" panose="020B0604020202020204" pitchFamily="34" charset="0"/>
              </a:defRPr>
            </a:lvl7pPr>
            <a:lvl8pPr marL="3553816" indent="-236921" eaLnBrk="0" fontAlgn="base" hangingPunct="0">
              <a:spcBef>
                <a:spcPct val="0"/>
              </a:spcBef>
              <a:spcAft>
                <a:spcPct val="0"/>
              </a:spcAft>
              <a:defRPr>
                <a:solidFill>
                  <a:schemeClr val="tx1"/>
                </a:solidFill>
                <a:latin typeface="Arial" panose="020B0604020202020204" pitchFamily="34" charset="0"/>
              </a:defRPr>
            </a:lvl8pPr>
            <a:lvl9pPr marL="4027658" indent="-236921"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3DBD31-57C4-474E-8122-DF3887AED7E8}" type="slidenum">
              <a:rPr lang="en-US" altLang="en-US">
                <a:latin typeface="Calibri" panose="020F0502020204030204" pitchFamily="34" charset="0"/>
              </a:rPr>
              <a:pPr eaLnBrk="1" hangingPunct="1"/>
              <a:t>11</a:t>
            </a:fld>
            <a:endParaRPr lang="en-US" altLang="en-US">
              <a:latin typeface="Calibri" panose="020F0502020204030204" pitchFamily="34" charset="0"/>
            </a:endParaRPr>
          </a:p>
        </p:txBody>
      </p:sp>
    </p:spTree>
    <p:extLst>
      <p:ext uri="{BB962C8B-B14F-4D97-AF65-F5344CB8AC3E}">
        <p14:creationId xmlns:p14="http://schemas.microsoft.com/office/powerpoint/2010/main" val="32657369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A62A5D1D-575E-42E0-ADEE-E1921C12468D}"/>
              </a:ext>
            </a:extLst>
          </p:cNvPr>
          <p:cNvSpPr>
            <a:spLocks noGrp="1"/>
          </p:cNvSpPr>
          <p:nvPr>
            <p:ph type="dt" sz="half" idx="10"/>
          </p:nvPr>
        </p:nvSpPr>
        <p:spPr/>
        <p:txBody>
          <a:bodyPr/>
          <a:lstStyle/>
          <a:p>
            <a:fld id="{AA93B832-B7B1-4F46-9010-8954ECAC5D3B}" type="datetime1">
              <a:rPr lang="en-US" smtClean="0"/>
              <a:t>2/24/2021</a:t>
            </a:fld>
            <a:endParaRPr lang="en-US"/>
          </a:p>
        </p:txBody>
      </p:sp>
      <p:sp>
        <p:nvSpPr>
          <p:cNvPr id="5" name="Footer Placeholder 4">
            <a:extLst>
              <a:ext uri="{FF2B5EF4-FFF2-40B4-BE49-F238E27FC236}">
                <a16:creationId xmlns:a16="http://schemas.microsoft.com/office/drawing/2014/main" id="{263C1408-826C-409D-BE97-8560C8677C7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47E0A2-B6AE-409F-81C8-5471DF1F0F7D}"/>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9" name="Picture 8" descr="A close up of a sign&#10;&#10;Description automatically generated">
            <a:extLst>
              <a:ext uri="{FF2B5EF4-FFF2-40B4-BE49-F238E27FC236}">
                <a16:creationId xmlns:a16="http://schemas.microsoft.com/office/drawing/2014/main" id="{573A5B03-1748-4F21-B017-DD2C007CC4B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00212" y="632366"/>
            <a:ext cx="6991575" cy="5334584"/>
          </a:xfrm>
          <a:prstGeom prst="rect">
            <a:avLst/>
          </a:prstGeom>
        </p:spPr>
      </p:pic>
    </p:spTree>
    <p:extLst>
      <p:ext uri="{BB962C8B-B14F-4D97-AF65-F5344CB8AC3E}">
        <p14:creationId xmlns:p14="http://schemas.microsoft.com/office/powerpoint/2010/main" val="1692775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B1679C-B12A-408F-9763-2955CD1FBD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8900509-AB22-4A2F-9763-77E9C1DDA82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6A5450F-9107-4634-A13B-04831C47E914}"/>
              </a:ext>
            </a:extLst>
          </p:cNvPr>
          <p:cNvSpPr>
            <a:spLocks noGrp="1"/>
          </p:cNvSpPr>
          <p:nvPr>
            <p:ph type="dt" sz="half" idx="10"/>
          </p:nvPr>
        </p:nvSpPr>
        <p:spPr/>
        <p:txBody>
          <a:bodyPr/>
          <a:lstStyle/>
          <a:p>
            <a:fld id="{3E884B98-F04A-47B0-B40E-66078B9AE1ED}" type="datetime1">
              <a:rPr lang="en-US" smtClean="0"/>
              <a:t>2/24/2021</a:t>
            </a:fld>
            <a:endParaRPr lang="en-US"/>
          </a:p>
        </p:txBody>
      </p:sp>
      <p:sp>
        <p:nvSpPr>
          <p:cNvPr id="5" name="Footer Placeholder 4">
            <a:extLst>
              <a:ext uri="{FF2B5EF4-FFF2-40B4-BE49-F238E27FC236}">
                <a16:creationId xmlns:a16="http://schemas.microsoft.com/office/drawing/2014/main" id="{200A4BC8-3D1B-49BF-BD2A-8192620BF2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A13521-5A55-481E-8A12-62FEE6531AC7}"/>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94141860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540558-4BCF-44AB-922E-3535B081E7E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386FE4-FBFF-4E07-8791-8AB9B862C68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938BB8-0151-4B6B-A7CC-B490646226D5}"/>
              </a:ext>
            </a:extLst>
          </p:cNvPr>
          <p:cNvSpPr>
            <a:spLocks noGrp="1"/>
          </p:cNvSpPr>
          <p:nvPr>
            <p:ph type="dt" sz="half" idx="10"/>
          </p:nvPr>
        </p:nvSpPr>
        <p:spPr/>
        <p:txBody>
          <a:bodyPr/>
          <a:lstStyle/>
          <a:p>
            <a:fld id="{184DBFEB-0386-4F30-AE47-40279A7FCD99}" type="datetime1">
              <a:rPr lang="en-US" smtClean="0"/>
              <a:t>2/24/2021</a:t>
            </a:fld>
            <a:endParaRPr lang="en-US"/>
          </a:p>
        </p:txBody>
      </p:sp>
      <p:sp>
        <p:nvSpPr>
          <p:cNvPr id="5" name="Footer Placeholder 4">
            <a:extLst>
              <a:ext uri="{FF2B5EF4-FFF2-40B4-BE49-F238E27FC236}">
                <a16:creationId xmlns:a16="http://schemas.microsoft.com/office/drawing/2014/main" id="{75DC4875-58ED-4A4D-892C-63DDA4C30F4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DE45A0-4494-4095-9920-04F53094F6A8}"/>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2941157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Title Slide">
    <p:spTree>
      <p:nvGrpSpPr>
        <p:cNvPr id="1" name=""/>
        <p:cNvGrpSpPr/>
        <p:nvPr/>
      </p:nvGrpSpPr>
      <p:grpSpPr>
        <a:xfrm>
          <a:off x="0" y="0"/>
          <a:ext cx="0" cy="0"/>
          <a:chOff x="0" y="0"/>
          <a:chExt cx="0" cy="0"/>
        </a:xfrm>
      </p:grpSpPr>
      <p:sp>
        <p:nvSpPr>
          <p:cNvPr id="7" name="Rectangle 6"/>
          <p:cNvSpPr/>
          <p:nvPr/>
        </p:nvSpPr>
        <p:spPr>
          <a:xfrm>
            <a:off x="-6842" y="2059012"/>
            <a:ext cx="12195668" cy="18288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365759" y="2166366"/>
            <a:ext cx="11471565" cy="1739347"/>
          </a:xfrm>
        </p:spPr>
        <p:txBody>
          <a:bodyPr tIns="45720" bIns="45720" anchor="ctr">
            <a:normAutofit/>
          </a:bodyPr>
          <a:lstStyle>
            <a:lvl1pPr algn="ctr">
              <a:lnSpc>
                <a:spcPct val="80000"/>
              </a:lnSpc>
              <a:defRPr sz="6000" spc="0" baseline="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1524000" y="3970316"/>
            <a:ext cx="9144000" cy="1309255"/>
          </a:xfrm>
        </p:spPr>
        <p:txBody>
          <a:bodyPr>
            <a:normAutofit/>
          </a:bodyPr>
          <a:lstStyle>
            <a:lvl1pPr marL="0" indent="0" algn="ctr">
              <a:buNone/>
              <a:defRPr sz="2000"/>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fld id="{D9DC34C7-FEFE-4B17-A4CE-162DBB37C7C6}" type="datetimeFigureOut">
              <a:rPr lang="en-US" smtClean="0"/>
              <a:pPr>
                <a:defRPr/>
              </a:pPr>
              <a:t>2/24/2021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A04D33A-26F9-407D-BF24-6EBE70D30801}" type="slidenum">
              <a:rPr lang="en-US" altLang="en-US" smtClean="0"/>
              <a:pPr>
                <a:defRPr/>
              </a:pPr>
              <a:t>‹#›</a:t>
            </a:fld>
            <a:endParaRPr lang="en-US" altLang="en-US"/>
          </a:p>
        </p:txBody>
      </p:sp>
      <p:pic>
        <p:nvPicPr>
          <p:cNvPr id="9" name="Picture 8" descr="A close up of a sign&#10;&#10;Description automatically generated">
            <a:extLst>
              <a:ext uri="{FF2B5EF4-FFF2-40B4-BE49-F238E27FC236}">
                <a16:creationId xmlns:a16="http://schemas.microsoft.com/office/drawing/2014/main" id="{E8EC2CD3-4656-4174-90D0-F54E0EC17A30}"/>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38185" y="189869"/>
            <a:ext cx="2076965" cy="1584728"/>
          </a:xfrm>
          <a:prstGeom prst="rect">
            <a:avLst/>
          </a:prstGeom>
        </p:spPr>
      </p:pic>
    </p:spTree>
    <p:extLst>
      <p:ext uri="{BB962C8B-B14F-4D97-AF65-F5344CB8AC3E}">
        <p14:creationId xmlns:p14="http://schemas.microsoft.com/office/powerpoint/2010/main" val="1445923285"/>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B12AA5-A9C8-4AE2-AD75-334DF5660E5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2D62CEA-42EF-4B9A-967F-84A1582DCBFF}"/>
              </a:ext>
            </a:extLst>
          </p:cNvPr>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28839BF-AF28-4600-B9E3-E51CFE2ED9E6}"/>
              </a:ext>
            </a:extLst>
          </p:cNvPr>
          <p:cNvSpPr>
            <a:spLocks noGrp="1"/>
          </p:cNvSpPr>
          <p:nvPr>
            <p:ph type="sldNum" sz="quarter" idx="12"/>
          </p:nvPr>
        </p:nvSpPr>
        <p:spPr>
          <a:xfrm>
            <a:off x="7850065" y="6492875"/>
            <a:ext cx="2743200" cy="365125"/>
          </a:xfrm>
        </p:spPr>
        <p:txBody>
          <a:bodyPr/>
          <a:lstStyle/>
          <a:p>
            <a:r>
              <a:rPr lang="en-US" dirty="0"/>
              <a:t>Page </a:t>
            </a:r>
            <a:fld id="{9D0EE200-46CD-4802-812E-D45928ED56D2}" type="slidenum">
              <a:rPr lang="en-US" smtClean="0"/>
              <a:pPr/>
              <a:t>‹#›</a:t>
            </a:fld>
            <a:endParaRPr lang="en-US" dirty="0"/>
          </a:p>
        </p:txBody>
      </p:sp>
      <p:cxnSp>
        <p:nvCxnSpPr>
          <p:cNvPr id="9" name="Straight Connector 8">
            <a:extLst>
              <a:ext uri="{FF2B5EF4-FFF2-40B4-BE49-F238E27FC236}">
                <a16:creationId xmlns:a16="http://schemas.microsoft.com/office/drawing/2014/main" id="{DC0AD5C5-81E8-4A18-92F5-278702718771}"/>
              </a:ext>
            </a:extLst>
          </p:cNvPr>
          <p:cNvCxnSpPr/>
          <p:nvPr userDrawn="1"/>
        </p:nvCxnSpPr>
        <p:spPr>
          <a:xfrm>
            <a:off x="2191109" y="6012611"/>
            <a:ext cx="9162691" cy="0"/>
          </a:xfrm>
          <a:prstGeom prst="line">
            <a:avLst/>
          </a:prstGeom>
        </p:spPr>
        <p:style>
          <a:lnRef idx="3">
            <a:schemeClr val="accent1"/>
          </a:lnRef>
          <a:fillRef idx="0">
            <a:schemeClr val="accent1"/>
          </a:fillRef>
          <a:effectRef idx="2">
            <a:schemeClr val="accent1"/>
          </a:effectRef>
          <a:fontRef idx="minor">
            <a:schemeClr val="tx1"/>
          </a:fontRef>
        </p:style>
      </p:cxnSp>
      <p:pic>
        <p:nvPicPr>
          <p:cNvPr id="8" name="World-Map.ai" descr="World-Map.ai">
            <a:extLst>
              <a:ext uri="{FF2B5EF4-FFF2-40B4-BE49-F238E27FC236}">
                <a16:creationId xmlns:a16="http://schemas.microsoft.com/office/drawing/2014/main" id="{205BDF42-F4CB-4034-B548-E30DA4327DDC}"/>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339581" y="957803"/>
            <a:ext cx="11014219" cy="5308854"/>
          </a:xfrm>
          <a:prstGeom prst="rect">
            <a:avLst/>
          </a:prstGeom>
          <a:ln w="12700">
            <a:miter lim="400000"/>
          </a:ln>
        </p:spPr>
      </p:pic>
      <p:pic>
        <p:nvPicPr>
          <p:cNvPr id="5" name="Picture 4" descr="A close up of a sign&#10;&#10;Description automatically generated">
            <a:extLst>
              <a:ext uri="{FF2B5EF4-FFF2-40B4-BE49-F238E27FC236}">
                <a16:creationId xmlns:a16="http://schemas.microsoft.com/office/drawing/2014/main" id="{986FBA3F-655A-49CA-B020-5B8392EA02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39581" y="5488171"/>
            <a:ext cx="1384966" cy="1056732"/>
          </a:xfrm>
          <a:prstGeom prst="rect">
            <a:avLst/>
          </a:prstGeom>
        </p:spPr>
      </p:pic>
    </p:spTree>
    <p:extLst>
      <p:ext uri="{BB962C8B-B14F-4D97-AF65-F5344CB8AC3E}">
        <p14:creationId xmlns:p14="http://schemas.microsoft.com/office/powerpoint/2010/main" val="36775490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B04F9-2F05-4F14-B5F0-E791119BC9C4}"/>
              </a:ext>
            </a:extLst>
          </p:cNvPr>
          <p:cNvSpPr>
            <a:spLocks noGrp="1"/>
          </p:cNvSpPr>
          <p:nvPr>
            <p:ph type="title"/>
          </p:nvPr>
        </p:nvSpPr>
        <p:spPr>
          <a:xfrm>
            <a:off x="831850" y="1709738"/>
            <a:ext cx="10515600" cy="2852737"/>
          </a:xfrm>
        </p:spPr>
        <p:txBody>
          <a:bodyPr anchor="b"/>
          <a:lstStyle>
            <a:lvl1pPr>
              <a:defRPr sz="6000"/>
            </a:lvl1pPr>
          </a:lstStyle>
          <a:p>
            <a:r>
              <a:rPr lang="en-US" dirty="0"/>
              <a:t>Click to edit Master title style</a:t>
            </a:r>
          </a:p>
        </p:txBody>
      </p:sp>
      <p:sp>
        <p:nvSpPr>
          <p:cNvPr id="3" name="Text Placeholder 2">
            <a:extLst>
              <a:ext uri="{FF2B5EF4-FFF2-40B4-BE49-F238E27FC236}">
                <a16:creationId xmlns:a16="http://schemas.microsoft.com/office/drawing/2014/main" id="{4B60E099-362A-4A16-A9EB-610BF7D9F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E2162B-FCF4-4785-BFAC-DF0AF372DE83}"/>
              </a:ext>
            </a:extLst>
          </p:cNvPr>
          <p:cNvSpPr>
            <a:spLocks noGrp="1"/>
          </p:cNvSpPr>
          <p:nvPr>
            <p:ph type="dt" sz="half" idx="10"/>
          </p:nvPr>
        </p:nvSpPr>
        <p:spPr/>
        <p:txBody>
          <a:bodyPr/>
          <a:lstStyle/>
          <a:p>
            <a:fld id="{FD64D31C-4F35-4F5E-9B82-0DE410754695}" type="datetime1">
              <a:rPr lang="en-US" smtClean="0"/>
              <a:t>2/24/2021</a:t>
            </a:fld>
            <a:endParaRPr lang="en-US"/>
          </a:p>
        </p:txBody>
      </p:sp>
      <p:sp>
        <p:nvSpPr>
          <p:cNvPr id="5" name="Footer Placeholder 4">
            <a:extLst>
              <a:ext uri="{FF2B5EF4-FFF2-40B4-BE49-F238E27FC236}">
                <a16:creationId xmlns:a16="http://schemas.microsoft.com/office/drawing/2014/main" id="{90FE2ACE-7F55-431C-9B88-F52F58C70BC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FF97F63-2256-431D-B12C-F3D1901406F0}"/>
              </a:ext>
            </a:extLst>
          </p:cNvPr>
          <p:cNvSpPr>
            <a:spLocks noGrp="1"/>
          </p:cNvSpPr>
          <p:nvPr>
            <p:ph type="sldNum" sz="quarter" idx="12"/>
          </p:nvPr>
        </p:nvSpPr>
        <p:spPr/>
        <p:txBody>
          <a:bodyPr/>
          <a:lstStyle/>
          <a:p>
            <a:fld id="{9D0EE200-46CD-4802-812E-D45928ED56D2}" type="slidenum">
              <a:rPr lang="en-US" smtClean="0"/>
              <a:t>‹#›</a:t>
            </a:fld>
            <a:endParaRPr lang="en-US"/>
          </a:p>
        </p:txBody>
      </p:sp>
      <p:pic>
        <p:nvPicPr>
          <p:cNvPr id="8" name="World-Map.ai" descr="World-Map.ai">
            <a:extLst>
              <a:ext uri="{FF2B5EF4-FFF2-40B4-BE49-F238E27FC236}">
                <a16:creationId xmlns:a16="http://schemas.microsoft.com/office/drawing/2014/main" id="{0C5D874A-8EFE-476A-8D3F-E676AF5192E3}"/>
              </a:ext>
            </a:extLst>
          </p:cNvPr>
          <p:cNvPicPr>
            <a:picLocks noChangeAspect="1"/>
          </p:cNvPicPr>
          <p:nvPr userDrawn="1"/>
        </p:nvPicPr>
        <p:blipFill>
          <a:blip r:embed="rId2" cstate="screen">
            <a:alphaModFix amt="10538"/>
            <a:extLst>
              <a:ext uri="{28A0092B-C50C-407E-A947-70E740481C1C}">
                <a14:useLocalDpi xmlns:a14="http://schemas.microsoft.com/office/drawing/2010/main"/>
              </a:ext>
            </a:extLst>
          </a:blip>
          <a:stretch>
            <a:fillRect/>
          </a:stretch>
        </p:blipFill>
        <p:spPr>
          <a:xfrm>
            <a:off x="577975" y="1320928"/>
            <a:ext cx="11014219" cy="5308854"/>
          </a:xfrm>
          <a:prstGeom prst="rect">
            <a:avLst/>
          </a:prstGeom>
          <a:ln w="12700">
            <a:miter lim="400000"/>
          </a:ln>
        </p:spPr>
      </p:pic>
      <p:pic>
        <p:nvPicPr>
          <p:cNvPr id="10" name="Picture 9" descr="A close up of a sign&#10;&#10;Description automatically generated">
            <a:extLst>
              <a:ext uri="{FF2B5EF4-FFF2-40B4-BE49-F238E27FC236}">
                <a16:creationId xmlns:a16="http://schemas.microsoft.com/office/drawing/2014/main" id="{6299E460-0E9A-4162-99D7-55A9F07E40D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24947" y="407734"/>
            <a:ext cx="3342105" cy="2550032"/>
          </a:xfrm>
          <a:prstGeom prst="rect">
            <a:avLst/>
          </a:prstGeom>
        </p:spPr>
      </p:pic>
    </p:spTree>
    <p:extLst>
      <p:ext uri="{BB962C8B-B14F-4D97-AF65-F5344CB8AC3E}">
        <p14:creationId xmlns:p14="http://schemas.microsoft.com/office/powerpoint/2010/main" val="36068070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AEB07-1094-430D-9B78-8EB5A88F976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1E0D59-64BB-4765-A810-3DAFB391D7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B55F56D-00DF-4D26-B69E-6B75B19772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13CC307-0A37-4B82-ADB6-E697CF27A790}"/>
              </a:ext>
            </a:extLst>
          </p:cNvPr>
          <p:cNvSpPr>
            <a:spLocks noGrp="1"/>
          </p:cNvSpPr>
          <p:nvPr>
            <p:ph type="dt" sz="half" idx="10"/>
          </p:nvPr>
        </p:nvSpPr>
        <p:spPr/>
        <p:txBody>
          <a:bodyPr/>
          <a:lstStyle/>
          <a:p>
            <a:fld id="{55DFA1FD-A331-45F1-A243-40553F02BDB9}" type="datetime1">
              <a:rPr lang="en-US" smtClean="0"/>
              <a:t>2/24/2021</a:t>
            </a:fld>
            <a:endParaRPr lang="en-US"/>
          </a:p>
        </p:txBody>
      </p:sp>
      <p:sp>
        <p:nvSpPr>
          <p:cNvPr id="6" name="Footer Placeholder 5">
            <a:extLst>
              <a:ext uri="{FF2B5EF4-FFF2-40B4-BE49-F238E27FC236}">
                <a16:creationId xmlns:a16="http://schemas.microsoft.com/office/drawing/2014/main" id="{43F5D597-0A5B-4DC3-B4C0-B483BEB77B9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67F790E-19CB-479A-AE07-39D1C8FED6C7}"/>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1246587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3122A-F075-4769-9F2F-C914D6E14AB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194D3FE-E77A-41F6-A8C7-45F107C54AE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F65FCBA-0DED-4603-AB69-2A62F317FBCD}"/>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AFC25AA-8B0A-4286-8EB8-6807584BA1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1F4336-B8B3-47AF-A125-69649A89EB3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9121E89-19FB-4101-A620-EF921FDE64B5}"/>
              </a:ext>
            </a:extLst>
          </p:cNvPr>
          <p:cNvSpPr>
            <a:spLocks noGrp="1"/>
          </p:cNvSpPr>
          <p:nvPr>
            <p:ph type="dt" sz="half" idx="10"/>
          </p:nvPr>
        </p:nvSpPr>
        <p:spPr/>
        <p:txBody>
          <a:bodyPr/>
          <a:lstStyle/>
          <a:p>
            <a:fld id="{B20C9FB9-8AC9-44ED-9C7B-F69042BE03DE}" type="datetime1">
              <a:rPr lang="en-US" smtClean="0"/>
              <a:t>2/24/2021</a:t>
            </a:fld>
            <a:endParaRPr lang="en-US"/>
          </a:p>
        </p:txBody>
      </p:sp>
      <p:sp>
        <p:nvSpPr>
          <p:cNvPr id="8" name="Footer Placeholder 7">
            <a:extLst>
              <a:ext uri="{FF2B5EF4-FFF2-40B4-BE49-F238E27FC236}">
                <a16:creationId xmlns:a16="http://schemas.microsoft.com/office/drawing/2014/main" id="{DDDA31DC-A6A0-442E-A769-C6679C14013B}"/>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B1CDA7F-FF9D-4E2D-9486-CAC57431BA3A}"/>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6979375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8E146F-944B-49AB-8EB3-C048F3F49C8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7ECE06E-FF13-412E-9372-A9B4DF2C4A1F}"/>
              </a:ext>
            </a:extLst>
          </p:cNvPr>
          <p:cNvSpPr>
            <a:spLocks noGrp="1"/>
          </p:cNvSpPr>
          <p:nvPr>
            <p:ph type="dt" sz="half" idx="10"/>
          </p:nvPr>
        </p:nvSpPr>
        <p:spPr/>
        <p:txBody>
          <a:bodyPr/>
          <a:lstStyle/>
          <a:p>
            <a:fld id="{6E62AE5C-B8BF-4B4B-8B59-212CAE64614D}" type="datetime1">
              <a:rPr lang="en-US" smtClean="0"/>
              <a:t>2/24/2021</a:t>
            </a:fld>
            <a:endParaRPr lang="en-US"/>
          </a:p>
        </p:txBody>
      </p:sp>
      <p:sp>
        <p:nvSpPr>
          <p:cNvPr id="4" name="Footer Placeholder 3">
            <a:extLst>
              <a:ext uri="{FF2B5EF4-FFF2-40B4-BE49-F238E27FC236}">
                <a16:creationId xmlns:a16="http://schemas.microsoft.com/office/drawing/2014/main" id="{6AA256AB-2C5A-461E-8B58-B260F9C11C6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4A6C4C-585B-4B0D-A99E-672E1BA059A8}"/>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40335653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DDC3586-E67E-456F-B5FF-E00DB938E71C}"/>
              </a:ext>
            </a:extLst>
          </p:cNvPr>
          <p:cNvSpPr>
            <a:spLocks noGrp="1"/>
          </p:cNvSpPr>
          <p:nvPr>
            <p:ph type="dt" sz="half" idx="10"/>
          </p:nvPr>
        </p:nvSpPr>
        <p:spPr/>
        <p:txBody>
          <a:bodyPr/>
          <a:lstStyle/>
          <a:p>
            <a:fld id="{E849F4B7-CF0F-4AB2-9822-5F3AB5BAB0F6}" type="datetime1">
              <a:rPr lang="en-US" smtClean="0"/>
              <a:t>2/24/2021</a:t>
            </a:fld>
            <a:endParaRPr lang="en-US"/>
          </a:p>
        </p:txBody>
      </p:sp>
      <p:sp>
        <p:nvSpPr>
          <p:cNvPr id="3" name="Footer Placeholder 2">
            <a:extLst>
              <a:ext uri="{FF2B5EF4-FFF2-40B4-BE49-F238E27FC236}">
                <a16:creationId xmlns:a16="http://schemas.microsoft.com/office/drawing/2014/main" id="{61419F75-065C-482F-8FC2-486D1ACFE2B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9224E7B-BC52-4073-A58D-EC50B190EB10}"/>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38560671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93864-C172-4771-B5A0-239E15494A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F05CDC8-F7D2-42CA-818B-E0511FF5FAE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C7BAE46-53B9-4840-B8A5-387B3FDE8C4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FDAAAE-0DC7-4FBF-9A7A-AE1E0D3E887E}"/>
              </a:ext>
            </a:extLst>
          </p:cNvPr>
          <p:cNvSpPr>
            <a:spLocks noGrp="1"/>
          </p:cNvSpPr>
          <p:nvPr>
            <p:ph type="dt" sz="half" idx="10"/>
          </p:nvPr>
        </p:nvSpPr>
        <p:spPr/>
        <p:txBody>
          <a:bodyPr/>
          <a:lstStyle/>
          <a:p>
            <a:fld id="{8D6F5A5D-9DCB-4C38-9461-5C22052B2E9C}" type="datetime1">
              <a:rPr lang="en-US" smtClean="0"/>
              <a:t>2/24/2021</a:t>
            </a:fld>
            <a:endParaRPr lang="en-US"/>
          </a:p>
        </p:txBody>
      </p:sp>
      <p:sp>
        <p:nvSpPr>
          <p:cNvPr id="6" name="Footer Placeholder 5">
            <a:extLst>
              <a:ext uri="{FF2B5EF4-FFF2-40B4-BE49-F238E27FC236}">
                <a16:creationId xmlns:a16="http://schemas.microsoft.com/office/drawing/2014/main" id="{F1E31787-2367-41CC-B0BC-8981BD37EB6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E60AB20-76F4-48A2-80AF-15584FE8B49F}"/>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16254845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4D411D-5DF1-484D-9315-575044E20D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9659F4-1E8B-4401-8E71-3B46C4CCA54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0C3DD353-F74A-4899-927F-EFF47FF8717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4C3C60-E8AA-49CD-AEE4-E379F4F438A1}"/>
              </a:ext>
            </a:extLst>
          </p:cNvPr>
          <p:cNvSpPr>
            <a:spLocks noGrp="1"/>
          </p:cNvSpPr>
          <p:nvPr>
            <p:ph type="dt" sz="half" idx="10"/>
          </p:nvPr>
        </p:nvSpPr>
        <p:spPr/>
        <p:txBody>
          <a:bodyPr/>
          <a:lstStyle/>
          <a:p>
            <a:fld id="{D747BB12-C569-487E-95F0-D8B598B23DB9}" type="datetime1">
              <a:rPr lang="en-US" smtClean="0"/>
              <a:t>2/24/2021</a:t>
            </a:fld>
            <a:endParaRPr lang="en-US"/>
          </a:p>
        </p:txBody>
      </p:sp>
      <p:sp>
        <p:nvSpPr>
          <p:cNvPr id="6" name="Footer Placeholder 5">
            <a:extLst>
              <a:ext uri="{FF2B5EF4-FFF2-40B4-BE49-F238E27FC236}">
                <a16:creationId xmlns:a16="http://schemas.microsoft.com/office/drawing/2014/main" id="{5ACD728E-8E2D-4448-BCFA-C5CD525CAE5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04273E-B0B5-4E57-8B67-17C4017FC593}"/>
              </a:ext>
            </a:extLst>
          </p:cNvPr>
          <p:cNvSpPr>
            <a:spLocks noGrp="1"/>
          </p:cNvSpPr>
          <p:nvPr>
            <p:ph type="sldNum" sz="quarter" idx="12"/>
          </p:nvPr>
        </p:nvSpPr>
        <p:spPr/>
        <p:txBody>
          <a:bodyPr/>
          <a:lstStyle/>
          <a:p>
            <a:fld id="{9D0EE200-46CD-4802-812E-D45928ED56D2}" type="slidenum">
              <a:rPr lang="en-US" smtClean="0"/>
              <a:t>‹#›</a:t>
            </a:fld>
            <a:endParaRPr lang="en-US"/>
          </a:p>
        </p:txBody>
      </p:sp>
    </p:spTree>
    <p:extLst>
      <p:ext uri="{BB962C8B-B14F-4D97-AF65-F5344CB8AC3E}">
        <p14:creationId xmlns:p14="http://schemas.microsoft.com/office/powerpoint/2010/main" val="30635427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76FD659-0B27-4A8B-B7A6-0853C94B617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96C609-4706-42DE-81B1-AF0ED995F71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411F8F-9941-4E0C-892B-711115906E7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FAB55-C0D5-490D-BC0F-241A13CA0588}" type="datetime1">
              <a:rPr lang="en-US" smtClean="0"/>
              <a:t>2/24/2021</a:t>
            </a:fld>
            <a:endParaRPr lang="en-US"/>
          </a:p>
        </p:txBody>
      </p:sp>
      <p:sp>
        <p:nvSpPr>
          <p:cNvPr id="5" name="Footer Placeholder 4">
            <a:extLst>
              <a:ext uri="{FF2B5EF4-FFF2-40B4-BE49-F238E27FC236}">
                <a16:creationId xmlns:a16="http://schemas.microsoft.com/office/drawing/2014/main" id="{6BEB5655-D333-4432-A81C-4B18F04259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9FDBDF3-A788-456B-92F8-8F8FD04477EC}"/>
              </a:ext>
            </a:extLst>
          </p:cNvPr>
          <p:cNvSpPr>
            <a:spLocks noGrp="1"/>
          </p:cNvSpPr>
          <p:nvPr>
            <p:ph type="sldNum" sz="quarter" idx="4"/>
          </p:nvPr>
        </p:nvSpPr>
        <p:spPr>
          <a:xfrm>
            <a:off x="7779727" y="6568795"/>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D0EE200-46CD-4802-812E-D45928ED56D2}" type="slidenum">
              <a:rPr lang="en-US" smtClean="0"/>
              <a:t>‹#›</a:t>
            </a:fld>
            <a:endParaRPr lang="en-US"/>
          </a:p>
        </p:txBody>
      </p:sp>
      <p:pic>
        <p:nvPicPr>
          <p:cNvPr id="7" name="Picture 6">
            <a:extLst>
              <a:ext uri="{FF2B5EF4-FFF2-40B4-BE49-F238E27FC236}">
                <a16:creationId xmlns:a16="http://schemas.microsoft.com/office/drawing/2014/main" id="{5BA87443-0176-4D60-9482-DFAA866C8BEB}"/>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700238" y="5949618"/>
            <a:ext cx="1436675" cy="801740"/>
          </a:xfrm>
          <a:prstGeom prst="rect">
            <a:avLst/>
          </a:prstGeom>
        </p:spPr>
      </p:pic>
    </p:spTree>
    <p:extLst>
      <p:ext uri="{BB962C8B-B14F-4D97-AF65-F5344CB8AC3E}">
        <p14:creationId xmlns:p14="http://schemas.microsoft.com/office/powerpoint/2010/main" val="172163526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pn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0" Type="http://schemas.openxmlformats.org/officeDocument/2006/relationships/image" Target="../media/image29.jpeg"/><Relationship Id="rId4" Type="http://schemas.openxmlformats.org/officeDocument/2006/relationships/image" Target="../media/image23.png"/><Relationship Id="rId9" Type="http://schemas.openxmlformats.org/officeDocument/2006/relationships/image" Target="../media/image28.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18.xml.rels><?xml version="1.0" encoding="UTF-8" standalone="yes"?>
<Relationships xmlns="http://schemas.openxmlformats.org/package/2006/relationships"><Relationship Id="rId3" Type="http://schemas.openxmlformats.org/officeDocument/2006/relationships/image" Target="../media/image33.wmf"/><Relationship Id="rId7" Type="http://schemas.openxmlformats.org/officeDocument/2006/relationships/image" Target="../media/image37.wmf"/><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wmf"/><Relationship Id="rId5" Type="http://schemas.openxmlformats.org/officeDocument/2006/relationships/image" Target="../media/image35.wmf"/><Relationship Id="rId4" Type="http://schemas.openxmlformats.org/officeDocument/2006/relationships/image" Target="../media/image34.wmf"/></Relationships>
</file>

<file path=ppt/slides/_rels/slide1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6.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image" Target="../media/image46.png"/><Relationship Id="rId5" Type="http://schemas.openxmlformats.org/officeDocument/2006/relationships/image" Target="../media/image45.jp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21.xml"/><Relationship Id="rId1" Type="http://schemas.openxmlformats.org/officeDocument/2006/relationships/slideLayout" Target="../slideLayouts/slideLayout4.xml"/><Relationship Id="rId4" Type="http://schemas.openxmlformats.org/officeDocument/2006/relationships/image" Target="../media/image48.png"/></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60.emf"/></Relationships>
</file>

<file path=ppt/slides/_rels/slide3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70.jpeg"/><Relationship Id="rId4" Type="http://schemas.openxmlformats.org/officeDocument/2006/relationships/image" Target="../media/image69.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72.jpeg"/></Relationships>
</file>

<file path=ppt/slides/_rels/slide4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47.xml"/><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48.xml"/><Relationship Id="rId1" Type="http://schemas.openxmlformats.org/officeDocument/2006/relationships/slideLayout" Target="../slideLayouts/slideLayout2.xml"/><Relationship Id="rId5" Type="http://schemas.openxmlformats.org/officeDocument/2006/relationships/image" Target="../media/image84.png"/><Relationship Id="rId4" Type="http://schemas.openxmlformats.org/officeDocument/2006/relationships/image" Target="../media/image83.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slides/_rels/slide53.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54.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52.xml"/><Relationship Id="rId1" Type="http://schemas.openxmlformats.org/officeDocument/2006/relationships/slideLayout" Target="../slideLayouts/slideLayout12.xml"/></Relationships>
</file>

<file path=ppt/slides/_rels/slide55.xml.rels><?xml version="1.0" encoding="UTF-8" standalone="yes"?>
<Relationships xmlns="http://schemas.openxmlformats.org/package/2006/relationships"><Relationship Id="rId8" Type="http://schemas.openxmlformats.org/officeDocument/2006/relationships/image" Target="../media/image104.png"/><Relationship Id="rId3" Type="http://schemas.openxmlformats.org/officeDocument/2006/relationships/image" Target="../media/image99.png"/><Relationship Id="rId7" Type="http://schemas.openxmlformats.org/officeDocument/2006/relationships/image" Target="../media/image103.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102.png"/><Relationship Id="rId5" Type="http://schemas.openxmlformats.org/officeDocument/2006/relationships/image" Target="../media/image101.png"/><Relationship Id="rId4" Type="http://schemas.openxmlformats.org/officeDocument/2006/relationships/image" Target="../media/image100.png"/></Relationships>
</file>

<file path=ppt/slides/_rels/slide56.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107.png"/></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audio" Target="../media/media4.mp3"/><Relationship Id="rId13" Type="http://schemas.openxmlformats.org/officeDocument/2006/relationships/image" Target="../media/image109.jpg"/><Relationship Id="rId3" Type="http://schemas.microsoft.com/office/2007/relationships/media" Target="../media/media2.mp3"/><Relationship Id="rId7" Type="http://schemas.microsoft.com/office/2007/relationships/media" Target="../media/media4.mp3"/><Relationship Id="rId12" Type="http://schemas.openxmlformats.org/officeDocument/2006/relationships/notesSlide" Target="../notesSlides/notesSlide59.xml"/><Relationship Id="rId17" Type="http://schemas.openxmlformats.org/officeDocument/2006/relationships/image" Target="../media/image113.jpg"/><Relationship Id="rId2" Type="http://schemas.openxmlformats.org/officeDocument/2006/relationships/audio" Target="../media/media1.mp3"/><Relationship Id="rId16" Type="http://schemas.openxmlformats.org/officeDocument/2006/relationships/image" Target="../media/image112.png"/><Relationship Id="rId1" Type="http://schemas.microsoft.com/office/2007/relationships/media" Target="../media/media1.mp3"/><Relationship Id="rId6" Type="http://schemas.openxmlformats.org/officeDocument/2006/relationships/audio" Target="../media/media3.mp3"/><Relationship Id="rId11" Type="http://schemas.openxmlformats.org/officeDocument/2006/relationships/slideLayout" Target="../slideLayouts/slideLayout4.xml"/><Relationship Id="rId5" Type="http://schemas.microsoft.com/office/2007/relationships/media" Target="../media/media3.mp3"/><Relationship Id="rId15" Type="http://schemas.openxmlformats.org/officeDocument/2006/relationships/image" Target="../media/image111.jpg"/><Relationship Id="rId10" Type="http://schemas.openxmlformats.org/officeDocument/2006/relationships/audio" Target="../media/media5.mp3"/><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image" Target="../media/image110.jpg"/></Relationships>
</file>

<file path=ppt/slides/_rels/slide6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60.xml"/><Relationship Id="rId1" Type="http://schemas.openxmlformats.org/officeDocument/2006/relationships/slideLayout" Target="../slideLayouts/slideLayout2.xml"/><Relationship Id="rId5" Type="http://schemas.openxmlformats.org/officeDocument/2006/relationships/image" Target="../media/image116.jpeg"/><Relationship Id="rId4" Type="http://schemas.openxmlformats.org/officeDocument/2006/relationships/image" Target="../media/image115.jpeg"/></Relationships>
</file>

<file path=ppt/slides/_rels/slide6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8" Type="http://schemas.openxmlformats.org/officeDocument/2006/relationships/image" Target="../media/image123.jpeg"/><Relationship Id="rId3" Type="http://schemas.openxmlformats.org/officeDocument/2006/relationships/image" Target="../media/image118.jpeg"/><Relationship Id="rId7" Type="http://schemas.openxmlformats.org/officeDocument/2006/relationships/image" Target="../media/image122.jpeg"/><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jpeg"/><Relationship Id="rId9" Type="http://schemas.openxmlformats.org/officeDocument/2006/relationships/image" Target="../media/image124.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jpeg"/><Relationship Id="rId7" Type="http://schemas.openxmlformats.org/officeDocument/2006/relationships/image" Target="../media/image129.png"/><Relationship Id="rId2" Type="http://schemas.openxmlformats.org/officeDocument/2006/relationships/notesSlide" Target="../notesSlides/notesSlide64.xml"/><Relationship Id="rId1" Type="http://schemas.openxmlformats.org/officeDocument/2006/relationships/slideLayout" Target="../slideLayouts/slideLayout4.xml"/><Relationship Id="rId6" Type="http://schemas.openxmlformats.org/officeDocument/2006/relationships/image" Target="../media/image128.png"/><Relationship Id="rId5" Type="http://schemas.openxmlformats.org/officeDocument/2006/relationships/image" Target="../media/image127.png"/><Relationship Id="rId4" Type="http://schemas.openxmlformats.org/officeDocument/2006/relationships/image" Target="../media/image126.png"/><Relationship Id="rId9" Type="http://schemas.openxmlformats.org/officeDocument/2006/relationships/image" Target="../media/image131.pn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71.xml.rels><?xml version="1.0" encoding="UTF-8" standalone="yes"?>
<Relationships xmlns="http://schemas.openxmlformats.org/package/2006/relationships"><Relationship Id="rId3" Type="http://schemas.openxmlformats.org/officeDocument/2006/relationships/hyperlink" Target="https://www.google.co.za/url?sa=i&amp;rct=j&amp;q=&amp;esrc=s&amp;source=images&amp;cd=&amp;cad=rja&amp;uact=8&amp;ved=0ahUKEwjR2LCBmJfUAhVCvRoKHezGB5gQjRwIBw&amp;url=https://www.autmvisitors.net/metrics-sum-human-impact-technology-transfer&amp;psig=AFQjCNHP6hvd9YgUpLP8bb80brUiypztsg&amp;ust=1496218919706197" TargetMode="External"/><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7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8.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80.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5.xml"/><Relationship Id="rId1" Type="http://schemas.openxmlformats.org/officeDocument/2006/relationships/slideLayout" Target="../slideLayouts/slideLayout3.xml"/><Relationship Id="rId4" Type="http://schemas.openxmlformats.org/officeDocument/2006/relationships/image" Target="../media/image136.png"/></Relationships>
</file>

<file path=ppt/slides/_rels/slide81.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40.png"/><Relationship Id="rId2" Type="http://schemas.openxmlformats.org/officeDocument/2006/relationships/notesSlide" Target="../notesSlides/notesSlide76.xml"/><Relationship Id="rId1" Type="http://schemas.openxmlformats.org/officeDocument/2006/relationships/slideLayout" Target="../slideLayouts/slideLayout2.xml"/><Relationship Id="rId6" Type="http://schemas.openxmlformats.org/officeDocument/2006/relationships/image" Target="../media/image139.emf"/><Relationship Id="rId5" Type="http://schemas.openxmlformats.org/officeDocument/2006/relationships/image" Target="../media/image138.png"/><Relationship Id="rId4" Type="http://schemas.openxmlformats.org/officeDocument/2006/relationships/image" Target="../media/image137.png"/></Relationships>
</file>

<file path=ppt/slides/_rels/slide82.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3.xml"/></Relationships>
</file>

<file path=ppt/slides/_rels/slide85.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36131A-C6D6-4397-9159-F12511620262}"/>
              </a:ext>
            </a:extLst>
          </p:cNvPr>
          <p:cNvSpPr>
            <a:spLocks noGrp="1"/>
          </p:cNvSpPr>
          <p:nvPr>
            <p:ph type="title"/>
          </p:nvPr>
        </p:nvSpPr>
        <p:spPr>
          <a:xfrm>
            <a:off x="930479" y="3206012"/>
            <a:ext cx="10515600" cy="2306080"/>
          </a:xfrm>
        </p:spPr>
        <p:txBody>
          <a:bodyPr>
            <a:normAutofit fontScale="90000"/>
          </a:bodyPr>
          <a:lstStyle/>
          <a:p>
            <a:pPr algn="ctr"/>
            <a:r>
              <a:rPr lang="en-US" sz="4000" b="1" dirty="0"/>
              <a:t>Kids IP Day</a:t>
            </a:r>
            <a:br>
              <a:rPr lang="en-US" sz="4000" b="1" dirty="0"/>
            </a:br>
            <a:r>
              <a:rPr lang="en-US" sz="3600" dirty="0"/>
              <a:t>In </a:t>
            </a:r>
            <a:r>
              <a:rPr lang="en-US" sz="3600" dirty="0" err="1"/>
              <a:t>memoria</a:t>
            </a:r>
            <a:r>
              <a:rPr lang="en-US" sz="3600" dirty="0"/>
              <a:t> </a:t>
            </a:r>
            <a:r>
              <a:rPr lang="en-US" sz="3600" dirty="0" err="1"/>
              <a:t>diPatrick</a:t>
            </a:r>
            <a:r>
              <a:rPr lang="en-US" sz="3600" dirty="0"/>
              <a:t> Terroir</a:t>
            </a:r>
            <a:br>
              <a:rPr lang="en-US" sz="3600" dirty="0"/>
            </a:br>
            <a:br>
              <a:rPr lang="en-US" sz="3600" b="1" dirty="0"/>
            </a:br>
            <a:br>
              <a:rPr lang="en-US" sz="2800" b="1" dirty="0"/>
            </a:br>
            <a:r>
              <a:rPr lang="en-US" sz="2800" b="1" dirty="0"/>
              <a:t>17 </a:t>
            </a:r>
            <a:r>
              <a:rPr lang="en-US" sz="2800" b="1" dirty="0" err="1"/>
              <a:t>Marzo</a:t>
            </a:r>
            <a:endParaRPr lang="en-US" sz="2800" dirty="0">
              <a:solidFill>
                <a:schemeClr val="accent1">
                  <a:lumMod val="75000"/>
                </a:schemeClr>
              </a:solidFill>
              <a:latin typeface="+mn-lt"/>
            </a:endParaRPr>
          </a:p>
        </p:txBody>
      </p:sp>
      <p:pic>
        <p:nvPicPr>
          <p:cNvPr id="3" name="Picture 2">
            <a:extLst>
              <a:ext uri="{FF2B5EF4-FFF2-40B4-BE49-F238E27FC236}">
                <a16:creationId xmlns:a16="http://schemas.microsoft.com/office/drawing/2014/main" id="{33DB8DC0-EE28-4690-AEFE-607D2894E975}"/>
              </a:ext>
            </a:extLst>
          </p:cNvPr>
          <p:cNvPicPr>
            <a:picLocks noChangeAspect="1"/>
          </p:cNvPicPr>
          <p:nvPr/>
        </p:nvPicPr>
        <p:blipFill>
          <a:blip r:embed="rId2"/>
          <a:stretch>
            <a:fillRect/>
          </a:stretch>
        </p:blipFill>
        <p:spPr>
          <a:xfrm>
            <a:off x="-22648" y="0"/>
            <a:ext cx="1537138" cy="6858000"/>
          </a:xfrm>
          <a:prstGeom prst="rect">
            <a:avLst/>
          </a:prstGeom>
        </p:spPr>
      </p:pic>
      <p:sp>
        <p:nvSpPr>
          <p:cNvPr id="6" name="Rectangle: Rounded Corners 5">
            <a:extLst>
              <a:ext uri="{FF2B5EF4-FFF2-40B4-BE49-F238E27FC236}">
                <a16:creationId xmlns:a16="http://schemas.microsoft.com/office/drawing/2014/main" id="{09521898-C90C-4B0E-A51B-A4592164075F}"/>
              </a:ext>
            </a:extLst>
          </p:cNvPr>
          <p:cNvSpPr/>
          <p:nvPr/>
        </p:nvSpPr>
        <p:spPr>
          <a:xfrm>
            <a:off x="11108988" y="6011693"/>
            <a:ext cx="735410" cy="48638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7" name="Rectangle: Rounded Corners 6">
            <a:extLst>
              <a:ext uri="{FF2B5EF4-FFF2-40B4-BE49-F238E27FC236}">
                <a16:creationId xmlns:a16="http://schemas.microsoft.com/office/drawing/2014/main" id="{4705024A-6B32-49E2-8D04-71DDBB413F9A}"/>
              </a:ext>
            </a:extLst>
          </p:cNvPr>
          <p:cNvSpPr/>
          <p:nvPr/>
        </p:nvSpPr>
        <p:spPr>
          <a:xfrm>
            <a:off x="10544783" y="6463057"/>
            <a:ext cx="1575881" cy="29183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ZA"/>
          </a:p>
        </p:txBody>
      </p:sp>
    </p:spTree>
    <p:extLst>
      <p:ext uri="{BB962C8B-B14F-4D97-AF65-F5344CB8AC3E}">
        <p14:creationId xmlns:p14="http://schemas.microsoft.com/office/powerpoint/2010/main" val="31012400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019" y="381000"/>
            <a:ext cx="7772400" cy="1508760"/>
          </a:xfrm>
        </p:spPr>
        <p:txBody>
          <a:bodyPr>
            <a:normAutofit fontScale="90000"/>
          </a:bodyPr>
          <a:lstStyle/>
          <a:p>
            <a:r>
              <a:rPr lang="en-US" altLang="en-US" dirty="0"/>
              <a:t>Alexander Graham Bell-  </a:t>
            </a:r>
            <a:r>
              <a:rPr lang="en-US" altLang="en-US" dirty="0" err="1"/>
              <a:t>telefono</a:t>
            </a:r>
            <a:r>
              <a:rPr lang="en-US" altLang="en-US" dirty="0"/>
              <a:t> </a:t>
            </a:r>
            <a:r>
              <a:rPr lang="en-US" altLang="en-US" dirty="0" err="1"/>
              <a:t>brevettato</a:t>
            </a:r>
            <a:r>
              <a:rPr lang="en-US" altLang="en-US" dirty="0"/>
              <a:t> il 7 </a:t>
            </a:r>
            <a:r>
              <a:rPr lang="en-US" altLang="en-US" dirty="0" err="1"/>
              <a:t>Marzo</a:t>
            </a:r>
            <a:r>
              <a:rPr lang="en-US" altLang="en-US" dirty="0"/>
              <a:t> 1876</a:t>
            </a:r>
            <a:br>
              <a:rPr lang="en-US" altLang="en-US" dirty="0"/>
            </a:br>
            <a:endParaRPr lang="en-ZA" dirty="0"/>
          </a:p>
        </p:txBody>
      </p:sp>
      <p:sp>
        <p:nvSpPr>
          <p:cNvPr id="5123" name="Content Placeholder 4"/>
          <p:cNvSpPr>
            <a:spLocks noGrp="1"/>
          </p:cNvSpPr>
          <p:nvPr>
            <p:ph idx="1"/>
          </p:nvPr>
        </p:nvSpPr>
        <p:spPr/>
        <p:txBody>
          <a:bodyPr>
            <a:normAutofit/>
          </a:bodyPr>
          <a:lstStyle/>
          <a:p>
            <a:pPr>
              <a:buNone/>
            </a:pPr>
            <a:r>
              <a:rPr lang="en-US" altLang="en-US" dirty="0"/>
              <a:t>“</a:t>
            </a:r>
            <a:r>
              <a:rPr lang="it-IT" altLang="en-US" dirty="0"/>
              <a:t>Questo telefono ha troppi difetti per essere seriamente considerato come mezzo di comunicazione.  Questo dispositivo è intrinsecamente senza valore per noi</a:t>
            </a:r>
            <a:r>
              <a:rPr lang="en-US" altLang="en-US" dirty="0"/>
              <a:t>.” (</a:t>
            </a:r>
            <a:r>
              <a:rPr lang="en-US" altLang="en-US" sz="2000" dirty="0"/>
              <a:t>Western Union, Internal Memo, 1876</a:t>
            </a:r>
            <a:r>
              <a:rPr lang="en-US" altLang="en-US" dirty="0"/>
              <a:t>)</a:t>
            </a:r>
          </a:p>
          <a:p>
            <a:pPr>
              <a:buNone/>
            </a:pPr>
            <a:r>
              <a:rPr lang="en-US" altLang="en-US" dirty="0"/>
              <a:t>“</a:t>
            </a:r>
            <a:r>
              <a:rPr lang="it-IT" altLang="en-US" dirty="0"/>
              <a:t>Un'invenzione incredibile, ma chi vorrebbe mai usarne una</a:t>
            </a:r>
            <a:r>
              <a:rPr lang="en-US" altLang="en-US" dirty="0"/>
              <a:t>?” (</a:t>
            </a:r>
            <a:r>
              <a:rPr lang="en-US" altLang="en-US" sz="2000" dirty="0"/>
              <a:t>Rutherford B. Hayes, President of the United States after making a telephone call from Washington D.C. to Pennsylvania)</a:t>
            </a:r>
          </a:p>
          <a:p>
            <a:endParaRPr lang="en-US" altLang="en-US" dirty="0"/>
          </a:p>
          <a:p>
            <a:pPr>
              <a:buFont typeface="Arial" panose="020B0604020202020204" pitchFamily="34" charset="0"/>
              <a:buNone/>
            </a:pPr>
            <a:r>
              <a:rPr lang="en-US" altLang="en-US" dirty="0"/>
              <a:t>			</a:t>
            </a:r>
          </a:p>
        </p:txBody>
      </p:sp>
      <p:sp>
        <p:nvSpPr>
          <p:cNvPr id="5125" name="Text Box 5"/>
          <p:cNvSpPr txBox="1">
            <a:spLocks noChangeArrowheads="1"/>
          </p:cNvSpPr>
          <p:nvPr/>
        </p:nvSpPr>
        <p:spPr bwMode="auto">
          <a:xfrm>
            <a:off x="2057400" y="4113697"/>
            <a:ext cx="8153400"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dirty="0"/>
              <a:t>			</a:t>
            </a:r>
          </a:p>
          <a:p>
            <a:pPr eaLnBrk="1" hangingPunct="1">
              <a:spcBef>
                <a:spcPct val="50000"/>
              </a:spcBef>
            </a:pPr>
            <a:endParaRPr lang="en-US" altLang="en-US" sz="2400" dirty="0"/>
          </a:p>
        </p:txBody>
      </p:sp>
      <p:pic>
        <p:nvPicPr>
          <p:cNvPr id="190466" name="Picture 2" descr="Image result for telephone 1876 alexander graham bel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17916" y="3879715"/>
            <a:ext cx="2358309" cy="1982824"/>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7282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 calcmode="lin" valueType="num">
                                      <p:cBhvr additive="base">
                                        <p:cTn id="7" dur="500" fill="hold"/>
                                        <p:tgtEl>
                                          <p:spTgt spid="512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12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PhAnim="0">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74" name="Title 1"/>
          <p:cNvSpPr>
            <a:spLocks noGrp="1"/>
          </p:cNvSpPr>
          <p:nvPr>
            <p:ph type="title"/>
          </p:nvPr>
        </p:nvSpPr>
        <p:spPr>
          <a:xfrm>
            <a:off x="6981825" y="1641752"/>
            <a:ext cx="4391024" cy="1323439"/>
          </a:xfrm>
        </p:spPr>
        <p:txBody>
          <a:bodyPr vert="horz" lIns="91440" tIns="45720" rIns="91440" bIns="45720" rtlCol="0" anchor="t">
            <a:normAutofit/>
          </a:bodyPr>
          <a:lstStyle/>
          <a:p>
            <a:r>
              <a:rPr lang="en-US" altLang="en-US" sz="4000" b="1" dirty="0">
                <a:solidFill>
                  <a:schemeClr val="bg1"/>
                </a:solidFill>
              </a:rPr>
              <a:t>Chi </a:t>
            </a:r>
            <a:r>
              <a:rPr lang="en-US" altLang="en-US" sz="4000" b="1" dirty="0" err="1">
                <a:solidFill>
                  <a:schemeClr val="bg1"/>
                </a:solidFill>
              </a:rPr>
              <a:t>può</a:t>
            </a:r>
            <a:r>
              <a:rPr lang="en-US" altLang="en-US" sz="4000" b="1" dirty="0">
                <a:solidFill>
                  <a:schemeClr val="bg1"/>
                </a:solidFill>
              </a:rPr>
              <a:t> </a:t>
            </a:r>
            <a:r>
              <a:rPr lang="en-US" altLang="en-US" sz="4000" b="1" dirty="0" err="1">
                <a:solidFill>
                  <a:schemeClr val="bg1"/>
                </a:solidFill>
              </a:rPr>
              <a:t>inventare</a:t>
            </a:r>
            <a:r>
              <a:rPr lang="en-US" altLang="en-US" sz="4000" b="1" dirty="0">
                <a:solidFill>
                  <a:schemeClr val="bg1"/>
                </a:solidFill>
              </a:rPr>
              <a:t>?  Tu lo </a:t>
            </a:r>
            <a:r>
              <a:rPr lang="en-US" altLang="en-US" sz="4000" b="1" dirty="0" err="1">
                <a:solidFill>
                  <a:schemeClr val="bg1"/>
                </a:solidFill>
              </a:rPr>
              <a:t>puoi</a:t>
            </a:r>
            <a:r>
              <a:rPr lang="en-US" altLang="en-US" sz="4000" b="1" dirty="0">
                <a:solidFill>
                  <a:schemeClr val="bg1"/>
                </a:solidFill>
              </a:rPr>
              <a:t> fare!</a:t>
            </a:r>
          </a:p>
        </p:txBody>
      </p:sp>
      <p:pic>
        <p:nvPicPr>
          <p:cNvPr id="11" name="Picture 10" descr="Child playing on a platform">
            <a:extLst>
              <a:ext uri="{FF2B5EF4-FFF2-40B4-BE49-F238E27FC236}">
                <a16:creationId xmlns:a16="http://schemas.microsoft.com/office/drawing/2014/main" id="{44ADE8CF-A9C3-48CB-8715-63ECA0B27D68}"/>
              </a:ext>
            </a:extLst>
          </p:cNvPr>
          <p:cNvPicPr>
            <a:picLocks noChangeAspect="1"/>
          </p:cNvPicPr>
          <p:nvPr/>
        </p:nvPicPr>
        <p:blipFill rotWithShape="1">
          <a:blip r:embed="rId3">
            <a:extLst>
              <a:ext uri="{28A0092B-C50C-407E-A947-70E740481C1C}">
                <a14:useLocalDpi xmlns:a14="http://schemas.microsoft.com/office/drawing/2010/main" val="0"/>
              </a:ext>
            </a:extLst>
          </a:blip>
          <a:srcRect l="22891" r="16889"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grpSp>
        <p:nvGrpSpPr>
          <p:cNvPr id="137" name="Group 136">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8" name="Freeform: Shape 137">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39" name="Freeform: Shape 138">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13" name="Rectangle 12">
            <a:extLst>
              <a:ext uri="{FF2B5EF4-FFF2-40B4-BE49-F238E27FC236}">
                <a16:creationId xmlns:a16="http://schemas.microsoft.com/office/drawing/2014/main" id="{E0210C54-BF8F-4648-9B5E-78916FDEB74D}"/>
              </a:ext>
            </a:extLst>
          </p:cNvPr>
          <p:cNvSpPr/>
          <p:nvPr/>
        </p:nvSpPr>
        <p:spPr>
          <a:xfrm>
            <a:off x="6981826" y="3146400"/>
            <a:ext cx="4391024" cy="2682000"/>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r>
              <a:rPr lang="it-IT" sz="2400" dirty="0">
                <a:solidFill>
                  <a:schemeClr val="bg1">
                    <a:alpha val="80000"/>
                  </a:schemeClr>
                </a:solidFill>
              </a:rPr>
              <a:t>Ascolta sempre i bambini... potrebbero avere idee a cui non abbiamo mai pensato </a:t>
            </a:r>
          </a:p>
          <a:p>
            <a:pPr>
              <a:lnSpc>
                <a:spcPct val="90000"/>
              </a:lnSpc>
              <a:spcAft>
                <a:spcPts val="600"/>
              </a:spcAft>
            </a:pPr>
            <a:r>
              <a:rPr lang="en-US" sz="2400" dirty="0">
                <a:solidFill>
                  <a:schemeClr val="bg1">
                    <a:alpha val="80000"/>
                  </a:schemeClr>
                </a:solidFill>
              </a:rPr>
              <a:t>- Alexander G. Bell</a:t>
            </a:r>
          </a:p>
          <a:p>
            <a:pPr indent="-228600">
              <a:lnSpc>
                <a:spcPct val="90000"/>
              </a:lnSpc>
              <a:spcAft>
                <a:spcPts val="600"/>
              </a:spcAft>
              <a:buFont typeface="Arial" panose="020B0604020202020204" pitchFamily="34" charset="0"/>
              <a:buChar char="•"/>
            </a:pPr>
            <a:endParaRPr lang="en-US" sz="2400" dirty="0">
              <a:solidFill>
                <a:schemeClr val="bg1">
                  <a:alpha val="80000"/>
                </a:schemeClr>
              </a:solidFill>
            </a:endParaRPr>
          </a:p>
        </p:txBody>
      </p:sp>
      <p:sp>
        <p:nvSpPr>
          <p:cNvPr id="5" name="AutoShape 2" descr="Image result for you can do it \"/>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Tree>
    <p:extLst>
      <p:ext uri="{BB962C8B-B14F-4D97-AF65-F5344CB8AC3E}">
        <p14:creationId xmlns:p14="http://schemas.microsoft.com/office/powerpoint/2010/main" val="34777343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FC9BE17-9A7B-462D-AE50-3D87773873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One glowing light bulb in sea of unlit bulbs">
            <a:extLst>
              <a:ext uri="{FF2B5EF4-FFF2-40B4-BE49-F238E27FC236}">
                <a16:creationId xmlns:a16="http://schemas.microsoft.com/office/drawing/2014/main" id="{3BDA42A3-C948-4EAA-BEE7-2BB32A25D8D3}"/>
              </a:ext>
            </a:extLst>
          </p:cNvPr>
          <p:cNvPicPr>
            <a:picLocks noChangeAspect="1"/>
          </p:cNvPicPr>
          <p:nvPr/>
        </p:nvPicPr>
        <p:blipFill rotWithShape="1">
          <a:blip r:embed="rId3"/>
          <a:srcRect r="520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3EBE8569-6AEC-4B8C-8D53-2DE337CDBA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1094" y="1161288"/>
            <a:ext cx="3438144" cy="1124712"/>
          </a:xfrm>
        </p:spPr>
        <p:txBody>
          <a:bodyPr anchor="b">
            <a:normAutofit/>
          </a:bodyPr>
          <a:lstStyle/>
          <a:p>
            <a:r>
              <a:rPr lang="en-ZA" sz="2800" dirty="0"/>
              <a:t>Di </a:t>
            </a:r>
            <a:r>
              <a:rPr lang="en-ZA" sz="2800" dirty="0" err="1"/>
              <a:t>cosa</a:t>
            </a:r>
            <a:r>
              <a:rPr lang="en-ZA" sz="2800" dirty="0"/>
              <a:t> ho </a:t>
            </a:r>
            <a:r>
              <a:rPr lang="en-ZA" sz="2800" dirty="0" err="1"/>
              <a:t>bisogno</a:t>
            </a:r>
            <a:r>
              <a:rPr lang="en-ZA" sz="2800" dirty="0"/>
              <a:t> per </a:t>
            </a:r>
            <a:br>
              <a:rPr lang="en-ZA" sz="2800" dirty="0"/>
            </a:br>
            <a:r>
              <a:rPr lang="en-ZA" sz="2800" dirty="0" err="1"/>
              <a:t>inventare</a:t>
            </a:r>
            <a:r>
              <a:rPr lang="en-ZA" sz="2800" dirty="0"/>
              <a:t>?</a:t>
            </a:r>
          </a:p>
        </p:txBody>
      </p:sp>
      <p:sp>
        <p:nvSpPr>
          <p:cNvPr id="13" name="Rectangle 12">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9144"/>
          </a:xfrm>
          <a:prstGeom prst="rect">
            <a:avLst/>
          </a:prstGeom>
          <a:solidFill>
            <a:srgbClr val="D5D5D5"/>
          </a:solidFill>
          <a:ln w="3175">
            <a:solidFill>
              <a:srgbClr val="D5D5D5"/>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371094" y="2718054"/>
            <a:ext cx="3438906" cy="3207258"/>
          </a:xfrm>
        </p:spPr>
        <p:txBody>
          <a:bodyPr anchor="t">
            <a:normAutofit/>
          </a:bodyPr>
          <a:lstStyle/>
          <a:p>
            <a:pPr marL="0" indent="0">
              <a:buNone/>
            </a:pPr>
            <a:r>
              <a:rPr lang="en-US" sz="1700" i="1" dirty="0"/>
              <a:t>“</a:t>
            </a:r>
            <a:r>
              <a:rPr lang="it-IT" sz="1700" i="1" dirty="0"/>
              <a:t>Per inventare, hai bisogno di una buona immaginazione e di un mucchio di spazzatura</a:t>
            </a:r>
            <a:r>
              <a:rPr lang="en-US" sz="1700" i="1" dirty="0"/>
              <a:t>.”</a:t>
            </a:r>
          </a:p>
          <a:p>
            <a:pPr marL="0" indent="0">
              <a:buNone/>
            </a:pPr>
            <a:endParaRPr lang="en-US" sz="1700" i="1" dirty="0"/>
          </a:p>
          <a:p>
            <a:pPr marL="0" indent="0">
              <a:buNone/>
            </a:pPr>
            <a:r>
              <a:rPr lang="en-US" sz="1700" i="1" dirty="0"/>
              <a:t>-  Thomas Edison</a:t>
            </a:r>
          </a:p>
          <a:p>
            <a:endParaRPr lang="en-ZA" sz="1700" dirty="0"/>
          </a:p>
        </p:txBody>
      </p:sp>
    </p:spTree>
    <p:extLst>
      <p:ext uri="{BB962C8B-B14F-4D97-AF65-F5344CB8AC3E}">
        <p14:creationId xmlns:p14="http://schemas.microsoft.com/office/powerpoint/2010/main" val="92237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1819275" y="2008318"/>
            <a:ext cx="5740351" cy="3770263"/>
          </a:xfrm>
          <a:prstGeom prst="rect">
            <a:avLst/>
          </a:prstGeom>
          <a:noFill/>
          <a:ln>
            <a:noFill/>
          </a:ln>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514350" indent="-514350" eaLnBrk="1" hangingPunct="1">
              <a:spcAft>
                <a:spcPts val="1800"/>
              </a:spcAft>
              <a:buFontTx/>
              <a:buAutoNum type="arabicParenR"/>
              <a:defRPr/>
            </a:pPr>
            <a:r>
              <a:rPr lang="it-IT" sz="2800" dirty="0">
                <a:latin typeface="Calibri" pitchFamily="34" charset="0"/>
              </a:rPr>
              <a:t>Fissare un obiettivo, sognare, immaginare</a:t>
            </a:r>
            <a:r>
              <a:rPr lang="en-US" sz="2800" dirty="0">
                <a:latin typeface="Calibri" pitchFamily="34" charset="0"/>
              </a:rPr>
              <a:t>!</a:t>
            </a:r>
          </a:p>
          <a:p>
            <a:pPr marL="514350" indent="-514350" eaLnBrk="1" hangingPunct="1">
              <a:buFontTx/>
              <a:buAutoNum type="arabicParenR"/>
              <a:defRPr/>
            </a:pPr>
            <a:r>
              <a:rPr lang="en-US" sz="2800" dirty="0" err="1">
                <a:latin typeface="Calibri" pitchFamily="34" charset="0"/>
              </a:rPr>
              <a:t>Scrivilo</a:t>
            </a:r>
            <a:r>
              <a:rPr lang="en-US" sz="2800" dirty="0">
                <a:latin typeface="Calibri" pitchFamily="34" charset="0"/>
              </a:rPr>
              <a:t>!</a:t>
            </a:r>
          </a:p>
          <a:p>
            <a:pPr marL="514350" indent="-514350" eaLnBrk="1" hangingPunct="1">
              <a:buFontTx/>
              <a:buAutoNum type="arabicParenR"/>
              <a:defRPr/>
            </a:pPr>
            <a:endParaRPr lang="en-US" sz="2800" dirty="0">
              <a:latin typeface="Calibri" pitchFamily="34" charset="0"/>
            </a:endParaRPr>
          </a:p>
          <a:p>
            <a:pPr marL="514350" indent="-514350" eaLnBrk="1" hangingPunct="1">
              <a:buFontTx/>
              <a:buAutoNum type="arabicParenR"/>
              <a:defRPr/>
            </a:pPr>
            <a:r>
              <a:rPr lang="it-IT" sz="2800" dirty="0">
                <a:latin typeface="Calibri" pitchFamily="34" charset="0"/>
              </a:rPr>
              <a:t>Sperimenta, sviluppa, modifica e </a:t>
            </a:r>
          </a:p>
          <a:p>
            <a:pPr eaLnBrk="1" hangingPunct="1">
              <a:defRPr/>
            </a:pPr>
            <a:r>
              <a:rPr lang="it-IT" sz="2800" dirty="0">
                <a:latin typeface="Calibri" pitchFamily="34" charset="0"/>
              </a:rPr>
              <a:t>costruisci la tua invenzione</a:t>
            </a:r>
            <a:r>
              <a:rPr lang="en-US" sz="2800" dirty="0">
                <a:latin typeface="Calibri" pitchFamily="34" charset="0"/>
              </a:rPr>
              <a:t>.</a:t>
            </a:r>
          </a:p>
          <a:p>
            <a:pPr eaLnBrk="1" hangingPunct="1">
              <a:defRPr/>
            </a:pPr>
            <a:endParaRPr lang="en-US" sz="2800" dirty="0">
              <a:latin typeface="Calibri" pitchFamily="34" charset="0"/>
            </a:endParaRPr>
          </a:p>
          <a:p>
            <a:pPr marL="514350" indent="-514350" eaLnBrk="1" hangingPunct="1">
              <a:buFontTx/>
              <a:buAutoNum type="arabicParenR" startAt="4"/>
              <a:defRPr/>
            </a:pPr>
            <a:r>
              <a:rPr lang="en-US" sz="2800" dirty="0">
                <a:latin typeface="Calibri" pitchFamily="34" charset="0"/>
              </a:rPr>
              <a:t>E’ un SEGRETO!</a:t>
            </a:r>
          </a:p>
        </p:txBody>
      </p:sp>
      <p:sp>
        <p:nvSpPr>
          <p:cNvPr id="2" name="AutoShape 4" descr="Image result for write it down make it happen pdf"/>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5" name="AutoShape 6" descr="Image result for telling a secret"/>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6" name="Picture 5"/>
          <p:cNvPicPr>
            <a:picLocks noChangeAspect="1"/>
          </p:cNvPicPr>
          <p:nvPr/>
        </p:nvPicPr>
        <p:blipFill>
          <a:blip r:embed="rId3"/>
          <a:stretch>
            <a:fillRect/>
          </a:stretch>
        </p:blipFill>
        <p:spPr>
          <a:xfrm>
            <a:off x="4954090" y="4686878"/>
            <a:ext cx="1613819" cy="1073923"/>
          </a:xfrm>
          <a:prstGeom prst="rect">
            <a:avLst/>
          </a:prstGeom>
          <a:ln>
            <a:noFill/>
          </a:ln>
          <a:effectLst>
            <a:softEdge rad="112500"/>
          </a:effectLst>
        </p:spPr>
      </p:pic>
      <p:pic>
        <p:nvPicPr>
          <p:cNvPr id="7" name="Picture 6"/>
          <p:cNvPicPr>
            <a:picLocks noChangeAspect="1"/>
          </p:cNvPicPr>
          <p:nvPr/>
        </p:nvPicPr>
        <p:blipFill>
          <a:blip r:embed="rId4"/>
          <a:stretch>
            <a:fillRect/>
          </a:stretch>
        </p:blipFill>
        <p:spPr>
          <a:xfrm>
            <a:off x="7275638" y="3682039"/>
            <a:ext cx="2065536" cy="1374520"/>
          </a:xfrm>
          <a:prstGeom prst="rect">
            <a:avLst/>
          </a:prstGeom>
          <a:ln>
            <a:noFill/>
          </a:ln>
          <a:effectLst>
            <a:softEdge rad="112500"/>
          </a:effectLst>
        </p:spPr>
      </p:pic>
      <p:pic>
        <p:nvPicPr>
          <p:cNvPr id="4096" name="Picture 4095"/>
          <p:cNvPicPr>
            <a:picLocks noChangeAspect="1"/>
          </p:cNvPicPr>
          <p:nvPr/>
        </p:nvPicPr>
        <p:blipFill>
          <a:blip r:embed="rId5"/>
          <a:stretch>
            <a:fillRect/>
          </a:stretch>
        </p:blipFill>
        <p:spPr>
          <a:xfrm>
            <a:off x="7184574" y="939463"/>
            <a:ext cx="1874054" cy="1403732"/>
          </a:xfrm>
          <a:prstGeom prst="rect">
            <a:avLst/>
          </a:prstGeom>
          <a:ln>
            <a:noFill/>
          </a:ln>
          <a:effectLst>
            <a:softEdge rad="112500"/>
          </a:effectLst>
        </p:spPr>
      </p:pic>
      <p:pic>
        <p:nvPicPr>
          <p:cNvPr id="4097" name="Picture 4096"/>
          <p:cNvPicPr>
            <a:picLocks noChangeAspect="1"/>
          </p:cNvPicPr>
          <p:nvPr/>
        </p:nvPicPr>
        <p:blipFill>
          <a:blip r:embed="rId6"/>
          <a:stretch>
            <a:fillRect/>
          </a:stretch>
        </p:blipFill>
        <p:spPr>
          <a:xfrm>
            <a:off x="5250580" y="2343195"/>
            <a:ext cx="2025058" cy="1518794"/>
          </a:xfrm>
          <a:prstGeom prst="rect">
            <a:avLst/>
          </a:prstGeom>
          <a:ln>
            <a:noFill/>
          </a:ln>
          <a:effectLst>
            <a:softEdge rad="112500"/>
          </a:effectLst>
        </p:spPr>
      </p:pic>
      <p:sp>
        <p:nvSpPr>
          <p:cNvPr id="4098" name="Title 4097"/>
          <p:cNvSpPr>
            <a:spLocks noGrp="1"/>
          </p:cNvSpPr>
          <p:nvPr>
            <p:ph type="title"/>
          </p:nvPr>
        </p:nvSpPr>
        <p:spPr/>
        <p:txBody>
          <a:bodyPr/>
          <a:lstStyle/>
          <a:p>
            <a:r>
              <a:rPr lang="it-IT" dirty="0"/>
              <a:t>Come si fa a "inventare"</a:t>
            </a:r>
            <a:r>
              <a:rPr lang="en-ZA" dirty="0"/>
              <a:t>?</a:t>
            </a:r>
          </a:p>
        </p:txBody>
      </p:sp>
    </p:spTree>
    <p:extLst>
      <p:ext uri="{BB962C8B-B14F-4D97-AF65-F5344CB8AC3E}">
        <p14:creationId xmlns:p14="http://schemas.microsoft.com/office/powerpoint/2010/main" val="33144647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096"/>
                                        </p:tgtEl>
                                        <p:attrNameLst>
                                          <p:attrName>style.visibility</p:attrName>
                                        </p:attrNameLst>
                                      </p:cBhvr>
                                      <p:to>
                                        <p:strVal val="visible"/>
                                      </p:to>
                                    </p:set>
                                    <p:animEffect transition="in" filter="fade">
                                      <p:cBhvr>
                                        <p:cTn id="14" dur="1000"/>
                                        <p:tgtEl>
                                          <p:spTgt spid="4096"/>
                                        </p:tgtEl>
                                      </p:cBhvr>
                                    </p:animEffect>
                                    <p:anim calcmode="lin" valueType="num">
                                      <p:cBhvr>
                                        <p:cTn id="15" dur="1000" fill="hold"/>
                                        <p:tgtEl>
                                          <p:spTgt spid="4096"/>
                                        </p:tgtEl>
                                        <p:attrNameLst>
                                          <p:attrName>ppt_x</p:attrName>
                                        </p:attrNameLst>
                                      </p:cBhvr>
                                      <p:tavLst>
                                        <p:tav tm="0">
                                          <p:val>
                                            <p:strVal val="#ppt_x"/>
                                          </p:val>
                                        </p:tav>
                                        <p:tav tm="100000">
                                          <p:val>
                                            <p:strVal val="#ppt_x"/>
                                          </p:val>
                                        </p:tav>
                                      </p:tavLst>
                                    </p:anim>
                                    <p:anim calcmode="lin" valueType="num">
                                      <p:cBhvr>
                                        <p:cTn id="16" dur="1000" fill="hold"/>
                                        <p:tgtEl>
                                          <p:spTgt spid="409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par>
                                <p:cTn id="24" presetID="2" presetClass="entr" presetSubtype="4" fill="hold" nodeType="withEffect">
                                  <p:stCondLst>
                                    <p:cond delay="0"/>
                                  </p:stCondLst>
                                  <p:childTnLst>
                                    <p:set>
                                      <p:cBhvr>
                                        <p:cTn id="25" dur="1" fill="hold">
                                          <p:stCondLst>
                                            <p:cond delay="0"/>
                                          </p:stCondLst>
                                        </p:cTn>
                                        <p:tgtEl>
                                          <p:spTgt spid="4097"/>
                                        </p:tgtEl>
                                        <p:attrNameLst>
                                          <p:attrName>style.visibility</p:attrName>
                                        </p:attrNameLst>
                                      </p:cBhvr>
                                      <p:to>
                                        <p:strVal val="visible"/>
                                      </p:to>
                                    </p:set>
                                    <p:anim calcmode="lin" valueType="num">
                                      <p:cBhvr additive="base">
                                        <p:cTn id="26" dur="500" fill="hold"/>
                                        <p:tgtEl>
                                          <p:spTgt spid="4097"/>
                                        </p:tgtEl>
                                        <p:attrNameLst>
                                          <p:attrName>ppt_x</p:attrName>
                                        </p:attrNameLst>
                                      </p:cBhvr>
                                      <p:tavLst>
                                        <p:tav tm="0">
                                          <p:val>
                                            <p:strVal val="#ppt_x"/>
                                          </p:val>
                                        </p:tav>
                                        <p:tav tm="100000">
                                          <p:val>
                                            <p:strVal val="#ppt_x"/>
                                          </p:val>
                                        </p:tav>
                                      </p:tavLst>
                                    </p:anim>
                                    <p:anim calcmode="lin" valueType="num">
                                      <p:cBhvr additive="base">
                                        <p:cTn id="27" dur="500" fill="hold"/>
                                        <p:tgtEl>
                                          <p:spTgt spid="4097"/>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1000"/>
                                        <p:tgtEl>
                                          <p:spTgt spid="3">
                                            <p:txEl>
                                              <p:pRg st="4" end="4"/>
                                            </p:txEl>
                                          </p:spTgt>
                                        </p:tgtEl>
                                      </p:cBhvr>
                                    </p:animEffect>
                                    <p:anim calcmode="lin" valueType="num">
                                      <p:cBhvr>
                                        <p:cTn id="33"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4"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1000"/>
                                        <p:tgtEl>
                                          <p:spTgt spid="3">
                                            <p:txEl>
                                              <p:pRg st="3" end="3"/>
                                            </p:txEl>
                                          </p:spTgt>
                                        </p:tgtEl>
                                      </p:cBhvr>
                                    </p:animEffect>
                                    <p:anim calcmode="lin" valueType="num">
                                      <p:cBhvr>
                                        <p:cTn id="40"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41"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additive="base">
                                        <p:cTn id="46" dur="500" fill="hold"/>
                                        <p:tgtEl>
                                          <p:spTgt spid="7"/>
                                        </p:tgtEl>
                                        <p:attrNameLst>
                                          <p:attrName>ppt_x</p:attrName>
                                        </p:attrNameLst>
                                      </p:cBhvr>
                                      <p:tavLst>
                                        <p:tav tm="0">
                                          <p:val>
                                            <p:strVal val="#ppt_x"/>
                                          </p:val>
                                        </p:tav>
                                        <p:tav tm="100000">
                                          <p:val>
                                            <p:strVal val="#ppt_x"/>
                                          </p:val>
                                        </p:tav>
                                      </p:tavLst>
                                    </p:anim>
                                    <p:anim calcmode="lin" valueType="num">
                                      <p:cBhvr additive="base">
                                        <p:cTn id="47"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 calcmode="lin" valueType="num">
                                      <p:cBhvr additive="base">
                                        <p:cTn id="52"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53"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 calcmode="lin" valueType="num">
                                      <p:cBhvr additive="base">
                                        <p:cTn id="58" dur="500" fill="hold"/>
                                        <p:tgtEl>
                                          <p:spTgt spid="6"/>
                                        </p:tgtEl>
                                        <p:attrNameLst>
                                          <p:attrName>ppt_x</p:attrName>
                                        </p:attrNameLst>
                                      </p:cBhvr>
                                      <p:tavLst>
                                        <p:tav tm="0">
                                          <p:val>
                                            <p:strVal val="#ppt_x"/>
                                          </p:val>
                                        </p:tav>
                                        <p:tav tm="100000">
                                          <p:val>
                                            <p:strVal val="#ppt_x"/>
                                          </p:val>
                                        </p:tav>
                                      </p:tavLst>
                                    </p:anim>
                                    <p:anim calcmode="lin" valueType="num">
                                      <p:cBhvr additive="base">
                                        <p:cTn id="59"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ZA" dirty="0"/>
              <a:t>Cosa è un </a:t>
            </a:r>
            <a:r>
              <a:rPr lang="en-ZA" dirty="0" err="1"/>
              <a:t>brevetto</a:t>
            </a:r>
            <a:r>
              <a:rPr lang="en-ZA" dirty="0"/>
              <a:t>?</a:t>
            </a:r>
          </a:p>
        </p:txBody>
      </p:sp>
      <p:sp>
        <p:nvSpPr>
          <p:cNvPr id="7" name="Content Placeholder 6"/>
          <p:cNvSpPr>
            <a:spLocks noGrp="1"/>
          </p:cNvSpPr>
          <p:nvPr>
            <p:ph idx="1"/>
          </p:nvPr>
        </p:nvSpPr>
        <p:spPr/>
        <p:txBody>
          <a:bodyPr/>
          <a:lstStyle/>
          <a:p>
            <a:pPr lvl="1">
              <a:buFont typeface="Wingdings" pitchFamily="2" charset="2"/>
              <a:buChar char="v"/>
              <a:defRPr/>
            </a:pPr>
            <a:r>
              <a:rPr lang="en-US" dirty="0"/>
              <a:t> E’ solo un </a:t>
            </a:r>
            <a:r>
              <a:rPr lang="en-US" dirty="0" err="1"/>
              <a:t>pezzo</a:t>
            </a:r>
            <a:r>
              <a:rPr lang="en-US" dirty="0"/>
              <a:t> di carta?</a:t>
            </a:r>
          </a:p>
          <a:p>
            <a:pPr lvl="1">
              <a:buFont typeface="Wingdings" pitchFamily="2" charset="2"/>
              <a:buChar char="v"/>
              <a:defRPr/>
            </a:pPr>
            <a:r>
              <a:rPr lang="en-US" dirty="0"/>
              <a:t> Solo </a:t>
            </a:r>
            <a:r>
              <a:rPr lang="en-US" dirty="0" err="1"/>
              <a:t>tu</a:t>
            </a:r>
            <a:r>
              <a:rPr lang="en-US" dirty="0"/>
              <a:t> </a:t>
            </a:r>
            <a:r>
              <a:rPr lang="en-US" dirty="0" err="1"/>
              <a:t>puoi</a:t>
            </a:r>
            <a:r>
              <a:rPr lang="en-US" dirty="0"/>
              <a:t> </a:t>
            </a:r>
            <a:r>
              <a:rPr lang="en-US" dirty="0" err="1"/>
              <a:t>autorizzare</a:t>
            </a:r>
            <a:r>
              <a:rPr lang="en-US" dirty="0"/>
              <a:t> </a:t>
            </a:r>
            <a:r>
              <a:rPr lang="en-US" dirty="0" err="1"/>
              <a:t>altri</a:t>
            </a:r>
            <a:r>
              <a:rPr lang="en-US" dirty="0"/>
              <a:t> ad </a:t>
            </a:r>
            <a:r>
              <a:rPr lang="en-US" dirty="0" err="1"/>
              <a:t>usarlo</a:t>
            </a:r>
            <a:endParaRPr lang="en-US" dirty="0"/>
          </a:p>
          <a:p>
            <a:pPr lvl="1">
              <a:buFont typeface="Wingdings" pitchFamily="2" charset="2"/>
              <a:buChar char="v"/>
              <a:defRPr/>
            </a:pPr>
            <a:r>
              <a:rPr lang="en-US" dirty="0"/>
              <a:t> Non </a:t>
            </a:r>
            <a:r>
              <a:rPr lang="en-US" dirty="0" err="1"/>
              <a:t>devi</a:t>
            </a:r>
            <a:r>
              <a:rPr lang="en-US" dirty="0"/>
              <a:t> </a:t>
            </a:r>
            <a:r>
              <a:rPr lang="en-US" dirty="0" err="1"/>
              <a:t>usarlo</a:t>
            </a:r>
            <a:endParaRPr lang="en-US" dirty="0"/>
          </a:p>
          <a:p>
            <a:pPr lvl="1">
              <a:buFont typeface="Wingdings" pitchFamily="2" charset="2"/>
              <a:buChar char="v"/>
              <a:defRPr/>
            </a:pPr>
            <a:r>
              <a:rPr lang="en-US" dirty="0"/>
              <a:t> Dura 20 anni</a:t>
            </a:r>
          </a:p>
          <a:p>
            <a:endParaRPr lang="en-ZA" dirty="0"/>
          </a:p>
        </p:txBody>
      </p:sp>
      <p:sp>
        <p:nvSpPr>
          <p:cNvPr id="2" name="AutoShape 6" descr="Image result for patent certificate"/>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
        <p:nvSpPr>
          <p:cNvPr id="4" name="AutoShape 8" descr="Image result for patent certificate"/>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5" name="Picture 4"/>
          <p:cNvPicPr>
            <a:picLocks noChangeAspect="1"/>
          </p:cNvPicPr>
          <p:nvPr/>
        </p:nvPicPr>
        <p:blipFill>
          <a:blip r:embed="rId3"/>
          <a:stretch>
            <a:fillRect/>
          </a:stretch>
        </p:blipFill>
        <p:spPr>
          <a:xfrm>
            <a:off x="7100000" y="2247161"/>
            <a:ext cx="4330000" cy="3201877"/>
          </a:xfrm>
          <a:prstGeom prst="rect">
            <a:avLst/>
          </a:prstGeom>
        </p:spPr>
      </p:pic>
    </p:spTree>
    <p:extLst>
      <p:ext uri="{BB962C8B-B14F-4D97-AF65-F5344CB8AC3E}">
        <p14:creationId xmlns:p14="http://schemas.microsoft.com/office/powerpoint/2010/main" val="19365340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Perchè</a:t>
            </a:r>
            <a:r>
              <a:rPr lang="en-ZA" dirty="0"/>
              <a:t> il </a:t>
            </a:r>
            <a:r>
              <a:rPr lang="en-ZA" dirty="0" err="1"/>
              <a:t>brevetto</a:t>
            </a:r>
            <a:r>
              <a:rPr lang="en-ZA" dirty="0"/>
              <a:t>?</a:t>
            </a:r>
          </a:p>
        </p:txBody>
      </p:sp>
      <p:sp>
        <p:nvSpPr>
          <p:cNvPr id="3" name="Content Placeholder 2"/>
          <p:cNvSpPr>
            <a:spLocks noGrp="1"/>
          </p:cNvSpPr>
          <p:nvPr>
            <p:ph idx="1"/>
          </p:nvPr>
        </p:nvSpPr>
        <p:spPr/>
        <p:txBody>
          <a:bodyPr/>
          <a:lstStyle/>
          <a:p>
            <a:pPr lvl="1" eaLnBrk="1" hangingPunct="1">
              <a:buFont typeface="Wingdings" panose="05000000000000000000" pitchFamily="2" charset="2"/>
              <a:buChar char="v"/>
            </a:pPr>
            <a:r>
              <a:rPr lang="it-IT" altLang="en-US" dirty="0"/>
              <a:t>Così un inventore/titolare di brevetto può usare o vendere la sua invenzione e nessun altro lo può fare</a:t>
            </a:r>
            <a:endParaRPr lang="en-US" altLang="en-US" dirty="0"/>
          </a:p>
          <a:p>
            <a:pPr lvl="1" eaLnBrk="1" hangingPunct="1">
              <a:buFont typeface="Wingdings" panose="05000000000000000000" pitchFamily="2" charset="2"/>
              <a:buChar char="v"/>
            </a:pPr>
            <a:r>
              <a:rPr lang="it-IT" altLang="en-US" dirty="0"/>
              <a:t>Per quanto tempo puoi bloccare le altre persone</a:t>
            </a:r>
            <a:r>
              <a:rPr lang="en-US" altLang="en-US" dirty="0"/>
              <a:t>?</a:t>
            </a:r>
          </a:p>
        </p:txBody>
      </p:sp>
      <p:pic>
        <p:nvPicPr>
          <p:cNvPr id="13" name="Picture 12"/>
          <p:cNvPicPr>
            <a:picLocks noChangeAspect="1"/>
          </p:cNvPicPr>
          <p:nvPr/>
        </p:nvPicPr>
        <p:blipFill>
          <a:blip r:embed="rId3"/>
          <a:stretch>
            <a:fillRect/>
          </a:stretch>
        </p:blipFill>
        <p:spPr>
          <a:xfrm>
            <a:off x="7215188" y="3000376"/>
            <a:ext cx="3533775" cy="23730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5428944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normAutofit/>
          </a:bodyPr>
          <a:lstStyle/>
          <a:p>
            <a:r>
              <a:rPr lang="it-IT" altLang="en-US" b="1" dirty="0"/>
              <a:t>Perché vogliamo che le persone utilizzino le nostre invenzioni</a:t>
            </a:r>
            <a:r>
              <a:rPr lang="en-US" altLang="en-US" b="1" dirty="0"/>
              <a:t>?</a:t>
            </a:r>
          </a:p>
        </p:txBody>
      </p:sp>
      <p:sp>
        <p:nvSpPr>
          <p:cNvPr id="5123" name="Content Placeholder 2"/>
          <p:cNvSpPr>
            <a:spLocks noGrp="1"/>
          </p:cNvSpPr>
          <p:nvPr>
            <p:ph idx="1"/>
          </p:nvPr>
        </p:nvSpPr>
        <p:spPr>
          <a:xfrm>
            <a:off x="770573" y="1405731"/>
            <a:ext cx="10515600" cy="4351338"/>
          </a:xfrm>
        </p:spPr>
        <p:txBody>
          <a:bodyPr/>
          <a:lstStyle/>
          <a:p>
            <a:pPr marL="0" indent="0">
              <a:buNone/>
            </a:pPr>
            <a:endParaRPr lang="en-US" altLang="en-US" dirty="0"/>
          </a:p>
          <a:p>
            <a:pPr marL="0" indent="0" algn="ctr">
              <a:buNone/>
            </a:pPr>
            <a:r>
              <a:rPr lang="it-IT" altLang="en-US" dirty="0"/>
              <a:t>Qualcuno può rendere la tua invenzione ancora migliore</a:t>
            </a:r>
            <a:r>
              <a:rPr lang="en-US" altLang="en-US" dirty="0"/>
              <a:t>!</a:t>
            </a:r>
          </a:p>
        </p:txBody>
      </p:sp>
      <p:pic>
        <p:nvPicPr>
          <p:cNvPr id="5128" name="Picture 8" descr="C:\Users\tpalovich\AppData\Local\Microsoft\Windows\Temporary Internet Files\Content.IE5\7SN2E3EW\MC900441329[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78337" y="2354323"/>
            <a:ext cx="1693863" cy="1693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ight Arrow 1"/>
          <p:cNvSpPr/>
          <p:nvPr/>
        </p:nvSpPr>
        <p:spPr>
          <a:xfrm>
            <a:off x="2675421" y="3014655"/>
            <a:ext cx="4572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1" name="Right Arrow 10"/>
          <p:cNvSpPr/>
          <p:nvPr/>
        </p:nvSpPr>
        <p:spPr>
          <a:xfrm>
            <a:off x="8881857" y="3048855"/>
            <a:ext cx="4572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2" name="Right Arrow 11"/>
          <p:cNvSpPr/>
          <p:nvPr/>
        </p:nvSpPr>
        <p:spPr>
          <a:xfrm>
            <a:off x="6277314" y="3094582"/>
            <a:ext cx="457200" cy="3048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3" name="AutoShape 12" descr="Image result for gramophone"/>
          <p:cNvSpPr>
            <a:spLocks noChangeAspect="1" noChangeArrowheads="1"/>
          </p:cNvSpPr>
          <p:nvPr/>
        </p:nvSpPr>
        <p:spPr bwMode="auto">
          <a:xfrm>
            <a:off x="5943600" y="286225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p:cNvPicPr>
            <a:picLocks noChangeAspect="1"/>
          </p:cNvPicPr>
          <p:nvPr/>
        </p:nvPicPr>
        <p:blipFill>
          <a:blip r:embed="rId4"/>
          <a:stretch>
            <a:fillRect/>
          </a:stretch>
        </p:blipFill>
        <p:spPr>
          <a:xfrm>
            <a:off x="905827" y="2447255"/>
            <a:ext cx="1454149" cy="1454149"/>
          </a:xfrm>
          <a:prstGeom prst="rect">
            <a:avLst/>
          </a:prstGeom>
        </p:spPr>
      </p:pic>
      <p:pic>
        <p:nvPicPr>
          <p:cNvPr id="5" name="Picture 4"/>
          <p:cNvPicPr>
            <a:picLocks noChangeAspect="1"/>
          </p:cNvPicPr>
          <p:nvPr/>
        </p:nvPicPr>
        <p:blipFill>
          <a:blip r:embed="rId5"/>
          <a:stretch>
            <a:fillRect/>
          </a:stretch>
        </p:blipFill>
        <p:spPr>
          <a:xfrm>
            <a:off x="3598537" y="2607715"/>
            <a:ext cx="2100937" cy="1118680"/>
          </a:xfrm>
          <a:prstGeom prst="rect">
            <a:avLst/>
          </a:prstGeom>
        </p:spPr>
      </p:pic>
      <p:pic>
        <p:nvPicPr>
          <p:cNvPr id="6" name="Picture 5"/>
          <p:cNvPicPr>
            <a:picLocks noChangeAspect="1"/>
          </p:cNvPicPr>
          <p:nvPr/>
        </p:nvPicPr>
        <p:blipFill>
          <a:blip r:embed="rId6"/>
          <a:stretch>
            <a:fillRect/>
          </a:stretch>
        </p:blipFill>
        <p:spPr>
          <a:xfrm>
            <a:off x="7044636" y="2552451"/>
            <a:ext cx="1594954" cy="1594954"/>
          </a:xfrm>
          <a:prstGeom prst="rect">
            <a:avLst/>
          </a:prstGeom>
        </p:spPr>
      </p:pic>
      <p:pic>
        <p:nvPicPr>
          <p:cNvPr id="7" name="Picture 6"/>
          <p:cNvPicPr>
            <a:picLocks noChangeAspect="1"/>
          </p:cNvPicPr>
          <p:nvPr/>
        </p:nvPicPr>
        <p:blipFill>
          <a:blip r:embed="rId7"/>
          <a:stretch>
            <a:fillRect/>
          </a:stretch>
        </p:blipFill>
        <p:spPr>
          <a:xfrm>
            <a:off x="2825466" y="4327974"/>
            <a:ext cx="1723716" cy="1343684"/>
          </a:xfrm>
          <a:prstGeom prst="rect">
            <a:avLst/>
          </a:prstGeom>
        </p:spPr>
      </p:pic>
      <p:pic>
        <p:nvPicPr>
          <p:cNvPr id="8" name="Picture 7"/>
          <p:cNvPicPr>
            <a:picLocks noChangeAspect="1"/>
          </p:cNvPicPr>
          <p:nvPr/>
        </p:nvPicPr>
        <p:blipFill>
          <a:blip r:embed="rId8"/>
          <a:stretch>
            <a:fillRect/>
          </a:stretch>
        </p:blipFill>
        <p:spPr>
          <a:xfrm>
            <a:off x="1222719" y="4214684"/>
            <a:ext cx="1089668" cy="1229104"/>
          </a:xfrm>
          <a:prstGeom prst="rect">
            <a:avLst/>
          </a:prstGeom>
        </p:spPr>
      </p:pic>
      <p:pic>
        <p:nvPicPr>
          <p:cNvPr id="9" name="Picture 8"/>
          <p:cNvPicPr>
            <a:picLocks noChangeAspect="1"/>
          </p:cNvPicPr>
          <p:nvPr/>
        </p:nvPicPr>
        <p:blipFill>
          <a:blip r:embed="rId9"/>
          <a:stretch>
            <a:fillRect/>
          </a:stretch>
        </p:blipFill>
        <p:spPr>
          <a:xfrm>
            <a:off x="4683696" y="4314812"/>
            <a:ext cx="1829033" cy="1370009"/>
          </a:xfrm>
          <a:prstGeom prst="rect">
            <a:avLst/>
          </a:prstGeom>
        </p:spPr>
      </p:pic>
      <p:pic>
        <p:nvPicPr>
          <p:cNvPr id="7182" name="Picture 14" descr="Image result for memory stick"/>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0444" y="4631587"/>
            <a:ext cx="1106702" cy="7364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a:blip r:embed="rId11"/>
          <a:stretch>
            <a:fillRect/>
          </a:stretch>
        </p:blipFill>
        <p:spPr>
          <a:xfrm>
            <a:off x="8972626" y="4220963"/>
            <a:ext cx="1405477" cy="1240819"/>
          </a:xfrm>
          <a:prstGeom prst="rect">
            <a:avLst/>
          </a:prstGeom>
        </p:spPr>
      </p:pic>
    </p:spTree>
    <p:extLst>
      <p:ext uri="{BB962C8B-B14F-4D97-AF65-F5344CB8AC3E}">
        <p14:creationId xmlns:p14="http://schemas.microsoft.com/office/powerpoint/2010/main" val="426876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3">
                                            <p:txEl>
                                              <p:pRg st="1" end="1"/>
                                            </p:txEl>
                                          </p:spTgt>
                                        </p:tgtEl>
                                        <p:attrNameLst>
                                          <p:attrName>style.visibility</p:attrName>
                                        </p:attrNameLst>
                                      </p:cBhvr>
                                      <p:to>
                                        <p:strVal val="visible"/>
                                      </p:to>
                                    </p:set>
                                    <p:anim calcmode="lin" valueType="num">
                                      <p:cBhvr additive="base">
                                        <p:cTn id="7" dur="500" fill="hold"/>
                                        <p:tgtEl>
                                          <p:spTgt spid="512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12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additive="base">
                                        <p:cTn id="25" dur="500" fill="hold"/>
                                        <p:tgtEl>
                                          <p:spTgt spid="5"/>
                                        </p:tgtEl>
                                        <p:attrNameLst>
                                          <p:attrName>ppt_x</p:attrName>
                                        </p:attrNameLst>
                                      </p:cBhvr>
                                      <p:tavLst>
                                        <p:tav tm="0">
                                          <p:val>
                                            <p:strVal val="#ppt_x"/>
                                          </p:val>
                                        </p:tav>
                                        <p:tav tm="100000">
                                          <p:val>
                                            <p:strVal val="#ppt_x"/>
                                          </p:val>
                                        </p:tav>
                                      </p:tavLst>
                                    </p:anim>
                                    <p:anim calcmode="lin" valueType="num">
                                      <p:cBhvr additive="base">
                                        <p:cTn id="26"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 calcmode="lin" valueType="num">
                                      <p:cBhvr additive="base">
                                        <p:cTn id="37" dur="500" fill="hold"/>
                                        <p:tgtEl>
                                          <p:spTgt spid="6"/>
                                        </p:tgtEl>
                                        <p:attrNameLst>
                                          <p:attrName>ppt_x</p:attrName>
                                        </p:attrNameLst>
                                      </p:cBhvr>
                                      <p:tavLst>
                                        <p:tav tm="0">
                                          <p:val>
                                            <p:strVal val="#ppt_x"/>
                                          </p:val>
                                        </p:tav>
                                        <p:tav tm="100000">
                                          <p:val>
                                            <p:strVal val="#ppt_x"/>
                                          </p:val>
                                        </p:tav>
                                      </p:tavLst>
                                    </p:anim>
                                    <p:anim calcmode="lin" valueType="num">
                                      <p:cBhvr additive="base">
                                        <p:cTn id="3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 calcmode="lin" valueType="num">
                                      <p:cBhvr additive="base">
                                        <p:cTn id="43" dur="500" fill="hold"/>
                                        <p:tgtEl>
                                          <p:spTgt spid="11"/>
                                        </p:tgtEl>
                                        <p:attrNameLst>
                                          <p:attrName>ppt_x</p:attrName>
                                        </p:attrNameLst>
                                      </p:cBhvr>
                                      <p:tavLst>
                                        <p:tav tm="0">
                                          <p:val>
                                            <p:strVal val="#ppt_x"/>
                                          </p:val>
                                        </p:tav>
                                        <p:tav tm="100000">
                                          <p:val>
                                            <p:strVal val="#ppt_x"/>
                                          </p:val>
                                        </p:tav>
                                      </p:tavLst>
                                    </p:anim>
                                    <p:anim calcmode="lin" valueType="num">
                                      <p:cBhvr additive="base">
                                        <p:cTn id="4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5128"/>
                                        </p:tgtEl>
                                        <p:attrNameLst>
                                          <p:attrName>style.visibility</p:attrName>
                                        </p:attrNameLst>
                                      </p:cBhvr>
                                      <p:to>
                                        <p:strVal val="visible"/>
                                      </p:to>
                                    </p:set>
                                    <p:anim calcmode="lin" valueType="num">
                                      <p:cBhvr additive="base">
                                        <p:cTn id="49" dur="500" fill="hold"/>
                                        <p:tgtEl>
                                          <p:spTgt spid="5128"/>
                                        </p:tgtEl>
                                        <p:attrNameLst>
                                          <p:attrName>ppt_x</p:attrName>
                                        </p:attrNameLst>
                                      </p:cBhvr>
                                      <p:tavLst>
                                        <p:tav tm="0">
                                          <p:val>
                                            <p:strVal val="#ppt_x"/>
                                          </p:val>
                                        </p:tav>
                                        <p:tav tm="100000">
                                          <p:val>
                                            <p:strVal val="#ppt_x"/>
                                          </p:val>
                                        </p:tav>
                                      </p:tavLst>
                                    </p:anim>
                                    <p:anim calcmode="lin" valueType="num">
                                      <p:cBhvr additive="base">
                                        <p:cTn id="50" dur="500" fill="hold"/>
                                        <p:tgtEl>
                                          <p:spTgt spid="512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8"/>
                                        </p:tgtEl>
                                        <p:attrNameLst>
                                          <p:attrName>style.visibility</p:attrName>
                                        </p:attrNameLst>
                                      </p:cBhvr>
                                      <p:to>
                                        <p:strVal val="visible"/>
                                      </p:to>
                                    </p:set>
                                    <p:anim calcmode="lin" valueType="num">
                                      <p:cBhvr additive="base">
                                        <p:cTn id="55" dur="500" fill="hold"/>
                                        <p:tgtEl>
                                          <p:spTgt spid="8"/>
                                        </p:tgtEl>
                                        <p:attrNameLst>
                                          <p:attrName>ppt_x</p:attrName>
                                        </p:attrNameLst>
                                      </p:cBhvr>
                                      <p:tavLst>
                                        <p:tav tm="0">
                                          <p:val>
                                            <p:strVal val="#ppt_x"/>
                                          </p:val>
                                        </p:tav>
                                        <p:tav tm="100000">
                                          <p:val>
                                            <p:strVal val="#ppt_x"/>
                                          </p:val>
                                        </p:tav>
                                      </p:tavLst>
                                    </p:anim>
                                    <p:anim calcmode="lin" valueType="num">
                                      <p:cBhvr additive="base">
                                        <p:cTn id="5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7"/>
                                        </p:tgtEl>
                                        <p:attrNameLst>
                                          <p:attrName>style.visibility</p:attrName>
                                        </p:attrNameLst>
                                      </p:cBhvr>
                                      <p:to>
                                        <p:strVal val="visible"/>
                                      </p:to>
                                    </p:set>
                                    <p:anim calcmode="lin" valueType="num">
                                      <p:cBhvr additive="base">
                                        <p:cTn id="61" dur="500" fill="hold"/>
                                        <p:tgtEl>
                                          <p:spTgt spid="7"/>
                                        </p:tgtEl>
                                        <p:attrNameLst>
                                          <p:attrName>ppt_x</p:attrName>
                                        </p:attrNameLst>
                                      </p:cBhvr>
                                      <p:tavLst>
                                        <p:tav tm="0">
                                          <p:val>
                                            <p:strVal val="#ppt_x"/>
                                          </p:val>
                                        </p:tav>
                                        <p:tav tm="100000">
                                          <p:val>
                                            <p:strVal val="#ppt_x"/>
                                          </p:val>
                                        </p:tav>
                                      </p:tavLst>
                                    </p:anim>
                                    <p:anim calcmode="lin" valueType="num">
                                      <p:cBhvr additive="base">
                                        <p:cTn id="6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9"/>
                                        </p:tgtEl>
                                        <p:attrNameLst>
                                          <p:attrName>style.visibility</p:attrName>
                                        </p:attrNameLst>
                                      </p:cBhvr>
                                      <p:to>
                                        <p:strVal val="visible"/>
                                      </p:to>
                                    </p:set>
                                    <p:anim calcmode="lin" valueType="num">
                                      <p:cBhvr additive="base">
                                        <p:cTn id="67" dur="500" fill="hold"/>
                                        <p:tgtEl>
                                          <p:spTgt spid="9"/>
                                        </p:tgtEl>
                                        <p:attrNameLst>
                                          <p:attrName>ppt_x</p:attrName>
                                        </p:attrNameLst>
                                      </p:cBhvr>
                                      <p:tavLst>
                                        <p:tav tm="0">
                                          <p:val>
                                            <p:strVal val="#ppt_x"/>
                                          </p:val>
                                        </p:tav>
                                        <p:tav tm="100000">
                                          <p:val>
                                            <p:strVal val="#ppt_x"/>
                                          </p:val>
                                        </p:tav>
                                      </p:tavLst>
                                    </p:anim>
                                    <p:anim calcmode="lin" valueType="num">
                                      <p:cBhvr additive="base">
                                        <p:cTn id="6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7182"/>
                                        </p:tgtEl>
                                        <p:attrNameLst>
                                          <p:attrName>style.visibility</p:attrName>
                                        </p:attrNameLst>
                                      </p:cBhvr>
                                      <p:to>
                                        <p:strVal val="visible"/>
                                      </p:to>
                                    </p:set>
                                    <p:anim calcmode="lin" valueType="num">
                                      <p:cBhvr additive="base">
                                        <p:cTn id="73" dur="500" fill="hold"/>
                                        <p:tgtEl>
                                          <p:spTgt spid="7182"/>
                                        </p:tgtEl>
                                        <p:attrNameLst>
                                          <p:attrName>ppt_x</p:attrName>
                                        </p:attrNameLst>
                                      </p:cBhvr>
                                      <p:tavLst>
                                        <p:tav tm="0">
                                          <p:val>
                                            <p:strVal val="#ppt_x"/>
                                          </p:val>
                                        </p:tav>
                                        <p:tav tm="100000">
                                          <p:val>
                                            <p:strVal val="#ppt_x"/>
                                          </p:val>
                                        </p:tav>
                                      </p:tavLst>
                                    </p:anim>
                                    <p:anim calcmode="lin" valueType="num">
                                      <p:cBhvr additive="base">
                                        <p:cTn id="74" dur="500" fill="hold"/>
                                        <p:tgtEl>
                                          <p:spTgt spid="7182"/>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nodeType="clickEffect">
                                  <p:stCondLst>
                                    <p:cond delay="0"/>
                                  </p:stCondLst>
                                  <p:childTnLst>
                                    <p:set>
                                      <p:cBhvr>
                                        <p:cTn id="78" dur="1" fill="hold">
                                          <p:stCondLst>
                                            <p:cond delay="0"/>
                                          </p:stCondLst>
                                        </p:cTn>
                                        <p:tgtEl>
                                          <p:spTgt spid="13"/>
                                        </p:tgtEl>
                                        <p:attrNameLst>
                                          <p:attrName>style.visibility</p:attrName>
                                        </p:attrNameLst>
                                      </p:cBhvr>
                                      <p:to>
                                        <p:strVal val="visible"/>
                                      </p:to>
                                    </p:set>
                                    <p:anim calcmode="lin" valueType="num">
                                      <p:cBhvr additive="base">
                                        <p:cTn id="79" dur="500" fill="hold"/>
                                        <p:tgtEl>
                                          <p:spTgt spid="13"/>
                                        </p:tgtEl>
                                        <p:attrNameLst>
                                          <p:attrName>ppt_x</p:attrName>
                                        </p:attrNameLst>
                                      </p:cBhvr>
                                      <p:tavLst>
                                        <p:tav tm="0">
                                          <p:val>
                                            <p:strVal val="#ppt_x"/>
                                          </p:val>
                                        </p:tav>
                                        <p:tav tm="100000">
                                          <p:val>
                                            <p:strVal val="#ppt_x"/>
                                          </p:val>
                                        </p:tav>
                                      </p:tavLst>
                                    </p:anim>
                                    <p:anim calcmode="lin" valueType="num">
                                      <p:cBhvr additive="base">
                                        <p:cTn id="80"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81200" y="838200"/>
            <a:ext cx="8229600" cy="1143000"/>
          </a:xfrm>
        </p:spPr>
        <p:txBody>
          <a:bodyPr>
            <a:normAutofit fontScale="90000"/>
          </a:bodyPr>
          <a:lstStyle/>
          <a:p>
            <a:r>
              <a:rPr lang="it-IT" altLang="en-US" b="1" dirty="0"/>
              <a:t>Ci sarebbe una ragione per NON brevettare la tua invenzione</a:t>
            </a:r>
            <a:r>
              <a:rPr lang="en-US" altLang="en-US" b="1" dirty="0"/>
              <a:t>????</a:t>
            </a:r>
          </a:p>
        </p:txBody>
      </p:sp>
      <p:pic>
        <p:nvPicPr>
          <p:cNvPr id="4" name="Content Placeholder 3"/>
          <p:cNvPicPr>
            <a:picLocks noGrp="1" noChangeAspect="1"/>
          </p:cNvPicPr>
          <p:nvPr>
            <p:ph idx="1"/>
          </p:nvPr>
        </p:nvPicPr>
        <p:blipFill>
          <a:blip r:embed="rId3"/>
          <a:stretch>
            <a:fillRect/>
          </a:stretch>
        </p:blipFill>
        <p:spPr>
          <a:xfrm>
            <a:off x="2011017" y="2341632"/>
            <a:ext cx="4572000" cy="3429000"/>
          </a:xfrm>
          <a:prstGeom prst="rect">
            <a:avLst/>
          </a:prstGeom>
          <a:ln>
            <a:noFill/>
          </a:ln>
          <a:effectLst>
            <a:softEdge rad="112500"/>
          </a:effectLst>
        </p:spPr>
      </p:pic>
      <p:pic>
        <p:nvPicPr>
          <p:cNvPr id="5" name="Picture 4"/>
          <p:cNvPicPr>
            <a:picLocks noChangeAspect="1"/>
          </p:cNvPicPr>
          <p:nvPr/>
        </p:nvPicPr>
        <p:blipFill>
          <a:blip r:embed="rId4"/>
          <a:stretch>
            <a:fillRect/>
          </a:stretch>
        </p:blipFill>
        <p:spPr>
          <a:xfrm>
            <a:off x="7086601" y="2590801"/>
            <a:ext cx="2886075" cy="2886075"/>
          </a:xfrm>
          <a:prstGeom prst="rect">
            <a:avLst/>
          </a:prstGeom>
          <a:ln>
            <a:noFill/>
          </a:ln>
          <a:effectLst>
            <a:softEdge rad="112500"/>
          </a:effectLst>
        </p:spPr>
      </p:pic>
    </p:spTree>
    <p:extLst>
      <p:ext uri="{BB962C8B-B14F-4D97-AF65-F5344CB8AC3E}">
        <p14:creationId xmlns:p14="http://schemas.microsoft.com/office/powerpoint/2010/main" val="37634424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2171700" y="865188"/>
            <a:ext cx="7848600" cy="4278094"/>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00" b="1" dirty="0">
                <a:latin typeface="+mn-lt"/>
              </a:rPr>
              <a:t>What can be patented?</a:t>
            </a:r>
          </a:p>
          <a:p>
            <a:pPr eaLnBrk="1" hangingPunct="1">
              <a:defRPr/>
            </a:pPr>
            <a:endParaRPr lang="en-US" sz="2800" dirty="0">
              <a:latin typeface="+mn-lt"/>
            </a:endParaRPr>
          </a:p>
          <a:p>
            <a:pPr marL="457200" indent="-457200" eaLnBrk="1" hangingPunct="1">
              <a:buFont typeface="Wingdings" pitchFamily="2" charset="2"/>
              <a:buChar char="v"/>
              <a:defRPr/>
            </a:pPr>
            <a:r>
              <a:rPr lang="en-US" sz="2800" dirty="0" err="1">
                <a:latin typeface="+mn-lt"/>
              </a:rPr>
              <a:t>Ciò</a:t>
            </a:r>
            <a:r>
              <a:rPr lang="en-US" sz="2800" dirty="0">
                <a:latin typeface="+mn-lt"/>
              </a:rPr>
              <a:t> </a:t>
            </a:r>
            <a:r>
              <a:rPr lang="en-US" sz="2800" dirty="0" err="1">
                <a:latin typeface="+mn-lt"/>
              </a:rPr>
              <a:t>che</a:t>
            </a:r>
            <a:r>
              <a:rPr lang="en-US" sz="2800" dirty="0">
                <a:latin typeface="+mn-lt"/>
              </a:rPr>
              <a:t> è nuovo ed </a:t>
            </a:r>
            <a:r>
              <a:rPr lang="en-US" sz="2800" dirty="0" err="1">
                <a:latin typeface="+mn-lt"/>
              </a:rPr>
              <a:t>inventivo</a:t>
            </a:r>
            <a:endParaRPr lang="en-US" sz="2800" dirty="0">
              <a:latin typeface="+mn-lt"/>
            </a:endParaRPr>
          </a:p>
          <a:p>
            <a:pPr marL="457200" indent="-457200" eaLnBrk="1" hangingPunct="1">
              <a:buFont typeface="Wingdings" pitchFamily="2" charset="2"/>
              <a:buChar char="v"/>
              <a:defRPr/>
            </a:pPr>
            <a:r>
              <a:rPr lang="en-US" sz="2800" dirty="0">
                <a:latin typeface="+mn-lt"/>
              </a:rPr>
              <a:t>Un </a:t>
            </a:r>
            <a:r>
              <a:rPr lang="en-US" sz="2800" dirty="0" err="1">
                <a:latin typeface="+mn-lt"/>
              </a:rPr>
              <a:t>processo</a:t>
            </a:r>
            <a:r>
              <a:rPr lang="en-US" sz="2800" dirty="0">
                <a:latin typeface="+mn-lt"/>
              </a:rPr>
              <a:t>, un </a:t>
            </a:r>
            <a:r>
              <a:rPr lang="en-US" sz="2800" dirty="0" err="1">
                <a:latin typeface="+mn-lt"/>
              </a:rPr>
              <a:t>metodo</a:t>
            </a:r>
            <a:r>
              <a:rPr lang="en-US" sz="2800" dirty="0">
                <a:latin typeface="+mn-lt"/>
              </a:rPr>
              <a:t>, una </a:t>
            </a:r>
            <a:r>
              <a:rPr lang="en-US" sz="2800" dirty="0" err="1">
                <a:latin typeface="+mn-lt"/>
              </a:rPr>
              <a:t>macchina</a:t>
            </a:r>
            <a:r>
              <a:rPr lang="en-US" sz="2800" dirty="0">
                <a:latin typeface="+mn-lt"/>
              </a:rPr>
              <a:t>, il modo di </a:t>
            </a:r>
            <a:r>
              <a:rPr lang="en-US" sz="2800" dirty="0" err="1">
                <a:latin typeface="+mn-lt"/>
              </a:rPr>
              <a:t>produrre</a:t>
            </a:r>
            <a:r>
              <a:rPr lang="en-US" sz="2800" dirty="0">
                <a:latin typeface="+mn-lt"/>
              </a:rPr>
              <a:t>, un </a:t>
            </a:r>
            <a:r>
              <a:rPr lang="en-US" sz="2800" dirty="0" err="1">
                <a:latin typeface="+mn-lt"/>
              </a:rPr>
              <a:t>prodotto</a:t>
            </a:r>
            <a:r>
              <a:rPr lang="en-US" sz="2800" dirty="0">
                <a:latin typeface="+mn-lt"/>
              </a:rPr>
              <a:t> o una </a:t>
            </a:r>
            <a:r>
              <a:rPr lang="en-US" sz="2800" dirty="0" err="1">
                <a:latin typeface="+mn-lt"/>
              </a:rPr>
              <a:t>composizione</a:t>
            </a:r>
            <a:endParaRPr lang="en-US" sz="2800" dirty="0">
              <a:latin typeface="+mn-lt"/>
            </a:endParaRPr>
          </a:p>
          <a:p>
            <a:pPr marL="457200" indent="-457200" eaLnBrk="1" hangingPunct="1">
              <a:buFont typeface="Wingdings" pitchFamily="2" charset="2"/>
              <a:buChar char="v"/>
              <a:defRPr/>
            </a:pPr>
            <a:endParaRPr lang="en-US" sz="2800" dirty="0">
              <a:latin typeface="+mn-lt"/>
            </a:endParaRPr>
          </a:p>
          <a:p>
            <a:pPr marL="457200" indent="-457200" eaLnBrk="1" hangingPunct="1">
              <a:buFont typeface="Wingdings" pitchFamily="2" charset="2"/>
              <a:buChar char="v"/>
              <a:defRPr/>
            </a:pPr>
            <a:endParaRPr lang="en-US" sz="2800" dirty="0">
              <a:latin typeface="+mn-lt"/>
            </a:endParaRPr>
          </a:p>
          <a:p>
            <a:pPr marL="457200" indent="-457200" eaLnBrk="1" hangingPunct="1">
              <a:buFont typeface="Wingdings" pitchFamily="2" charset="2"/>
              <a:buChar char="v"/>
              <a:defRPr/>
            </a:pPr>
            <a:r>
              <a:rPr lang="en-US" sz="2800" dirty="0">
                <a:latin typeface="+mn-lt"/>
              </a:rPr>
              <a:t> new and useful improvement</a:t>
            </a:r>
          </a:p>
          <a:p>
            <a:pPr eaLnBrk="1" hangingPunct="1">
              <a:defRPr/>
            </a:pPr>
            <a:endParaRPr lang="en-US" sz="3200" dirty="0">
              <a:latin typeface="+mn-lt"/>
            </a:endParaRPr>
          </a:p>
        </p:txBody>
      </p:sp>
      <p:pic>
        <p:nvPicPr>
          <p:cNvPr id="9221" name="Picture 6" descr="C:\Users\tpalovich\AppData\Local\Microsoft\Windows\Temporary Internet Files\Content.IE5\UJ0AOXH3\MC900436077[1].wm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028" y="3337547"/>
            <a:ext cx="989012"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2" name="Picture 8" descr="C:\Program Files\Microsoft Office\MEDIA\CAGCAT10\j0285360.wm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53617" y="3407568"/>
            <a:ext cx="62230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3" name="Picture 9" descr="C:\Users\tpalovich\AppData\Local\Microsoft\Windows\Temporary Internet Files\Content.IE5\7SN2E3EW\MC900290954[1].wm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2419" y="3300413"/>
            <a:ext cx="685800" cy="80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4" name="Picture 10" descr="C:\Users\tpalovich\AppData\Local\Microsoft\Windows\Temporary Internet Files\Content.IE5\093RKLWJ\MC900280617[1].wm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33800" y="3337546"/>
            <a:ext cx="977900" cy="781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5" name="Picture 11" descr="C:\Users\tpalovich\AppData\Local\Microsoft\Windows\Temporary Internet Files\Content.IE5\G3CW2NY4\MC900088720[1].wm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16200000">
            <a:off x="6457644" y="3144664"/>
            <a:ext cx="727075" cy="1220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tolo 3">
            <a:extLst>
              <a:ext uri="{FF2B5EF4-FFF2-40B4-BE49-F238E27FC236}">
                <a16:creationId xmlns:a16="http://schemas.microsoft.com/office/drawing/2014/main" id="{4C201C19-510C-4DBF-92D5-637C05B4E935}"/>
              </a:ext>
            </a:extLst>
          </p:cNvPr>
          <p:cNvSpPr>
            <a:spLocks noGrp="1"/>
          </p:cNvSpPr>
          <p:nvPr>
            <p:ph type="title"/>
          </p:nvPr>
        </p:nvSpPr>
        <p:spPr/>
        <p:txBody>
          <a:bodyPr/>
          <a:lstStyle/>
          <a:p>
            <a:endParaRPr lang="it-IT" dirty="0"/>
          </a:p>
        </p:txBody>
      </p:sp>
    </p:spTree>
    <p:extLst>
      <p:ext uri="{BB962C8B-B14F-4D97-AF65-F5344CB8AC3E}">
        <p14:creationId xmlns:p14="http://schemas.microsoft.com/office/powerpoint/2010/main" val="1114764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b="1" dirty="0"/>
              <a:t>Cosa non </a:t>
            </a:r>
            <a:r>
              <a:rPr lang="en-ZA" b="1" dirty="0" err="1"/>
              <a:t>può</a:t>
            </a:r>
            <a:r>
              <a:rPr lang="en-ZA" b="1" dirty="0"/>
              <a:t> </a:t>
            </a:r>
            <a:r>
              <a:rPr lang="en-ZA" b="1" dirty="0" err="1"/>
              <a:t>essere</a:t>
            </a:r>
            <a:r>
              <a:rPr lang="en-ZA" b="1" dirty="0"/>
              <a:t> </a:t>
            </a:r>
            <a:r>
              <a:rPr lang="en-ZA" b="1" dirty="0" err="1"/>
              <a:t>breevttato</a:t>
            </a:r>
            <a:r>
              <a:rPr lang="en-ZA" b="1" dirty="0"/>
              <a:t>?</a:t>
            </a:r>
          </a:p>
        </p:txBody>
      </p:sp>
      <p:pic>
        <p:nvPicPr>
          <p:cNvPr id="4" name="Content Placeholder 3"/>
          <p:cNvPicPr>
            <a:picLocks noGrp="1" noChangeAspect="1"/>
          </p:cNvPicPr>
          <p:nvPr>
            <p:ph idx="1"/>
          </p:nvPr>
        </p:nvPicPr>
        <p:blipFill>
          <a:blip r:embed="rId3"/>
          <a:stretch>
            <a:fillRect/>
          </a:stretch>
        </p:blipFill>
        <p:spPr>
          <a:xfrm>
            <a:off x="2024289" y="2300740"/>
            <a:ext cx="7772400" cy="3413809"/>
          </a:xfrm>
          <a:prstGeom prst="rect">
            <a:avLst/>
          </a:prstGeom>
        </p:spPr>
      </p:pic>
      <p:sp>
        <p:nvSpPr>
          <p:cNvPr id="5" name="TextBox 4"/>
          <p:cNvSpPr txBox="1"/>
          <p:nvPr/>
        </p:nvSpPr>
        <p:spPr>
          <a:xfrm>
            <a:off x="2024289" y="6324601"/>
            <a:ext cx="4379725" cy="246221"/>
          </a:xfrm>
          <a:prstGeom prst="rect">
            <a:avLst/>
          </a:prstGeom>
          <a:noFill/>
        </p:spPr>
        <p:txBody>
          <a:bodyPr wrap="none" rtlCol="0">
            <a:spAutoFit/>
          </a:bodyPr>
          <a:lstStyle/>
          <a:p>
            <a:r>
              <a:rPr lang="en-ZA" sz="1000" dirty="0"/>
              <a:t>Source: https://www.slideshare.net/PatSnap/patent-10-minutes-can-we-patent</a:t>
            </a:r>
          </a:p>
        </p:txBody>
      </p:sp>
    </p:spTree>
    <p:extLst>
      <p:ext uri="{BB962C8B-B14F-4D97-AF65-F5344CB8AC3E}">
        <p14:creationId xmlns:p14="http://schemas.microsoft.com/office/powerpoint/2010/main" val="1848861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7840326B-F612-41D2-A5F2-97E4BA297B2E}"/>
              </a:ext>
            </a:extLst>
          </p:cNvPr>
          <p:cNvSpPr>
            <a:spLocks noGrp="1"/>
          </p:cNvSpPr>
          <p:nvPr>
            <p:ph idx="1"/>
          </p:nvPr>
        </p:nvSpPr>
        <p:spPr>
          <a:xfrm>
            <a:off x="838199" y="626461"/>
            <a:ext cx="3920571" cy="4994080"/>
          </a:xfrm>
        </p:spPr>
        <p:txBody>
          <a:bodyPr>
            <a:normAutofit fontScale="77500" lnSpcReduction="20000"/>
          </a:bodyPr>
          <a:lstStyle/>
          <a:p>
            <a:r>
              <a:rPr lang="en-US" dirty="0"/>
              <a:t>Patrick Terroir </a:t>
            </a:r>
            <a:r>
              <a:rPr lang="it-IT" dirty="0"/>
              <a:t>è morto il 30 novembre 2020 a causa di un tumore al cervello.</a:t>
            </a:r>
          </a:p>
          <a:p>
            <a:r>
              <a:rPr lang="it-IT" dirty="0"/>
              <a:t>Era un'icona nelle comunità LES International e LES France.  Era appassionato della professione del licensing e soprattutto di educare gli altri.  È stato determinante nella progettazione e nello sviluppo dello standard IP Management ISO e lascia un'eredità che costituisce la base per molti professionisti del licensing a venire.  Il Kids IP day è un progetto che Patrick voleva realizzare quest'anno.  Fedeli alla sua memoria vorremmo eseguire il suo ultimo desiderio.</a:t>
            </a:r>
            <a:endParaRPr lang="en-ZA" dirty="0"/>
          </a:p>
        </p:txBody>
      </p:sp>
      <p:sp>
        <p:nvSpPr>
          <p:cNvPr id="4" name="Slide Number Placeholder 3">
            <a:extLst>
              <a:ext uri="{FF2B5EF4-FFF2-40B4-BE49-F238E27FC236}">
                <a16:creationId xmlns:a16="http://schemas.microsoft.com/office/drawing/2014/main" id="{C28CF7E5-818C-4C21-8FCF-A0E77A02536F}"/>
              </a:ext>
            </a:extLst>
          </p:cNvPr>
          <p:cNvSpPr>
            <a:spLocks noGrp="1"/>
          </p:cNvSpPr>
          <p:nvPr>
            <p:ph type="sldNum" sz="quarter" idx="12"/>
          </p:nvPr>
        </p:nvSpPr>
        <p:spPr/>
        <p:txBody>
          <a:bodyPr/>
          <a:lstStyle/>
          <a:p>
            <a:fld id="{9D0EE200-46CD-4802-812E-D45928ED56D2}" type="slidenum">
              <a:rPr lang="en-US" smtClean="0"/>
              <a:t>2</a:t>
            </a:fld>
            <a:endParaRPr lang="en-US"/>
          </a:p>
        </p:txBody>
      </p:sp>
      <p:pic>
        <p:nvPicPr>
          <p:cNvPr id="5" name="Picture 4">
            <a:extLst>
              <a:ext uri="{FF2B5EF4-FFF2-40B4-BE49-F238E27FC236}">
                <a16:creationId xmlns:a16="http://schemas.microsoft.com/office/drawing/2014/main" id="{313DB08F-F97F-442F-9102-FEC1B0326A71}"/>
              </a:ext>
            </a:extLst>
          </p:cNvPr>
          <p:cNvPicPr>
            <a:picLocks noChangeAspect="1"/>
          </p:cNvPicPr>
          <p:nvPr/>
        </p:nvPicPr>
        <p:blipFill>
          <a:blip r:embed="rId2"/>
          <a:stretch>
            <a:fillRect/>
          </a:stretch>
        </p:blipFill>
        <p:spPr>
          <a:xfrm>
            <a:off x="5626345" y="128360"/>
            <a:ext cx="5835176" cy="5758820"/>
          </a:xfrm>
          <a:prstGeom prst="rect">
            <a:avLst/>
          </a:prstGeom>
        </p:spPr>
      </p:pic>
    </p:spTree>
    <p:extLst>
      <p:ext uri="{BB962C8B-B14F-4D97-AF65-F5344CB8AC3E}">
        <p14:creationId xmlns:p14="http://schemas.microsoft.com/office/powerpoint/2010/main" val="144104082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xtBox 2"/>
          <p:cNvSpPr txBox="1">
            <a:spLocks noChangeArrowheads="1"/>
          </p:cNvSpPr>
          <p:nvPr/>
        </p:nvSpPr>
        <p:spPr bwMode="auto">
          <a:xfrm>
            <a:off x="2438400" y="228601"/>
            <a:ext cx="7391400" cy="1692275"/>
          </a:xfrm>
          <a:prstGeom prst="rect">
            <a:avLst/>
          </a:prstGeom>
          <a:noFill/>
          <a:ln>
            <a:noFill/>
          </a:ln>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defRPr/>
            </a:pPr>
            <a:r>
              <a:rPr lang="en-US" sz="4400" b="1" dirty="0" err="1">
                <a:latin typeface="+mn-lt"/>
              </a:rPr>
              <a:t>Alcuni</a:t>
            </a:r>
            <a:r>
              <a:rPr lang="en-US" sz="4400" b="1" dirty="0">
                <a:latin typeface="+mn-lt"/>
              </a:rPr>
              <a:t> </a:t>
            </a:r>
            <a:r>
              <a:rPr lang="en-US" sz="4400" b="1" dirty="0" err="1">
                <a:latin typeface="+mn-lt"/>
              </a:rPr>
              <a:t>brevetti</a:t>
            </a:r>
            <a:r>
              <a:rPr lang="en-US" sz="4400" b="1" dirty="0">
                <a:latin typeface="+mn-lt"/>
              </a:rPr>
              <a:t> </a:t>
            </a:r>
            <a:r>
              <a:rPr lang="en-US" sz="4400" b="1" dirty="0" err="1">
                <a:latin typeface="+mn-lt"/>
              </a:rPr>
              <a:t>interessanti</a:t>
            </a:r>
            <a:r>
              <a:rPr lang="en-US" sz="4400" b="1" dirty="0">
                <a:latin typeface="+mn-lt"/>
              </a:rPr>
              <a:t>?</a:t>
            </a:r>
          </a:p>
          <a:p>
            <a:pPr algn="ctr" eaLnBrk="1" hangingPunct="1">
              <a:defRPr/>
            </a:pPr>
            <a:endParaRPr lang="en-US" sz="3200" b="1" dirty="0">
              <a:latin typeface="+mn-lt"/>
            </a:endParaRPr>
          </a:p>
          <a:p>
            <a:pPr eaLnBrk="1" hangingPunct="1">
              <a:defRPr/>
            </a:pPr>
            <a:endParaRPr lang="en-US" sz="2800" dirty="0">
              <a:latin typeface="+mn-lt"/>
            </a:endParaRPr>
          </a:p>
        </p:txBody>
      </p:sp>
      <p:pic>
        <p:nvPicPr>
          <p:cNvPr id="10243" name="Picture 5" descr="\\fs2k8\users\TPalovich\My Documents\d0589962-0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5001" y="1156942"/>
            <a:ext cx="4079875" cy="525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4" name="Picture 6" descr="\\fs2k8\users\TPalovich\My Documents\d0589962-001.tif"/>
          <p:cNvPicPr>
            <a:picLocks noChangeAspect="1" noChangeArrowheads="1"/>
          </p:cNvPicPr>
          <p:nvPr/>
        </p:nvPicPr>
        <p:blipFill>
          <a:blip r:embed="rId4">
            <a:extLst>
              <a:ext uri="{28A0092B-C50C-407E-A947-70E740481C1C}">
                <a14:useLocalDpi xmlns:a14="http://schemas.microsoft.com/office/drawing/2010/main" val="0"/>
              </a:ext>
            </a:extLst>
          </a:blip>
          <a:srcRect l="13908" t="69316" r="15625" b="2"/>
          <a:stretch>
            <a:fillRect/>
          </a:stretch>
        </p:blipFill>
        <p:spPr bwMode="auto">
          <a:xfrm>
            <a:off x="5837570" y="1317280"/>
            <a:ext cx="4397375" cy="2468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p:cNvPicPr>
            <a:picLocks noChangeAspect="1"/>
          </p:cNvPicPr>
          <p:nvPr/>
        </p:nvPicPr>
        <p:blipFill>
          <a:blip r:embed="rId5"/>
          <a:stretch>
            <a:fillRect/>
          </a:stretch>
        </p:blipFill>
        <p:spPr>
          <a:xfrm>
            <a:off x="6436057" y="3924137"/>
            <a:ext cx="3200400" cy="2440772"/>
          </a:xfrm>
          <a:prstGeom prst="rect">
            <a:avLst/>
          </a:prstGeom>
          <a:ln>
            <a:noFill/>
          </a:ln>
          <a:effectLst>
            <a:softEdge rad="112500"/>
          </a:effectLst>
        </p:spPr>
      </p:pic>
    </p:spTree>
    <p:extLst>
      <p:ext uri="{BB962C8B-B14F-4D97-AF65-F5344CB8AC3E}">
        <p14:creationId xmlns:p14="http://schemas.microsoft.com/office/powerpoint/2010/main" val="43446466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idx="4294967295"/>
          </p:nvPr>
        </p:nvSpPr>
        <p:spPr>
          <a:xfrm>
            <a:off x="2065338" y="2166938"/>
            <a:ext cx="8602662" cy="1738312"/>
          </a:xfrm>
        </p:spPr>
        <p:txBody>
          <a:bodyPr>
            <a:normAutofit fontScale="90000"/>
          </a:bodyPr>
          <a:lstStyle/>
          <a:p>
            <a:r>
              <a:rPr lang="en-ZA" dirty="0"/>
              <a:t>“Always listen to children… they might have ideas we’ve never thought of.”</a:t>
            </a:r>
          </a:p>
        </p:txBody>
      </p:sp>
      <p:pic>
        <p:nvPicPr>
          <p:cNvPr id="187394" name="Picture 2" descr="Image result for kids inventio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858839"/>
            <a:ext cx="9144000" cy="51403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22854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b="1" dirty="0"/>
              <a:t>Giovani </a:t>
            </a:r>
            <a:r>
              <a:rPr lang="en-ZA" b="1" dirty="0" err="1"/>
              <a:t>inventori</a:t>
            </a:r>
            <a:endParaRPr lang="en-ZA" b="1" dirty="0"/>
          </a:p>
        </p:txBody>
      </p:sp>
      <p:sp>
        <p:nvSpPr>
          <p:cNvPr id="9" name="Text Placeholder 8"/>
          <p:cNvSpPr>
            <a:spLocks noGrp="1"/>
          </p:cNvSpPr>
          <p:nvPr>
            <p:ph type="body" idx="1"/>
          </p:nvPr>
        </p:nvSpPr>
        <p:spPr/>
        <p:txBody>
          <a:bodyPr/>
          <a:lstStyle/>
          <a:p>
            <a:r>
              <a:rPr lang="en-ZA" dirty="0" err="1"/>
              <a:t>Tappi</a:t>
            </a:r>
            <a:r>
              <a:rPr lang="en-ZA" dirty="0"/>
              <a:t> per le </a:t>
            </a:r>
            <a:r>
              <a:rPr lang="en-ZA" dirty="0" err="1"/>
              <a:t>orecchie</a:t>
            </a:r>
            <a:endParaRPr lang="en-ZA" dirty="0"/>
          </a:p>
        </p:txBody>
      </p:sp>
      <p:sp>
        <p:nvSpPr>
          <p:cNvPr id="7" name="Content Placeholder 6"/>
          <p:cNvSpPr>
            <a:spLocks noGrp="1"/>
          </p:cNvSpPr>
          <p:nvPr>
            <p:ph sz="half" idx="2"/>
          </p:nvPr>
        </p:nvSpPr>
        <p:spPr/>
        <p:txBody>
          <a:bodyPr/>
          <a:lstStyle/>
          <a:p>
            <a:r>
              <a:rPr lang="en-US" altLang="en-US" dirty="0"/>
              <a:t>Chester Greenwood  in 1858 – 15 anni. </a:t>
            </a:r>
            <a:endParaRPr lang="en-ZA" dirty="0"/>
          </a:p>
        </p:txBody>
      </p:sp>
      <p:sp>
        <p:nvSpPr>
          <p:cNvPr id="10" name="Text Placeholder 9"/>
          <p:cNvSpPr>
            <a:spLocks noGrp="1"/>
          </p:cNvSpPr>
          <p:nvPr>
            <p:ph type="body" sz="quarter" idx="3"/>
          </p:nvPr>
        </p:nvSpPr>
        <p:spPr/>
        <p:txBody>
          <a:bodyPr/>
          <a:lstStyle/>
          <a:p>
            <a:r>
              <a:rPr lang="en-ZA" dirty="0" err="1"/>
              <a:t>Televisione</a:t>
            </a:r>
            <a:r>
              <a:rPr lang="en-ZA" dirty="0"/>
              <a:t> </a:t>
            </a:r>
            <a:r>
              <a:rPr lang="en-ZA" dirty="0" err="1"/>
              <a:t>elettronica</a:t>
            </a:r>
            <a:endParaRPr lang="en-ZA" dirty="0"/>
          </a:p>
        </p:txBody>
      </p:sp>
      <p:sp>
        <p:nvSpPr>
          <p:cNvPr id="11" name="Content Placeholder 10"/>
          <p:cNvSpPr>
            <a:spLocks noGrp="1"/>
          </p:cNvSpPr>
          <p:nvPr>
            <p:ph sz="quarter" idx="4"/>
          </p:nvPr>
        </p:nvSpPr>
        <p:spPr>
          <a:xfrm>
            <a:off x="6321610" y="2639963"/>
            <a:ext cx="3657600" cy="3566160"/>
          </a:xfrm>
        </p:spPr>
        <p:txBody>
          <a:bodyPr/>
          <a:lstStyle/>
          <a:p>
            <a:pPr marL="0" indent="0">
              <a:buNone/>
            </a:pPr>
            <a:r>
              <a:rPr lang="en-ZA" sz="2400" dirty="0">
                <a:latin typeface="Calibri" pitchFamily="34" charset="0"/>
              </a:rPr>
              <a:t>Nel 1920 </a:t>
            </a:r>
            <a:r>
              <a:rPr lang="en-ZA" sz="2400" dirty="0" err="1">
                <a:latin typeface="Calibri" pitchFamily="34" charset="0"/>
              </a:rPr>
              <a:t>età</a:t>
            </a:r>
            <a:r>
              <a:rPr lang="en-ZA" sz="2400" dirty="0">
                <a:latin typeface="Calibri" pitchFamily="34" charset="0"/>
              </a:rPr>
              <a:t> 14 anni. </a:t>
            </a:r>
            <a:r>
              <a:rPr lang="en-ZA" sz="2400" b="1" dirty="0">
                <a:latin typeface="Calibri" pitchFamily="34" charset="0"/>
              </a:rPr>
              <a:t>Philo Farnsworth</a:t>
            </a:r>
            <a:endParaRPr lang="en-ZA" dirty="0"/>
          </a:p>
        </p:txBody>
      </p:sp>
      <p:pic>
        <p:nvPicPr>
          <p:cNvPr id="8" name="Picture 7"/>
          <p:cNvPicPr>
            <a:picLocks noChangeAspect="1"/>
          </p:cNvPicPr>
          <p:nvPr/>
        </p:nvPicPr>
        <p:blipFill>
          <a:blip r:embed="rId3"/>
          <a:stretch>
            <a:fillRect/>
          </a:stretch>
        </p:blipFill>
        <p:spPr>
          <a:xfrm>
            <a:off x="8534400" y="4673326"/>
            <a:ext cx="1859280" cy="1549400"/>
          </a:xfrm>
          <a:prstGeom prst="rect">
            <a:avLst/>
          </a:prstGeom>
          <a:ln>
            <a:noFill/>
          </a:ln>
          <a:effectLst>
            <a:outerShdw blurRad="292100" dist="139700" dir="2700000" algn="tl" rotWithShape="0">
              <a:srgbClr val="333333">
                <a:alpha val="65000"/>
              </a:srgbClr>
            </a:outerShdw>
          </a:effectLst>
        </p:spPr>
      </p:pic>
      <p:pic>
        <p:nvPicPr>
          <p:cNvPr id="13" name="Picture 12"/>
          <p:cNvPicPr>
            <a:picLocks noChangeAspect="1"/>
          </p:cNvPicPr>
          <p:nvPr/>
        </p:nvPicPr>
        <p:blipFill>
          <a:blip r:embed="rId4"/>
          <a:stretch>
            <a:fillRect/>
          </a:stretch>
        </p:blipFill>
        <p:spPr>
          <a:xfrm>
            <a:off x="1600323" y="3708183"/>
            <a:ext cx="2860659" cy="2438400"/>
          </a:xfrm>
          <a:prstGeom prst="rect">
            <a:avLst/>
          </a:prstGeom>
          <a:ln w="88900" cap="sq" cmpd="thickThin">
            <a:solidFill>
              <a:srgbClr val="000000"/>
            </a:solidFill>
            <a:prstDash val="solid"/>
            <a:miter lim="800000"/>
          </a:ln>
          <a:effectLst>
            <a:innerShdw blurRad="76200">
              <a:srgbClr val="000000"/>
            </a:innerShdw>
          </a:effectLst>
        </p:spPr>
      </p:pic>
      <p:pic>
        <p:nvPicPr>
          <p:cNvPr id="14" name="Picture 1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07140" y="4183707"/>
            <a:ext cx="1823226" cy="2528637"/>
          </a:xfrm>
          <a:prstGeom prst="rect">
            <a:avLst/>
          </a:prstGeom>
          <a:ln>
            <a:noFill/>
          </a:ln>
          <a:effectLst>
            <a:outerShdw blurRad="292100" dist="139700" dir="2700000" algn="tl" rotWithShape="0">
              <a:srgbClr val="333333">
                <a:alpha val="65000"/>
              </a:srgbClr>
            </a:outerShdw>
          </a:effectLst>
        </p:spPr>
      </p:pic>
      <p:pic>
        <p:nvPicPr>
          <p:cNvPr id="15" name="Picture 14"/>
          <p:cNvPicPr>
            <a:picLocks noChangeAspect="1"/>
          </p:cNvPicPr>
          <p:nvPr/>
        </p:nvPicPr>
        <p:blipFill>
          <a:blip r:embed="rId6"/>
          <a:stretch>
            <a:fillRect/>
          </a:stretch>
        </p:blipFill>
        <p:spPr>
          <a:xfrm>
            <a:off x="7762024" y="3340257"/>
            <a:ext cx="2076450" cy="1226693"/>
          </a:xfrm>
          <a:prstGeom prst="rect">
            <a:avLst/>
          </a:prstGeom>
        </p:spPr>
      </p:pic>
    </p:spTree>
    <p:extLst>
      <p:ext uri="{BB962C8B-B14F-4D97-AF65-F5344CB8AC3E}">
        <p14:creationId xmlns:p14="http://schemas.microsoft.com/office/powerpoint/2010/main" val="190814612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dirty="0"/>
              <a:t>Soluzione di problemi/altri accidentali</a:t>
            </a:r>
            <a:endParaRPr lang="en-ZA" dirty="0"/>
          </a:p>
        </p:txBody>
      </p:sp>
      <p:sp>
        <p:nvSpPr>
          <p:cNvPr id="3" name="Content Placeholder 2"/>
          <p:cNvSpPr>
            <a:spLocks noGrp="1"/>
          </p:cNvSpPr>
          <p:nvPr>
            <p:ph sz="half" idx="1"/>
          </p:nvPr>
        </p:nvSpPr>
        <p:spPr/>
        <p:txBody>
          <a:bodyPr/>
          <a:lstStyle/>
          <a:p>
            <a:pPr marL="0" indent="0">
              <a:buNone/>
            </a:pPr>
            <a:r>
              <a:rPr lang="en-ZA" dirty="0"/>
              <a:t>Louis Braille – </a:t>
            </a:r>
            <a:r>
              <a:rPr lang="en-ZA" sz="2400" dirty="0">
                <a:latin typeface="Calibri" pitchFamily="34" charset="0"/>
              </a:rPr>
              <a:t>1824 -  15 anni </a:t>
            </a:r>
            <a:endParaRPr lang="en-ZA" dirty="0"/>
          </a:p>
        </p:txBody>
      </p:sp>
      <p:sp>
        <p:nvSpPr>
          <p:cNvPr id="4" name="Content Placeholder 3"/>
          <p:cNvSpPr>
            <a:spLocks noGrp="1"/>
          </p:cNvSpPr>
          <p:nvPr>
            <p:ph sz="half" idx="2"/>
          </p:nvPr>
        </p:nvSpPr>
        <p:spPr/>
        <p:txBody>
          <a:bodyPr/>
          <a:lstStyle/>
          <a:p>
            <a:r>
              <a:rPr lang="en-ZA" dirty="0"/>
              <a:t>Ice Lolly/Popsicle: </a:t>
            </a:r>
            <a:r>
              <a:rPr lang="en-ZA" sz="2400" dirty="0">
                <a:latin typeface="Calibri" pitchFamily="34" charset="0"/>
              </a:rPr>
              <a:t> </a:t>
            </a:r>
            <a:r>
              <a:rPr lang="en-ZA" sz="2400" b="1" dirty="0">
                <a:latin typeface="Calibri" pitchFamily="34" charset="0"/>
              </a:rPr>
              <a:t>Frank Epperson 11 anni- 1923</a:t>
            </a:r>
            <a:endParaRPr lang="en-ZA" dirty="0"/>
          </a:p>
        </p:txBody>
      </p:sp>
      <p:pic>
        <p:nvPicPr>
          <p:cNvPr id="188418" name="Picture 2" descr="512_1013549ff31f4cfleitura_em_Braill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1273" y="3128739"/>
            <a:ext cx="3432352" cy="22860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a:stretch>
            <a:fillRect/>
          </a:stretch>
        </p:blipFill>
        <p:spPr>
          <a:xfrm>
            <a:off x="6781800" y="2971800"/>
            <a:ext cx="2857500" cy="3181350"/>
          </a:xfrm>
          <a:prstGeom prst="rect">
            <a:avLst/>
          </a:prstGeom>
        </p:spPr>
      </p:pic>
    </p:spTree>
    <p:extLst>
      <p:ext uri="{BB962C8B-B14F-4D97-AF65-F5344CB8AC3E}">
        <p14:creationId xmlns:p14="http://schemas.microsoft.com/office/powerpoint/2010/main" val="241815843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2" name="Rectangle 71">
            <a:extLst>
              <a:ext uri="{FF2B5EF4-FFF2-40B4-BE49-F238E27FC236}">
                <a16:creationId xmlns:a16="http://schemas.microsoft.com/office/drawing/2014/main" id="{823AC064-BC96-4F32-8AE1-B2FD387548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96882" y="280374"/>
            <a:ext cx="11438793" cy="1844256"/>
          </a:xfrm>
          <a:prstGeom prst="rect">
            <a:avLst/>
          </a:prstGeom>
          <a:solidFill>
            <a:srgbClr val="404040"/>
          </a:solidFill>
          <a:ln w="127000" cap="sq" cmpd="thinThick">
            <a:solidFill>
              <a:srgbClr val="40404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15" name="TextBox 1"/>
          <p:cNvSpPr txBox="1">
            <a:spLocks noChangeArrowheads="1"/>
          </p:cNvSpPr>
          <p:nvPr/>
        </p:nvSpPr>
        <p:spPr bwMode="auto">
          <a:xfrm>
            <a:off x="546351" y="433545"/>
            <a:ext cx="11139854" cy="930447"/>
          </a:xfrm>
          <a:prstGeom prst="rect">
            <a:avLst/>
          </a:prstGeom>
        </p:spPr>
        <p:txBody>
          <a:bodyPr vert="horz" lIns="91440" tIns="45720" rIns="91440" bIns="45720" rtlCol="0" anchor="b">
            <a:norm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lnSpc>
                <a:spcPct val="90000"/>
              </a:lnSpc>
              <a:spcBef>
                <a:spcPct val="0"/>
              </a:spcBef>
              <a:spcAft>
                <a:spcPts val="600"/>
              </a:spcAft>
              <a:defRPr/>
            </a:pPr>
            <a:r>
              <a:rPr lang="en-US" sz="5400" b="1" dirty="0" err="1">
                <a:solidFill>
                  <a:srgbClr val="FFFFFF"/>
                </a:solidFill>
                <a:latin typeface="+mj-lt"/>
                <a:ea typeface="+mj-ea"/>
                <a:cs typeface="+mj-cs"/>
              </a:rPr>
              <a:t>Quanto</a:t>
            </a:r>
            <a:r>
              <a:rPr lang="en-US" sz="5400" b="1" dirty="0">
                <a:solidFill>
                  <a:srgbClr val="FFFFFF"/>
                </a:solidFill>
                <a:latin typeface="+mj-lt"/>
                <a:ea typeface="+mj-ea"/>
                <a:cs typeface="+mj-cs"/>
              </a:rPr>
              <a:t> </a:t>
            </a:r>
            <a:r>
              <a:rPr lang="en-US" sz="5400" b="1" dirty="0" err="1">
                <a:solidFill>
                  <a:srgbClr val="FFFFFF"/>
                </a:solidFill>
                <a:latin typeface="+mj-lt"/>
                <a:ea typeface="+mj-ea"/>
                <a:cs typeface="+mj-cs"/>
              </a:rPr>
              <a:t>devi</a:t>
            </a:r>
            <a:r>
              <a:rPr lang="en-US" sz="5400" b="1" dirty="0">
                <a:solidFill>
                  <a:srgbClr val="FFFFFF"/>
                </a:solidFill>
                <a:latin typeface="+mj-lt"/>
                <a:ea typeface="+mj-ea"/>
                <a:cs typeface="+mj-cs"/>
              </a:rPr>
              <a:t> </a:t>
            </a:r>
            <a:r>
              <a:rPr lang="en-US" sz="5400" b="1" dirty="0" err="1">
                <a:solidFill>
                  <a:srgbClr val="FFFFFF"/>
                </a:solidFill>
                <a:latin typeface="+mj-lt"/>
                <a:ea typeface="+mj-ea"/>
                <a:cs typeface="+mj-cs"/>
              </a:rPr>
              <a:t>essere</a:t>
            </a:r>
            <a:r>
              <a:rPr lang="en-US" sz="5400" b="1" dirty="0">
                <a:solidFill>
                  <a:srgbClr val="FFFFFF"/>
                </a:solidFill>
                <a:latin typeface="+mj-lt"/>
                <a:ea typeface="+mj-ea"/>
                <a:cs typeface="+mj-cs"/>
              </a:rPr>
              <a:t> </a:t>
            </a:r>
            <a:r>
              <a:rPr lang="en-US" sz="5400" b="1" dirty="0" err="1">
                <a:solidFill>
                  <a:srgbClr val="FFFFFF"/>
                </a:solidFill>
                <a:latin typeface="+mj-lt"/>
                <a:ea typeface="+mj-ea"/>
                <a:cs typeface="+mj-cs"/>
              </a:rPr>
              <a:t>grande</a:t>
            </a:r>
            <a:r>
              <a:rPr lang="en-US" sz="5400" b="1" dirty="0">
                <a:solidFill>
                  <a:srgbClr val="FFFFFF"/>
                </a:solidFill>
                <a:latin typeface="+mj-lt"/>
                <a:ea typeface="+mj-ea"/>
                <a:cs typeface="+mj-cs"/>
              </a:rPr>
              <a:t>?</a:t>
            </a:r>
          </a:p>
        </p:txBody>
      </p:sp>
      <p:cxnSp>
        <p:nvCxnSpPr>
          <p:cNvPr id="74" name="Straight Connector 73">
            <a:extLst>
              <a:ext uri="{FF2B5EF4-FFF2-40B4-BE49-F238E27FC236}">
                <a16:creationId xmlns:a16="http://schemas.microsoft.com/office/drawing/2014/main" id="{7E7C77BC-7138-40B1-A15B-20F57A49462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2230078" y="1522292"/>
            <a:ext cx="7772400" cy="0"/>
          </a:xfrm>
          <a:prstGeom prst="line">
            <a:avLst/>
          </a:prstGeom>
          <a:ln w="22225">
            <a:solidFill>
              <a:srgbClr val="D9D9D9"/>
            </a:solidFill>
          </a:ln>
        </p:spPr>
        <p:style>
          <a:lnRef idx="1">
            <a:schemeClr val="accent1"/>
          </a:lnRef>
          <a:fillRef idx="0">
            <a:schemeClr val="accent1"/>
          </a:fillRef>
          <a:effectRef idx="0">
            <a:schemeClr val="accent1"/>
          </a:effectRef>
          <a:fontRef idx="minor">
            <a:schemeClr val="tx1"/>
          </a:fontRef>
        </p:style>
      </p:cxnSp>
      <p:pic>
        <p:nvPicPr>
          <p:cNvPr id="10" name="Picture 2" descr="\\fs2k8\users\TPalovich\My Documents\03091888-001.tif">
            <a:extLst>
              <a:ext uri="{FF2B5EF4-FFF2-40B4-BE49-F238E27FC236}">
                <a16:creationId xmlns:a16="http://schemas.microsoft.com/office/drawing/2014/main" id="{7B2A6C25-F9D0-43FF-B649-4568BCFDA5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0661" r="13820" b="8002"/>
          <a:stretch>
            <a:fillRect/>
          </a:stretch>
        </p:blipFill>
        <p:spPr bwMode="auto">
          <a:xfrm>
            <a:off x="1618116" y="2426818"/>
            <a:ext cx="2882819" cy="399763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6" name="Straight Connector 75">
            <a:extLst>
              <a:ext uri="{FF2B5EF4-FFF2-40B4-BE49-F238E27FC236}">
                <a16:creationId xmlns:a16="http://schemas.microsoft.com/office/drawing/2014/main" id="{DB146403-F3D6-484B-B2ED-97F9565D037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116278" y="2596836"/>
            <a:ext cx="0" cy="3657600"/>
          </a:xfrm>
          <a:prstGeom prst="line">
            <a:avLst/>
          </a:prstGeom>
          <a:ln w="101600" cmpd="dbl">
            <a:solidFill>
              <a:srgbClr val="595959"/>
            </a:solidFill>
          </a:ln>
        </p:spPr>
        <p:style>
          <a:lnRef idx="1">
            <a:schemeClr val="accent1"/>
          </a:lnRef>
          <a:fillRef idx="0">
            <a:schemeClr val="accent1"/>
          </a:fillRef>
          <a:effectRef idx="0">
            <a:schemeClr val="accent1"/>
          </a:effectRef>
          <a:fontRef idx="minor">
            <a:schemeClr val="tx1"/>
          </a:fontRef>
        </p:style>
      </p:cxnSp>
      <p:pic>
        <p:nvPicPr>
          <p:cNvPr id="9" name="Picture 8" descr="Children playing with tools">
            <a:extLst>
              <a:ext uri="{FF2B5EF4-FFF2-40B4-BE49-F238E27FC236}">
                <a16:creationId xmlns:a16="http://schemas.microsoft.com/office/drawing/2014/main" id="{B744698A-26E2-4E35-9FD4-567015EBDAD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45073" y="2604724"/>
            <a:ext cx="5455917" cy="3641824"/>
          </a:xfrm>
          <a:prstGeom prst="rect">
            <a:avLst/>
          </a:prstGeom>
        </p:spPr>
      </p:pic>
    </p:spTree>
    <p:extLst>
      <p:ext uri="{BB962C8B-B14F-4D97-AF65-F5344CB8AC3E}">
        <p14:creationId xmlns:p14="http://schemas.microsoft.com/office/powerpoint/2010/main" val="40195409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71210" y="982820"/>
            <a:ext cx="8285105" cy="745217"/>
          </a:xfrm>
        </p:spPr>
        <p:txBody>
          <a:bodyPr>
            <a:normAutofit/>
          </a:bodyPr>
          <a:lstStyle/>
          <a:p>
            <a:r>
              <a:rPr lang="en-ZA" b="1" dirty="0"/>
              <a:t>Blaise Pascal, </a:t>
            </a:r>
            <a:r>
              <a:rPr lang="en-ZA" b="1" dirty="0" err="1"/>
              <a:t>Calcolatrice</a:t>
            </a:r>
            <a:r>
              <a:rPr lang="en-ZA" b="1" dirty="0"/>
              <a:t> </a:t>
            </a:r>
            <a:r>
              <a:rPr lang="en-ZA" b="1" dirty="0" err="1"/>
              <a:t>meccanica</a:t>
            </a:r>
            <a:r>
              <a:rPr lang="en-ZA" b="1" dirty="0"/>
              <a:t>  - 19 anni</a:t>
            </a:r>
            <a:endParaRPr lang="en-ZA" dirty="0"/>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11961" r="11961"/>
          <a:stretch>
            <a:fillRect/>
          </a:stretch>
        </p:blipFill>
        <p:spPr>
          <a:xfrm>
            <a:off x="1438721" y="1892243"/>
            <a:ext cx="2819400" cy="4114800"/>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4940275" y="1892243"/>
            <a:ext cx="4516041" cy="3545165"/>
          </a:xfrm>
        </p:spPr>
        <p:txBody>
          <a:bodyPr>
            <a:normAutofit fontScale="92500" lnSpcReduction="10000"/>
          </a:bodyPr>
          <a:lstStyle/>
          <a:p>
            <a:r>
              <a:rPr lang="it-IT" dirty="0"/>
              <a:t>Come un bambino prodigio, Blaise Pascal fu educato da suo padre, un esattore fiscale francese di successo. La sua creazione di una calcolatrice meccanica fu la base per la moderna calcolatrice, che creò nel 1642 mentre aiutava suo padre al lavoro. </a:t>
            </a:r>
          </a:p>
          <a:p>
            <a:r>
              <a:rPr lang="it-IT" dirty="0"/>
              <a:t>Il padre di Pascal passava tutto il giorno a fare complessi calcoli matematici come esattore fiscale per la corona. Il piccolo Pascal creò una scatola di legno che aveva 16 quadranti separati e quando ogni quadrante veniva girato, le addizioni e le sottrazioni potevano essere fatte rapidamente. </a:t>
            </a:r>
          </a:p>
          <a:p>
            <a:r>
              <a:rPr lang="it-IT" dirty="0"/>
              <a:t>Blaise Pascal occupa uno dei primi posti della nostra lista perché è stato in grado di fare qualcosa che altri avevano tentato e fallito. Infatti, Leonardo da Vinci tentò di creare una macchina calcolatrice simile a quella creata da Pascal.</a:t>
            </a:r>
            <a:endParaRPr lang="en-ZA" dirty="0"/>
          </a:p>
        </p:txBody>
      </p:sp>
    </p:spTree>
    <p:extLst>
      <p:ext uri="{BB962C8B-B14F-4D97-AF65-F5344CB8AC3E}">
        <p14:creationId xmlns:p14="http://schemas.microsoft.com/office/powerpoint/2010/main" val="34508160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613" y="1034992"/>
            <a:ext cx="7193702" cy="857250"/>
          </a:xfrm>
        </p:spPr>
        <p:txBody>
          <a:bodyPr>
            <a:normAutofit fontScale="90000"/>
          </a:bodyPr>
          <a:lstStyle/>
          <a:p>
            <a:r>
              <a:rPr lang="en-ZA" b="1" dirty="0"/>
              <a:t>Alexander Graham Bell, </a:t>
            </a:r>
            <a:r>
              <a:rPr lang="en-ZA" b="1" dirty="0" err="1"/>
              <a:t>Telefono</a:t>
            </a:r>
            <a:r>
              <a:rPr lang="en-ZA" b="1" dirty="0"/>
              <a:t> - 18 anni</a:t>
            </a:r>
            <a:br>
              <a:rPr lang="en-US" dirty="0"/>
            </a:br>
            <a:endParaRPr lang="en-ZA" dirty="0"/>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t="3556" b="3556"/>
          <a:stretch>
            <a:fillRect/>
          </a:stretch>
        </p:blipFill>
        <p:spPr>
          <a:xfrm>
            <a:off x="1178588" y="1763837"/>
            <a:ext cx="2971800" cy="4114800"/>
          </a:xfrm>
          <a:prstGeom prst="rect">
            <a:avLst/>
          </a:prstGeom>
          <a:ln>
            <a:noFill/>
          </a:ln>
          <a:effectLst>
            <a:outerShdw blurRad="190500" algn="tl" rotWithShape="0">
              <a:srgbClr val="000000">
                <a:alpha val="70000"/>
              </a:srgbClr>
            </a:outerShdw>
          </a:effectLst>
        </p:spPr>
      </p:pic>
      <p:sp>
        <p:nvSpPr>
          <p:cNvPr id="4" name="Text Placeholder 3"/>
          <p:cNvSpPr>
            <a:spLocks noGrp="1"/>
          </p:cNvSpPr>
          <p:nvPr>
            <p:ph type="body" sz="half" idx="2"/>
          </p:nvPr>
        </p:nvSpPr>
        <p:spPr>
          <a:xfrm>
            <a:off x="4940275" y="1893450"/>
            <a:ext cx="4516041" cy="3545165"/>
          </a:xfrm>
        </p:spPr>
        <p:txBody>
          <a:bodyPr>
            <a:normAutofit/>
          </a:bodyPr>
          <a:lstStyle/>
          <a:p>
            <a:r>
              <a:rPr lang="it-IT" dirty="0"/>
              <a:t>A 18 anni, Alexander Graham Bell iniziò a sviluppare un modo per trasmettere la voce. La sua creazione di quello che chiamò il "telegrafo armonico" comportava l'idea di trasmettere un messaggio vocale attraverso un singolo filo ad un ricevitore situato separatamente. I suoi esperimenti con il suo assistente Thomas Watson ebbero finalmente successo il 10 marzo 1876, quando fu trasmessa la prima frase completa: "Watson, vieni qui, ti voglio".</a:t>
            </a:r>
          </a:p>
          <a:p>
            <a:r>
              <a:rPr lang="it-IT" dirty="0"/>
              <a:t>Bell creò altre invenzioni durante la sua vita, e fu anche rispettato per il ruolo che ebbe nell'assistenza ai sordi.</a:t>
            </a:r>
            <a:endParaRPr lang="en-ZA" dirty="0"/>
          </a:p>
        </p:txBody>
      </p:sp>
    </p:spTree>
    <p:extLst>
      <p:ext uri="{BB962C8B-B14F-4D97-AF65-F5344CB8AC3E}">
        <p14:creationId xmlns:p14="http://schemas.microsoft.com/office/powerpoint/2010/main" val="18270471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62613" y="1034992"/>
            <a:ext cx="7193702" cy="857250"/>
          </a:xfrm>
        </p:spPr>
        <p:txBody>
          <a:bodyPr>
            <a:normAutofit fontScale="90000"/>
          </a:bodyPr>
          <a:lstStyle/>
          <a:p>
            <a:r>
              <a:rPr lang="en-ZA" b="1" dirty="0"/>
              <a:t>Peter Chilvers, Windsurf - 12 anni</a:t>
            </a:r>
            <a:br>
              <a:rPr lang="en-US" dirty="0"/>
            </a:br>
            <a:endParaRPr lang="en-ZA" dirty="0"/>
          </a:p>
        </p:txBody>
      </p:sp>
      <p:pic>
        <p:nvPicPr>
          <p:cNvPr id="6" name="Picture Placeholder 5"/>
          <p:cNvPicPr>
            <a:picLocks noGrp="1" noChangeAspect="1"/>
          </p:cNvPicPr>
          <p:nvPr>
            <p:ph type="pic" idx="1"/>
          </p:nvPr>
        </p:nvPicPr>
        <p:blipFill>
          <a:blip r:embed="rId3">
            <a:extLst>
              <a:ext uri="{28A0092B-C50C-407E-A947-70E740481C1C}">
                <a14:useLocalDpi xmlns:a14="http://schemas.microsoft.com/office/drawing/2010/main" val="0"/>
              </a:ext>
            </a:extLst>
          </a:blip>
          <a:srcRect l="14115" r="14115"/>
          <a:stretch>
            <a:fillRect/>
          </a:stretch>
        </p:blipFill>
        <p:spPr>
          <a:xfrm>
            <a:off x="1781135" y="1789241"/>
            <a:ext cx="2590800" cy="4114800"/>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2"/>
          </p:nvPr>
        </p:nvSpPr>
        <p:spPr>
          <a:xfrm>
            <a:off x="4940275" y="1892243"/>
            <a:ext cx="4516041" cy="3545165"/>
          </a:xfrm>
        </p:spPr>
        <p:txBody>
          <a:bodyPr>
            <a:normAutofit/>
          </a:bodyPr>
          <a:lstStyle/>
          <a:p>
            <a:r>
              <a:rPr lang="it-IT" dirty="0"/>
              <a:t>Nel 1958, il dodicenne Peter </a:t>
            </a:r>
            <a:r>
              <a:rPr lang="it-IT" dirty="0" err="1"/>
              <a:t>Chilvers</a:t>
            </a:r>
            <a:r>
              <a:rPr lang="it-IT" dirty="0"/>
              <a:t> creò la prima tavola a vela (windsurf). Da ragazzino, a </a:t>
            </a:r>
            <a:r>
              <a:rPr lang="it-IT" dirty="0" err="1"/>
              <a:t>Hayling</a:t>
            </a:r>
            <a:r>
              <a:rPr lang="it-IT" dirty="0"/>
              <a:t> Island, situata sulla costa meridionale della Gran Bretagna, </a:t>
            </a:r>
            <a:r>
              <a:rPr lang="it-IT" dirty="0" err="1"/>
              <a:t>Chilvers</a:t>
            </a:r>
            <a:r>
              <a:rPr lang="it-IT" dirty="0"/>
              <a:t> si divertiva con una varietà di sport acquatici. Un giorno decise di mettere una vela sulla sua tavola da surf e il resto è storia. </a:t>
            </a:r>
          </a:p>
          <a:p>
            <a:endParaRPr lang="it-IT" dirty="0"/>
          </a:p>
          <a:p>
            <a:r>
              <a:rPr lang="it-IT" dirty="0" err="1"/>
              <a:t>Chilvers</a:t>
            </a:r>
            <a:r>
              <a:rPr lang="it-IT" dirty="0"/>
              <a:t> è ancora molto coinvolto nella cultura del windsurf. Ha fondato il London East End Windsurfing Centre per i bambini disagiati ed è attualmente a capo del </a:t>
            </a:r>
            <a:r>
              <a:rPr lang="it-IT" dirty="0" err="1"/>
              <a:t>progeytto</a:t>
            </a:r>
            <a:r>
              <a:rPr lang="it-IT" dirty="0"/>
              <a:t> per la sua città natale di </a:t>
            </a:r>
            <a:r>
              <a:rPr lang="it-IT" dirty="0" err="1"/>
              <a:t>Hayling</a:t>
            </a:r>
            <a:r>
              <a:rPr lang="it-IT" dirty="0"/>
              <a:t> Island per creare un centro di windsurf e vela da 40 milioni di Euro. </a:t>
            </a:r>
            <a:endParaRPr lang="en-ZA" dirty="0"/>
          </a:p>
        </p:txBody>
      </p:sp>
    </p:spTree>
    <p:extLst>
      <p:ext uri="{BB962C8B-B14F-4D97-AF65-F5344CB8AC3E}">
        <p14:creationId xmlns:p14="http://schemas.microsoft.com/office/powerpoint/2010/main" val="420786620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b="1" dirty="0"/>
              <a:t>Becky Schroeder, </a:t>
            </a:r>
            <a:r>
              <a:rPr lang="en-ZA" b="1" dirty="0" err="1"/>
              <a:t>foglio</a:t>
            </a:r>
            <a:r>
              <a:rPr lang="en-ZA" b="1" dirty="0"/>
              <a:t> </a:t>
            </a:r>
            <a:r>
              <a:rPr lang="en-ZA" b="1" dirty="0" err="1"/>
              <a:t>luminoso</a:t>
            </a:r>
            <a:r>
              <a:rPr lang="en-ZA" b="1" dirty="0"/>
              <a:t>- 12  anni</a:t>
            </a:r>
            <a:endParaRPr lang="en-ZA" dirty="0"/>
          </a:p>
        </p:txBody>
      </p:sp>
      <p:pic>
        <p:nvPicPr>
          <p:cNvPr id="6" name="Picture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0030" y="2029458"/>
            <a:ext cx="4477189" cy="30444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 Placeholder 3"/>
          <p:cNvSpPr>
            <a:spLocks noGrp="1"/>
          </p:cNvSpPr>
          <p:nvPr>
            <p:ph type="body" sz="half" idx="4294967295"/>
          </p:nvPr>
        </p:nvSpPr>
        <p:spPr>
          <a:xfrm>
            <a:off x="6469332" y="1425372"/>
            <a:ext cx="4516437" cy="3544888"/>
          </a:xfrm>
        </p:spPr>
        <p:txBody>
          <a:bodyPr>
            <a:noAutofit/>
          </a:bodyPr>
          <a:lstStyle/>
          <a:p>
            <a:pPr marL="0" indent="0">
              <a:buNone/>
            </a:pPr>
            <a:r>
              <a:rPr lang="it-IT" sz="1800" dirty="0"/>
              <a:t>Nel 1974, Becky Schroeder ha creato The </a:t>
            </a:r>
            <a:r>
              <a:rPr lang="it-IT" sz="1800" dirty="0" err="1"/>
              <a:t>Glo</a:t>
            </a:r>
            <a:r>
              <a:rPr lang="it-IT" sz="1800" dirty="0"/>
              <a:t>- </a:t>
            </a:r>
            <a:r>
              <a:rPr lang="it-IT" sz="1800" dirty="0" err="1"/>
              <a:t>Sheet</a:t>
            </a:r>
            <a:r>
              <a:rPr lang="it-IT" sz="1800" dirty="0"/>
              <a:t> (pellicola luminosa) ed è diventata la più giovane donna a cui è stato concesso un brevetto statunitense. </a:t>
            </a:r>
          </a:p>
          <a:p>
            <a:pPr marL="0" indent="0">
              <a:buNone/>
            </a:pPr>
            <a:r>
              <a:rPr lang="it-IT" sz="1800" dirty="0"/>
              <a:t>Becky aveva solo 10 anni quando stava cercando di fare i compiti nella macchina di sua madre. Quando si fece più buio, ebbe l'idea che ci doveva essere un modo per rendere il suo foglio più facile da vedere al buio. Becky ha iniziato a giocare con dei materiali fosforescenti, che mostrano la luce ma senza emanare calore. Ha poi usato la vernice fosforescente per coprire una tavola acrilica ed è stato creato  così The </a:t>
            </a:r>
            <a:r>
              <a:rPr lang="it-IT" sz="1800" dirty="0" err="1"/>
              <a:t>Glow</a:t>
            </a:r>
            <a:r>
              <a:rPr lang="it-IT" sz="1800" dirty="0"/>
              <a:t> </a:t>
            </a:r>
            <a:r>
              <a:rPr lang="it-IT" sz="1800" dirty="0" err="1"/>
              <a:t>Sheet</a:t>
            </a:r>
            <a:r>
              <a:rPr lang="it-IT" sz="1800" dirty="0"/>
              <a:t>. </a:t>
            </a:r>
          </a:p>
          <a:p>
            <a:pPr marL="0" indent="0">
              <a:buNone/>
            </a:pPr>
            <a:r>
              <a:rPr lang="it-IT" sz="1800" dirty="0"/>
              <a:t>Alla età di 12 anni, Becky divenne la più giovane donna ad ottenere la concessione di un brevetto statunitense per la sua invenzione </a:t>
            </a:r>
            <a:r>
              <a:rPr lang="it-IT" sz="1800" dirty="0" err="1"/>
              <a:t>Glo-Sheet</a:t>
            </a:r>
            <a:endParaRPr lang="en-ZA" sz="1800" dirty="0"/>
          </a:p>
        </p:txBody>
      </p:sp>
    </p:spTree>
    <p:extLst>
      <p:ext uri="{BB962C8B-B14F-4D97-AF65-F5344CB8AC3E}">
        <p14:creationId xmlns:p14="http://schemas.microsoft.com/office/powerpoint/2010/main" val="3172157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fs2k8\users\TPalovich\My Documents\06402407-001.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76" y="281782"/>
            <a:ext cx="4514849" cy="6348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Box 1"/>
          <p:cNvSpPr txBox="1">
            <a:spLocks noChangeArrowheads="1"/>
          </p:cNvSpPr>
          <p:nvPr/>
        </p:nvSpPr>
        <p:spPr bwMode="auto">
          <a:xfrm>
            <a:off x="184122" y="0"/>
            <a:ext cx="4572534" cy="2123658"/>
          </a:xfrm>
          <a:prstGeom prst="rect">
            <a:avLst/>
          </a:prstGeom>
          <a:noFill/>
          <a:ln>
            <a:noFill/>
          </a:ln>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defRPr/>
            </a:pPr>
            <a:r>
              <a:rPr lang="en-US" sz="4400" b="1" dirty="0" err="1">
                <a:latin typeface="+mn-lt"/>
              </a:rPr>
              <a:t>Recenti</a:t>
            </a:r>
            <a:r>
              <a:rPr lang="en-US" sz="4400" b="1" dirty="0">
                <a:latin typeface="+mn-lt"/>
              </a:rPr>
              <a:t> </a:t>
            </a:r>
            <a:r>
              <a:rPr lang="en-US" sz="4400" b="1" dirty="0" err="1">
                <a:latin typeface="+mn-lt"/>
              </a:rPr>
              <a:t>invenzioni</a:t>
            </a:r>
            <a:r>
              <a:rPr lang="en-US" sz="4400" b="1" dirty="0">
                <a:latin typeface="+mn-lt"/>
              </a:rPr>
              <a:t> </a:t>
            </a:r>
          </a:p>
          <a:p>
            <a:pPr eaLnBrk="1" hangingPunct="1">
              <a:defRPr/>
            </a:pPr>
            <a:r>
              <a:rPr lang="en-US" sz="4400" b="1" dirty="0">
                <a:latin typeface="+mn-lt"/>
              </a:rPr>
              <a:t>di </a:t>
            </a:r>
            <a:r>
              <a:rPr lang="en-US" sz="4400" b="1" dirty="0" err="1">
                <a:latin typeface="+mn-lt"/>
              </a:rPr>
              <a:t>ragazzi</a:t>
            </a:r>
            <a:endParaRPr lang="en-US" sz="4400" b="1" dirty="0">
              <a:latin typeface="+mn-lt"/>
            </a:endParaRPr>
          </a:p>
          <a:p>
            <a:pPr eaLnBrk="1" hangingPunct="1">
              <a:defRPr/>
            </a:pPr>
            <a:endParaRPr lang="en-US" sz="4400" b="1" dirty="0">
              <a:latin typeface="+mn-lt"/>
            </a:endParaRPr>
          </a:p>
        </p:txBody>
      </p:sp>
      <p:pic>
        <p:nvPicPr>
          <p:cNvPr id="15364" name="Picture 3" descr="\\fs2k8\users\TPalovich\My Documents\06402407-004.tif"/>
          <p:cNvPicPr>
            <a:picLocks noChangeAspect="1" noChangeArrowheads="1"/>
          </p:cNvPicPr>
          <p:nvPr/>
        </p:nvPicPr>
        <p:blipFill>
          <a:blip r:embed="rId4">
            <a:extLst>
              <a:ext uri="{28A0092B-C50C-407E-A947-70E740481C1C}">
                <a14:useLocalDpi xmlns:a14="http://schemas.microsoft.com/office/drawing/2010/main" val="0"/>
              </a:ext>
            </a:extLst>
          </a:blip>
          <a:srcRect l="10825" t="46660" r="10832" b="9338"/>
          <a:stretch>
            <a:fillRect/>
          </a:stretch>
        </p:blipFill>
        <p:spPr bwMode="auto">
          <a:xfrm>
            <a:off x="8239125" y="384175"/>
            <a:ext cx="3657600" cy="301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888030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Festeggiare</a:t>
            </a:r>
            <a:r>
              <a:rPr lang="en-ZA" dirty="0"/>
              <a:t> il Kids IP Day</a:t>
            </a:r>
          </a:p>
        </p:txBody>
      </p:sp>
      <p:sp>
        <p:nvSpPr>
          <p:cNvPr id="3" name="Content Placeholder 2"/>
          <p:cNvSpPr>
            <a:spLocks noGrp="1"/>
          </p:cNvSpPr>
          <p:nvPr>
            <p:ph idx="1"/>
          </p:nvPr>
        </p:nvSpPr>
        <p:spPr>
          <a:xfrm>
            <a:off x="1095010" y="1440410"/>
            <a:ext cx="10515600" cy="4351338"/>
          </a:xfrm>
        </p:spPr>
        <p:txBody>
          <a:bodyPr>
            <a:normAutofit/>
          </a:bodyPr>
          <a:lstStyle/>
          <a:p>
            <a:r>
              <a:rPr lang="it-IT" dirty="0"/>
              <a:t>La License Executives Society (LES) è una organizzazione senza scopo di lucro e apolitica composta da professionisti che si occupano di IP con l'obiettivo educare e promuovere la licenza di tecnologie. È stata fondata nel 1965.  Ha 32 gruppi nazionali e oltre 10.000 soci.</a:t>
            </a:r>
            <a:endParaRPr lang="en-ZA" dirty="0"/>
          </a:p>
          <a:p>
            <a:r>
              <a:rPr lang="en-ZA" dirty="0"/>
              <a:t>LES International </a:t>
            </a:r>
            <a:r>
              <a:rPr lang="en-ZA" dirty="0" err="1"/>
              <a:t>ricorda</a:t>
            </a:r>
            <a:r>
              <a:rPr lang="it-IT" dirty="0"/>
              <a:t> la vita di Patrick Terroir e in sua memoria progetta di organizzare il Kids IP Day nel maggior numero possibile di paesi ogni anno a marzo.</a:t>
            </a:r>
          </a:p>
          <a:p>
            <a:r>
              <a:rPr lang="it-IT" dirty="0"/>
              <a:t>Lo scopo del Kids IP Day è quello di educare le nostre giovani generazioni alla consapevolezza dei diritti di proprietà intellettuale e della loro commercializzazione</a:t>
            </a:r>
            <a:endParaRPr lang="en-ZA" dirty="0"/>
          </a:p>
        </p:txBody>
      </p:sp>
    </p:spTree>
    <p:extLst>
      <p:ext uri="{BB962C8B-B14F-4D97-AF65-F5344CB8AC3E}">
        <p14:creationId xmlns:p14="http://schemas.microsoft.com/office/powerpoint/2010/main" val="4050307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it-IT" sz="4900" dirty="0"/>
              <a:t>Un sopravvissuto al cancro di 11 anni che ha inventato una borsa per la chemioterapia</a:t>
            </a:r>
            <a:br>
              <a:rPr lang="en-US" sz="4900" dirty="0"/>
            </a:br>
            <a:endParaRPr lang="en-ZA" sz="4900" dirty="0"/>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793940" y="1389110"/>
            <a:ext cx="2859772" cy="4451303"/>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4294967295"/>
          </p:nvPr>
        </p:nvSpPr>
        <p:spPr>
          <a:xfrm>
            <a:off x="5531586" y="1389110"/>
            <a:ext cx="4516437" cy="3544888"/>
          </a:xfrm>
        </p:spPr>
        <p:txBody>
          <a:bodyPr>
            <a:noAutofit/>
          </a:bodyPr>
          <a:lstStyle/>
          <a:p>
            <a:pPr marL="0" indent="0">
              <a:buNone/>
            </a:pPr>
            <a:r>
              <a:rPr lang="it-IT" sz="1600" dirty="0"/>
              <a:t>Quando aveva 8 anni, a Kylie </a:t>
            </a:r>
            <a:r>
              <a:rPr lang="it-IT" sz="1600" dirty="0" err="1"/>
              <a:t>Simonds</a:t>
            </a:r>
            <a:r>
              <a:rPr lang="it-IT" sz="1600" dirty="0"/>
              <a:t> di </a:t>
            </a:r>
            <a:r>
              <a:rPr lang="it-IT" sz="1600" dirty="0" err="1"/>
              <a:t>Naugatuck</a:t>
            </a:r>
            <a:r>
              <a:rPr lang="it-IT" sz="1600" dirty="0"/>
              <a:t>, Connecticut, fu diagnosticato il rabdomiosarcoma, un cancro dei tessuti connettivi. La malattia ora è in remissione e si sta riprendendo dal calvario. </a:t>
            </a:r>
          </a:p>
          <a:p>
            <a:pPr marL="0" indent="0">
              <a:buNone/>
            </a:pPr>
            <a:r>
              <a:rPr lang="it-IT" sz="1600" dirty="0"/>
              <a:t>Durante la sua malattia, uno degli ostacoli che ha sopportato sono stati i fili della asta porta flebo che la facevano inciampare continuamente. Aveva anche bisogno di aiuto per spingere l’asta porta flebo  perché era troppo pesante per lei.</a:t>
            </a:r>
          </a:p>
          <a:p>
            <a:pPr marL="0" indent="0">
              <a:buNone/>
            </a:pPr>
            <a:r>
              <a:rPr lang="it-IT" sz="1600" dirty="0"/>
              <a:t>Kylie ha inventato uno zaino pediatrico per la flebo, una macchina portatile e che i bambini possono indossare quando fanno la chemioterapia o le trasfusioni. La borsa è anche disponibile con disegni colorati. Il design di Kylie ha vinto un premio alla Connecticut </a:t>
            </a:r>
            <a:r>
              <a:rPr lang="it-IT" sz="1600" dirty="0" err="1"/>
              <a:t>Invention</a:t>
            </a:r>
            <a:r>
              <a:rPr lang="it-IT" sz="1600" dirty="0"/>
              <a:t> Convention nell'agosto 2014. Ha ottenuto un brevetto e sta cercando di raccogliere fondi per mettere in produzione lo zaino. </a:t>
            </a:r>
            <a:endParaRPr lang="en-ZA" sz="1600" dirty="0"/>
          </a:p>
        </p:txBody>
      </p:sp>
    </p:spTree>
    <p:extLst>
      <p:ext uri="{BB962C8B-B14F-4D97-AF65-F5344CB8AC3E}">
        <p14:creationId xmlns:p14="http://schemas.microsoft.com/office/powerpoint/2010/main" val="262979252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69328" y="-44002"/>
            <a:ext cx="10515600" cy="1325563"/>
          </a:xfrm>
        </p:spPr>
        <p:txBody>
          <a:bodyPr>
            <a:normAutofit fontScale="90000"/>
          </a:bodyPr>
          <a:lstStyle/>
          <a:p>
            <a:br>
              <a:rPr lang="en-ZA" b="1" dirty="0"/>
            </a:br>
            <a:br>
              <a:rPr lang="en-ZA" b="1" dirty="0"/>
            </a:br>
            <a:r>
              <a:rPr lang="it-IT" b="1" dirty="0"/>
              <a:t>Nipote quindicenne di un malato di Alzheimer che ha creato un sensore per i pazienti con demenza</a:t>
            </a:r>
            <a:br>
              <a:rPr lang="en-US" dirty="0"/>
            </a:br>
            <a:endParaRPr lang="en-ZA" dirty="0"/>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90310" y="1479320"/>
            <a:ext cx="3160778" cy="4351338"/>
          </a:xfrm>
          <a:prstGeom prst="rect">
            <a:avLst/>
          </a:prstGeom>
          <a:ln>
            <a:noFill/>
          </a:ln>
          <a:effectLst>
            <a:outerShdw blurRad="292100" dist="139700" dir="2700000" algn="tl" rotWithShape="0">
              <a:srgbClr val="333333">
                <a:alpha val="65000"/>
              </a:srgbClr>
            </a:outerShdw>
          </a:effectLst>
        </p:spPr>
      </p:pic>
      <p:sp>
        <p:nvSpPr>
          <p:cNvPr id="4" name="Text Placeholder 3"/>
          <p:cNvSpPr>
            <a:spLocks noGrp="1"/>
          </p:cNvSpPr>
          <p:nvPr>
            <p:ph type="body" sz="half" idx="4294967295"/>
          </p:nvPr>
        </p:nvSpPr>
        <p:spPr>
          <a:xfrm>
            <a:off x="5656101" y="1841716"/>
            <a:ext cx="5320590" cy="3544888"/>
          </a:xfrm>
        </p:spPr>
        <p:txBody>
          <a:bodyPr>
            <a:normAutofit fontScale="55000" lnSpcReduction="20000"/>
          </a:bodyPr>
          <a:lstStyle/>
          <a:p>
            <a:pPr marL="0" indent="0">
              <a:buNone/>
            </a:pPr>
            <a:r>
              <a:rPr lang="it-IT" dirty="0"/>
              <a:t>Un adolescente di New York, il cui nonno soffre del morbo di Alzheimer, ha vinto un premio scientifico di 50.000 dollari per lo sviluppo di sensori indossabili che inviano avvisi mobili quando un paziente di demenza inizia ad alzarsi dal letto.</a:t>
            </a:r>
          </a:p>
          <a:p>
            <a:pPr marL="0" indent="0">
              <a:buNone/>
            </a:pPr>
            <a:r>
              <a:rPr lang="it-IT" dirty="0"/>
              <a:t>Kenneth </a:t>
            </a:r>
            <a:r>
              <a:rPr lang="it-IT" dirty="0" err="1"/>
              <a:t>Shinozuka</a:t>
            </a:r>
            <a:r>
              <a:rPr lang="it-IT" dirty="0"/>
              <a:t>, 15 anni, che ha </a:t>
            </a:r>
            <a:r>
              <a:rPr lang="it-IT" dirty="0" err="1"/>
              <a:t>riveuto</a:t>
            </a:r>
            <a:r>
              <a:rPr lang="it-IT" dirty="0"/>
              <a:t> il premio Scientific American Science in Action, ha detto che la sua invenzione è stata ispirata dai sintomi di suo nonno, che spesso lo portavano a alzarsi  dal letto nel mezzo della notte e a farsi male. </a:t>
            </a:r>
          </a:p>
          <a:p>
            <a:pPr marL="0" indent="0">
              <a:buNone/>
            </a:pPr>
            <a:endParaRPr lang="it-IT" dirty="0"/>
          </a:p>
          <a:p>
            <a:pPr marL="0" indent="0">
              <a:buNone/>
            </a:pPr>
            <a:r>
              <a:rPr lang="it-IT" dirty="0"/>
              <a:t>La sua invenzione utilizza sensori wireless delle dimensioni di una moneta che vengono indossati sui piedi di un malato. I sensori rilevano la pressione causata quando la persona si alza in piedi, innescando un allarme acustico sullo smartphone di un badante/infermiere utilizzando un'applicazione. </a:t>
            </a:r>
            <a:endParaRPr lang="en-ZA" dirty="0"/>
          </a:p>
        </p:txBody>
      </p:sp>
    </p:spTree>
    <p:extLst>
      <p:ext uri="{BB962C8B-B14F-4D97-AF65-F5344CB8AC3E}">
        <p14:creationId xmlns:p14="http://schemas.microsoft.com/office/powerpoint/2010/main" val="37948021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ZA" dirty="0">
                <a:solidFill>
                  <a:schemeClr val="bg1"/>
                </a:solidFill>
              </a:rPr>
              <a:t>desig</a:t>
            </a:r>
            <a:r>
              <a:rPr lang="en-ZA" dirty="0"/>
              <a:t>n</a:t>
            </a:r>
          </a:p>
        </p:txBody>
      </p:sp>
      <p:sp>
        <p:nvSpPr>
          <p:cNvPr id="2" name="Subtitle 1">
            <a:extLst>
              <a:ext uri="{FF2B5EF4-FFF2-40B4-BE49-F238E27FC236}">
                <a16:creationId xmlns:a16="http://schemas.microsoft.com/office/drawing/2014/main" id="{C4F900B1-84D6-4571-B155-177C6EFCB2F0}"/>
              </a:ext>
            </a:extLst>
          </p:cNvPr>
          <p:cNvSpPr>
            <a:spLocks noGrp="1"/>
          </p:cNvSpPr>
          <p:nvPr>
            <p:ph type="subTitle" idx="1"/>
          </p:nvPr>
        </p:nvSpPr>
        <p:spPr/>
        <p:txBody>
          <a:bodyPr/>
          <a:lstStyle/>
          <a:p>
            <a:endParaRPr lang="en-ZA" dirty="0"/>
          </a:p>
        </p:txBody>
      </p:sp>
    </p:spTree>
    <p:extLst>
      <p:ext uri="{BB962C8B-B14F-4D97-AF65-F5344CB8AC3E}">
        <p14:creationId xmlns:p14="http://schemas.microsoft.com/office/powerpoint/2010/main" val="1680334850"/>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ZA" dirty="0"/>
              <a:t>design</a:t>
            </a:r>
          </a:p>
        </p:txBody>
      </p:sp>
      <p:sp>
        <p:nvSpPr>
          <p:cNvPr id="4" name="Content Placeholder 3"/>
          <p:cNvSpPr>
            <a:spLocks noGrp="1"/>
          </p:cNvSpPr>
          <p:nvPr>
            <p:ph idx="1"/>
          </p:nvPr>
        </p:nvSpPr>
        <p:spPr/>
        <p:txBody>
          <a:bodyPr>
            <a:normAutofit/>
          </a:bodyPr>
          <a:lstStyle/>
          <a:p>
            <a:r>
              <a:rPr lang="it-IT" dirty="0"/>
              <a:t>Gli aspetti ornamentali o estetici di un prodotto che possono consistere in caratteristiche 3D o 2D, come forma o superficie, motivi, linee o colore</a:t>
            </a:r>
            <a:r>
              <a:rPr lang="en-US" dirty="0"/>
              <a:t>.</a:t>
            </a:r>
          </a:p>
          <a:p>
            <a:r>
              <a:rPr lang="it-IT" dirty="0"/>
              <a:t>Rendono un prodotto attraente e accattivante; quindi, si aggiungono al valore commerciale di un prodotto e ne aumentano la commerciabilità</a:t>
            </a:r>
            <a:r>
              <a:rPr lang="en-US" dirty="0"/>
              <a:t>.</a:t>
            </a:r>
          </a:p>
          <a:p>
            <a:r>
              <a:rPr lang="it-IT" dirty="0"/>
              <a:t>Non sono incluse nella protezione le caratteristiche tecniche/funzionali del prodotto non protetta da esso – queste caratteristiche sono protette dai brevetti</a:t>
            </a:r>
            <a:r>
              <a:rPr lang="en-US" dirty="0"/>
              <a:t>. </a:t>
            </a:r>
          </a:p>
        </p:txBody>
      </p:sp>
    </p:spTree>
    <p:extLst>
      <p:ext uri="{BB962C8B-B14F-4D97-AF65-F5344CB8AC3E}">
        <p14:creationId xmlns:p14="http://schemas.microsoft.com/office/powerpoint/2010/main" val="4034178408"/>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dirty="0" err="1">
                <a:latin typeface="Century Gothic" panose="020B0502020202020204" pitchFamily="34" charset="0"/>
              </a:rPr>
              <a:t>Esempi</a:t>
            </a:r>
            <a:r>
              <a:rPr lang="en-ZA" sz="3600" dirty="0">
                <a:latin typeface="Century Gothic" panose="020B0502020202020204" pitchFamily="34" charset="0"/>
              </a:rPr>
              <a:t> di design </a:t>
            </a:r>
            <a:r>
              <a:rPr lang="en-ZA" sz="3600" dirty="0" err="1">
                <a:latin typeface="Century Gothic" panose="020B0502020202020204" pitchFamily="34" charset="0"/>
              </a:rPr>
              <a:t>registrati</a:t>
            </a:r>
            <a:endParaRPr lang="en-ZA" sz="3600" dirty="0">
              <a:latin typeface="Century Gothic" panose="020B0502020202020204" pitchFamily="34" charset="0"/>
            </a:endParaRPr>
          </a:p>
        </p:txBody>
      </p:sp>
      <p:pic>
        <p:nvPicPr>
          <p:cNvPr id="4" name="Picture 3"/>
          <p:cNvPicPr>
            <a:picLocks noChangeAspect="1"/>
          </p:cNvPicPr>
          <p:nvPr/>
        </p:nvPicPr>
        <p:blipFill>
          <a:blip r:embed="rId3"/>
          <a:stretch>
            <a:fillRect/>
          </a:stretch>
        </p:blipFill>
        <p:spPr>
          <a:xfrm>
            <a:off x="5867400" y="2088999"/>
            <a:ext cx="4219350" cy="4300184"/>
          </a:xfrm>
          <a:prstGeom prst="rect">
            <a:avLst/>
          </a:prstGeom>
        </p:spPr>
      </p:pic>
      <p:pic>
        <p:nvPicPr>
          <p:cNvPr id="6" name="Picture 5"/>
          <p:cNvPicPr>
            <a:picLocks noChangeAspect="1"/>
          </p:cNvPicPr>
          <p:nvPr/>
        </p:nvPicPr>
        <p:blipFill>
          <a:blip r:embed="rId4"/>
          <a:stretch>
            <a:fillRect/>
          </a:stretch>
        </p:blipFill>
        <p:spPr>
          <a:xfrm>
            <a:off x="1981201" y="2133601"/>
            <a:ext cx="3636473" cy="4255583"/>
          </a:xfrm>
          <a:prstGeom prst="rect">
            <a:avLst/>
          </a:prstGeom>
        </p:spPr>
      </p:pic>
    </p:spTree>
    <p:extLst>
      <p:ext uri="{BB962C8B-B14F-4D97-AF65-F5344CB8AC3E}">
        <p14:creationId xmlns:p14="http://schemas.microsoft.com/office/powerpoint/2010/main" val="333976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002277" y="384604"/>
            <a:ext cx="2460773" cy="5125166"/>
          </a:xfrm>
          <a:prstGeom prst="rect">
            <a:avLst/>
          </a:prstGeom>
        </p:spPr>
      </p:pic>
      <p:pic>
        <p:nvPicPr>
          <p:cNvPr id="6" name="Picture 5"/>
          <p:cNvPicPr>
            <a:picLocks noChangeAspect="1"/>
          </p:cNvPicPr>
          <p:nvPr/>
        </p:nvPicPr>
        <p:blipFill>
          <a:blip r:embed="rId4"/>
          <a:stretch>
            <a:fillRect/>
          </a:stretch>
        </p:blipFill>
        <p:spPr>
          <a:xfrm>
            <a:off x="5652094" y="814853"/>
            <a:ext cx="4800600" cy="4800600"/>
          </a:xfrm>
          <a:prstGeom prst="rect">
            <a:avLst/>
          </a:prstGeom>
          <a:ln>
            <a:noFill/>
          </a:ln>
          <a:effectLst>
            <a:softEdge rad="112500"/>
          </a:effectLst>
        </p:spPr>
      </p:pic>
    </p:spTree>
    <p:extLst>
      <p:ext uri="{BB962C8B-B14F-4D97-AF65-F5344CB8AC3E}">
        <p14:creationId xmlns:p14="http://schemas.microsoft.com/office/powerpoint/2010/main" val="185527771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726883" y="326262"/>
            <a:ext cx="8372475" cy="5248275"/>
          </a:xfrm>
          <a:prstGeom prst="rect">
            <a:avLst/>
          </a:prstGeom>
        </p:spPr>
      </p:pic>
    </p:spTree>
    <p:extLst>
      <p:ext uri="{BB962C8B-B14F-4D97-AF65-F5344CB8AC3E}">
        <p14:creationId xmlns:p14="http://schemas.microsoft.com/office/powerpoint/2010/main" val="10904056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it-IT" dirty="0"/>
              <a:t>A volte l'IP è così simile</a:t>
            </a:r>
            <a:r>
              <a:rPr lang="en-ZA" dirty="0"/>
              <a:t>: </a:t>
            </a:r>
            <a:br>
              <a:rPr lang="en-ZA" dirty="0"/>
            </a:br>
            <a:r>
              <a:rPr lang="en-ZA" dirty="0"/>
              <a:t>Apple </a:t>
            </a:r>
            <a:r>
              <a:rPr lang="en-ZA" dirty="0" err="1"/>
              <a:t>contro</a:t>
            </a:r>
            <a:r>
              <a:rPr lang="en-ZA" dirty="0"/>
              <a:t> Samsung</a:t>
            </a:r>
          </a:p>
        </p:txBody>
      </p:sp>
      <p:sp>
        <p:nvSpPr>
          <p:cNvPr id="6146" name="Slide Number Placeholder 3"/>
          <p:cNvSpPr>
            <a:spLocks noGrp="1"/>
          </p:cNvSpPr>
          <p:nvPr>
            <p:ph type="sldNum" sz="quarter" idx="12"/>
          </p:nvPr>
        </p:nvSpPr>
        <p:spPr>
          <a:noFill/>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fld id="{E7F63FB9-3876-402C-8EDC-E337022D1DD7}" type="slidenum">
              <a:rPr lang="nl-NL" altLang="en-US"/>
              <a:pPr eaLnBrk="1" hangingPunct="1"/>
              <a:t>37</a:t>
            </a:fld>
            <a:endParaRPr lang="nl-NL" altLang="en-US"/>
          </a:p>
        </p:txBody>
      </p:sp>
      <p:pic>
        <p:nvPicPr>
          <p:cNvPr id="3" name="Picture 2"/>
          <p:cNvPicPr>
            <a:picLocks noChangeAspect="1"/>
          </p:cNvPicPr>
          <p:nvPr/>
        </p:nvPicPr>
        <p:blipFill>
          <a:blip r:embed="rId3"/>
          <a:stretch>
            <a:fillRect/>
          </a:stretch>
        </p:blipFill>
        <p:spPr>
          <a:xfrm>
            <a:off x="2852150" y="1935572"/>
            <a:ext cx="5373559" cy="4031203"/>
          </a:xfrm>
          <a:prstGeom prst="rect">
            <a:avLst/>
          </a:prstGeom>
        </p:spPr>
      </p:pic>
    </p:spTree>
    <p:extLst>
      <p:ext uri="{BB962C8B-B14F-4D97-AF65-F5344CB8AC3E}">
        <p14:creationId xmlns:p14="http://schemas.microsoft.com/office/powerpoint/2010/main" val="41970282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ZA" dirty="0"/>
              <a:t>Trade secrets</a:t>
            </a:r>
          </a:p>
        </p:txBody>
      </p:sp>
      <p:sp>
        <p:nvSpPr>
          <p:cNvPr id="2" name="Subtitle 1">
            <a:extLst>
              <a:ext uri="{FF2B5EF4-FFF2-40B4-BE49-F238E27FC236}">
                <a16:creationId xmlns:a16="http://schemas.microsoft.com/office/drawing/2014/main" id="{6D3DE74B-EF4A-4F2C-BCCB-690F2875A38E}"/>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357612299"/>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latin typeface="Rockwell" pitchFamily="18" charset="0"/>
              </a:rPr>
              <a:t>Cosa è un trade secret</a:t>
            </a:r>
            <a:r>
              <a:rPr lang="en-US" dirty="0">
                <a:solidFill>
                  <a:schemeClr val="tx1"/>
                </a:solidFill>
                <a:effectLst/>
                <a:latin typeface="Rockwell" pitchFamily="18" charset="0"/>
              </a:rPr>
              <a:t>?</a:t>
            </a:r>
          </a:p>
        </p:txBody>
      </p:sp>
      <p:sp>
        <p:nvSpPr>
          <p:cNvPr id="3" name="Content Placeholder 2"/>
          <p:cNvSpPr>
            <a:spLocks noGrp="1"/>
          </p:cNvSpPr>
          <p:nvPr>
            <p:ph idx="1"/>
          </p:nvPr>
        </p:nvSpPr>
        <p:spPr/>
        <p:txBody>
          <a:bodyPr/>
          <a:lstStyle/>
          <a:p>
            <a:pPr marL="15875" indent="-15875">
              <a:buNone/>
            </a:pPr>
            <a:endParaRPr lang="en-US" altLang="en-US" dirty="0"/>
          </a:p>
          <a:p>
            <a:pPr marL="15875" indent="-15875">
              <a:buNone/>
            </a:pPr>
            <a:r>
              <a:rPr lang="it-IT" altLang="en-US" dirty="0">
                <a:latin typeface="Rockwell" panose="02060603020205020403" pitchFamily="18" charset="0"/>
              </a:rPr>
              <a:t>Una formula, un modello, un dispositivo, un processo o un insieme di informazioni che non sono generalmente noti o ragionevolmente reperibili, attraverso cui </a:t>
            </a:r>
            <a:r>
              <a:rPr lang="it-IT" altLang="en-US">
                <a:latin typeface="Rockwell" panose="02060603020205020403" pitchFamily="18" charset="0"/>
              </a:rPr>
              <a:t>una impresa </a:t>
            </a:r>
            <a:r>
              <a:rPr lang="it-IT" altLang="en-US" dirty="0">
                <a:latin typeface="Rockwell" panose="02060603020205020403" pitchFamily="18" charset="0"/>
              </a:rPr>
              <a:t>può ottenere un vantaggio economico sui concorrenti o sui clienti</a:t>
            </a:r>
            <a:r>
              <a:rPr lang="en-US" altLang="en-US" dirty="0">
                <a:latin typeface="Rockwell" panose="02060603020205020403" pitchFamily="18" charset="0"/>
              </a:rPr>
              <a:t>.</a:t>
            </a:r>
          </a:p>
        </p:txBody>
      </p:sp>
    </p:spTree>
    <p:extLst>
      <p:ext uri="{BB962C8B-B14F-4D97-AF65-F5344CB8AC3E}">
        <p14:creationId xmlns:p14="http://schemas.microsoft.com/office/powerpoint/2010/main" val="29790322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4"/>
          <p:cNvSpPr>
            <a:spLocks noGrp="1"/>
          </p:cNvSpPr>
          <p:nvPr>
            <p:ph type="title"/>
          </p:nvPr>
        </p:nvSpPr>
        <p:spPr/>
        <p:txBody>
          <a:bodyPr>
            <a:normAutofit/>
          </a:bodyPr>
          <a:lstStyle/>
          <a:p>
            <a:pPr algn="ctr" eaLnBrk="1" hangingPunct="1"/>
            <a:r>
              <a:rPr lang="it-IT" altLang="en-US" sz="4000" dirty="0"/>
              <a:t>Nozioni di base sulla proprietà intellettuale</a:t>
            </a:r>
            <a:endParaRPr lang="en-US" altLang="en-US" sz="4000" dirty="0"/>
          </a:p>
        </p:txBody>
      </p:sp>
      <p:sp>
        <p:nvSpPr>
          <p:cNvPr id="8" name="Content Placeholder 7">
            <a:extLst>
              <a:ext uri="{FF2B5EF4-FFF2-40B4-BE49-F238E27FC236}">
                <a16:creationId xmlns:a16="http://schemas.microsoft.com/office/drawing/2014/main" id="{DE771128-AD24-4CDC-A5A9-60FE70277823}"/>
              </a:ext>
            </a:extLst>
          </p:cNvPr>
          <p:cNvSpPr>
            <a:spLocks noGrp="1"/>
          </p:cNvSpPr>
          <p:nvPr>
            <p:ph idx="1"/>
          </p:nvPr>
        </p:nvSpPr>
        <p:spPr/>
        <p:txBody>
          <a:bodyPr>
            <a:normAutofit fontScale="85000" lnSpcReduction="20000"/>
          </a:bodyPr>
          <a:lstStyle/>
          <a:p>
            <a:pPr marL="0" indent="0" algn="ctr">
              <a:buNone/>
            </a:pPr>
            <a:r>
              <a:rPr lang="it-IT" dirty="0"/>
              <a:t>LA PROPRIETÀ INTELLETTUALE INCLUDE</a:t>
            </a:r>
          </a:p>
          <a:p>
            <a:pPr marL="0" indent="0" algn="ctr">
              <a:buNone/>
            </a:pPr>
            <a:r>
              <a:rPr lang="it-IT" dirty="0"/>
              <a:t>LE PAROLE CHE LEGGIAMO, LE IMMAGINI CHE </a:t>
            </a:r>
          </a:p>
          <a:p>
            <a:pPr marL="0" indent="0" algn="ctr">
              <a:buNone/>
            </a:pPr>
            <a:r>
              <a:rPr lang="it-IT" dirty="0"/>
              <a:t>CHE VEDIAMO, LA MUSICA CHE ASCOLTIAMO </a:t>
            </a:r>
          </a:p>
          <a:p>
            <a:pPr marL="0" indent="0" algn="ctr">
              <a:buNone/>
            </a:pPr>
            <a:r>
              <a:rPr lang="it-IT" dirty="0"/>
              <a:t>I FILM CHE GUARDIAMO,</a:t>
            </a:r>
          </a:p>
          <a:p>
            <a:pPr marL="0" indent="0" algn="ctr">
              <a:buNone/>
            </a:pPr>
            <a:r>
              <a:rPr lang="it-IT" dirty="0"/>
              <a:t>LE APPLICAZIONI CHE USIAMO SUI NOSTRI TELEFONI</a:t>
            </a:r>
          </a:p>
          <a:p>
            <a:pPr marL="0" indent="0" algn="ctr">
              <a:buNone/>
            </a:pPr>
            <a:r>
              <a:rPr lang="it-IT" dirty="0"/>
              <a:t>I LOGHI CHE INDOSSIAMO SUI NOSTRI VESTITI</a:t>
            </a:r>
          </a:p>
          <a:p>
            <a:pPr marL="0" indent="0" algn="ctr">
              <a:buNone/>
            </a:pPr>
            <a:r>
              <a:rPr lang="it-IT" dirty="0"/>
              <a:t>E MOLTO ALTRO</a:t>
            </a:r>
          </a:p>
          <a:p>
            <a:pPr marL="0" indent="0" algn="ctr">
              <a:buNone/>
            </a:pPr>
            <a:r>
              <a:rPr lang="it-IT" dirty="0"/>
              <a:t>ALCUNE DI ESSI SONO RESI DISPONIBILI </a:t>
            </a:r>
          </a:p>
          <a:p>
            <a:pPr marL="0" indent="0" algn="ctr">
              <a:buNone/>
            </a:pPr>
            <a:r>
              <a:rPr lang="it-IT" dirty="0"/>
              <a:t>GRATUITAMENTE.</a:t>
            </a:r>
          </a:p>
          <a:p>
            <a:endParaRPr lang="it-IT" dirty="0"/>
          </a:p>
          <a:p>
            <a:pPr marL="0" indent="0" algn="ctr">
              <a:buNone/>
            </a:pPr>
            <a:r>
              <a:rPr lang="it-IT" dirty="0"/>
              <a:t>MA LA GRATUITÀ NON LO RENDE TUO.</a:t>
            </a:r>
            <a:endParaRPr lang="en-ZA" dirty="0"/>
          </a:p>
        </p:txBody>
      </p:sp>
    </p:spTree>
    <p:extLst>
      <p:ext uri="{BB962C8B-B14F-4D97-AF65-F5344CB8AC3E}">
        <p14:creationId xmlns:p14="http://schemas.microsoft.com/office/powerpoint/2010/main" val="183505044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err="1">
                <a:effectLst/>
                <a:latin typeface="Rockwell" pitchFamily="18" charset="0"/>
              </a:rPr>
              <a:t>Esempi</a:t>
            </a:r>
            <a:r>
              <a:rPr lang="en-US" dirty="0">
                <a:effectLst/>
                <a:latin typeface="Rockwell" pitchFamily="18" charset="0"/>
              </a:rPr>
              <a:t> di Trade Secrets</a:t>
            </a:r>
          </a:p>
        </p:txBody>
      </p:sp>
      <p:sp>
        <p:nvSpPr>
          <p:cNvPr id="3" name="Content Placeholder 2"/>
          <p:cNvSpPr>
            <a:spLocks noGrp="1"/>
          </p:cNvSpPr>
          <p:nvPr>
            <p:ph idx="1"/>
          </p:nvPr>
        </p:nvSpPr>
        <p:spPr>
          <a:xfrm>
            <a:off x="1340147" y="1690688"/>
            <a:ext cx="10515600" cy="4351338"/>
          </a:xfrm>
        </p:spPr>
        <p:txBody>
          <a:bodyPr/>
          <a:lstStyle/>
          <a:p>
            <a:r>
              <a:rPr lang="it-IT" altLang="en-US" dirty="0">
                <a:latin typeface="Rockwell" panose="02060603020205020403" pitchFamily="18" charset="0"/>
              </a:rPr>
              <a:t>una formula per una bevanda sportiva</a:t>
            </a:r>
          </a:p>
          <a:p>
            <a:r>
              <a:rPr lang="it-IT" altLang="en-US" dirty="0">
                <a:latin typeface="Rockwell" panose="02060603020205020403" pitchFamily="18" charset="0"/>
              </a:rPr>
              <a:t>metodi di sondaggio usati dai sondaggisti professionisti</a:t>
            </a:r>
          </a:p>
          <a:p>
            <a:r>
              <a:rPr lang="it-IT" altLang="en-US" dirty="0">
                <a:latin typeface="Rockwell" panose="02060603020205020403" pitchFamily="18" charset="0"/>
              </a:rPr>
              <a:t>ricette</a:t>
            </a:r>
          </a:p>
          <a:p>
            <a:r>
              <a:rPr lang="it-IT" altLang="en-US" dirty="0">
                <a:latin typeface="Rockwell" panose="02060603020205020403" pitchFamily="18" charset="0"/>
              </a:rPr>
              <a:t>una nuova invenzione per la quale non è stata ancora depositata una domanda di brevetto</a:t>
            </a:r>
          </a:p>
          <a:p>
            <a:r>
              <a:rPr lang="it-IT" altLang="en-US" dirty="0">
                <a:latin typeface="Rockwell" panose="02060603020205020403" pitchFamily="18" charset="0"/>
              </a:rPr>
              <a:t>strategie di marketing</a:t>
            </a:r>
          </a:p>
          <a:p>
            <a:r>
              <a:rPr lang="it-IT" altLang="en-US" dirty="0">
                <a:latin typeface="Rockwell" panose="02060603020205020403" pitchFamily="18" charset="0"/>
              </a:rPr>
              <a:t>tecniche di produzione</a:t>
            </a:r>
          </a:p>
          <a:p>
            <a:r>
              <a:rPr lang="it-IT" altLang="en-US" dirty="0">
                <a:latin typeface="Rockwell" panose="02060603020205020403" pitchFamily="18" charset="0"/>
              </a:rPr>
              <a:t>algoritmi di computer</a:t>
            </a:r>
            <a:endParaRPr lang="en-US" altLang="en-US" dirty="0"/>
          </a:p>
        </p:txBody>
      </p:sp>
      <p:pic>
        <p:nvPicPr>
          <p:cNvPr id="4100" name="Picture 3" descr="sports drink.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175118" y="4230560"/>
            <a:ext cx="1885950" cy="124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4" descr="recipe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458201" y="3810001"/>
            <a:ext cx="1762125" cy="1762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81112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10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nodeType="clickEffect">
                                  <p:stCondLst>
                                    <p:cond delay="0"/>
                                  </p:stCondLst>
                                  <p:childTnLst>
                                    <p:set>
                                      <p:cBhvr>
                                        <p:cTn id="38" dur="1" fill="hold">
                                          <p:stCondLst>
                                            <p:cond delay="0"/>
                                          </p:stCondLst>
                                        </p:cTn>
                                        <p:tgtEl>
                                          <p:spTgt spid="4101"/>
                                        </p:tgtEl>
                                        <p:attrNameLst>
                                          <p:attrName>style.visibility</p:attrName>
                                        </p:attrNameLst>
                                      </p:cBhvr>
                                      <p:to>
                                        <p:strVal val="visible"/>
                                      </p:to>
                                    </p:set>
                                    <p:anim calcmode="lin" valueType="num">
                                      <p:cBhvr additive="base">
                                        <p:cTn id="39" dur="500" fill="hold"/>
                                        <p:tgtEl>
                                          <p:spTgt spid="4101"/>
                                        </p:tgtEl>
                                        <p:attrNameLst>
                                          <p:attrName>ppt_x</p:attrName>
                                        </p:attrNameLst>
                                      </p:cBhvr>
                                      <p:tavLst>
                                        <p:tav tm="0">
                                          <p:val>
                                            <p:strVal val="#ppt_x"/>
                                          </p:val>
                                        </p:tav>
                                        <p:tav tm="100000">
                                          <p:val>
                                            <p:strVal val="#ppt_x"/>
                                          </p:val>
                                        </p:tav>
                                      </p:tavLst>
                                    </p:anim>
                                    <p:anim calcmode="lin" valueType="num">
                                      <p:cBhvr additive="base">
                                        <p:cTn id="40" dur="500" fill="hold"/>
                                        <p:tgtEl>
                                          <p:spTgt spid="41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pPr>
              <a:defRPr/>
            </a:pPr>
            <a:r>
              <a:rPr lang="en-US" dirty="0">
                <a:effectLst/>
                <a:latin typeface="Rockwell" pitchFamily="18" charset="0"/>
              </a:rPr>
              <a:t>Cosa è </a:t>
            </a:r>
            <a:r>
              <a:rPr lang="en-US" dirty="0" err="1">
                <a:effectLst/>
                <a:latin typeface="Rockwell" pitchFamily="18" charset="0"/>
              </a:rPr>
              <a:t>richiesto</a:t>
            </a:r>
            <a:r>
              <a:rPr lang="en-US" dirty="0">
                <a:effectLst/>
                <a:latin typeface="Rockwell" pitchFamily="18" charset="0"/>
              </a:rPr>
              <a:t> per </a:t>
            </a:r>
            <a:r>
              <a:rPr lang="en-US" dirty="0" err="1">
                <a:effectLst/>
                <a:latin typeface="Rockwell" pitchFamily="18" charset="0"/>
              </a:rPr>
              <a:t>mantenere</a:t>
            </a:r>
            <a:r>
              <a:rPr lang="en-US" dirty="0">
                <a:effectLst/>
                <a:latin typeface="Rockwell" pitchFamily="18" charset="0"/>
              </a:rPr>
              <a:t> un trade secret?</a:t>
            </a:r>
          </a:p>
        </p:txBody>
      </p:sp>
      <p:sp>
        <p:nvSpPr>
          <p:cNvPr id="4" name="Content Placeholder 3"/>
          <p:cNvSpPr>
            <a:spLocks noGrp="1"/>
          </p:cNvSpPr>
          <p:nvPr>
            <p:ph idx="1"/>
          </p:nvPr>
        </p:nvSpPr>
        <p:spPr>
          <a:xfrm>
            <a:off x="2209019" y="1981200"/>
            <a:ext cx="7772400" cy="4206240"/>
          </a:xfrm>
        </p:spPr>
        <p:txBody>
          <a:bodyPr/>
          <a:lstStyle/>
          <a:p>
            <a:pPr algn="ctr" eaLnBrk="1" hangingPunct="1">
              <a:buFont typeface="Wingdings 2" panose="05020102010507070707" pitchFamily="18" charset="2"/>
              <a:buNone/>
            </a:pPr>
            <a:endParaRPr lang="en-US" altLang="en-US" sz="6000" dirty="0"/>
          </a:p>
          <a:p>
            <a:pPr algn="ctr" eaLnBrk="1" hangingPunct="1">
              <a:buFont typeface="Wingdings 2" panose="05020102010507070707" pitchFamily="18" charset="2"/>
              <a:buNone/>
            </a:pPr>
            <a:endParaRPr lang="en-US" altLang="en-US" sz="6000" dirty="0"/>
          </a:p>
          <a:p>
            <a:pPr algn="ctr" eaLnBrk="1" hangingPunct="1">
              <a:buFont typeface="Wingdings 2" panose="05020102010507070707" pitchFamily="18" charset="2"/>
              <a:buNone/>
            </a:pPr>
            <a:endParaRPr lang="en-US" altLang="en-US" sz="6000" dirty="0"/>
          </a:p>
          <a:p>
            <a:pPr algn="ctr" eaLnBrk="1" hangingPunct="1">
              <a:buFont typeface="Wingdings 2" panose="05020102010507070707" pitchFamily="18" charset="2"/>
              <a:buNone/>
            </a:pPr>
            <a:r>
              <a:rPr lang="en-US" altLang="en-US" sz="6000" dirty="0">
                <a:latin typeface="Rockwell" panose="02060603020205020403" pitchFamily="18" charset="0"/>
              </a:rPr>
              <a:t>Secrecy</a:t>
            </a:r>
          </a:p>
        </p:txBody>
      </p:sp>
      <p:pic>
        <p:nvPicPr>
          <p:cNvPr id="2" name="Picture 1"/>
          <p:cNvPicPr>
            <a:picLocks noChangeAspect="1"/>
          </p:cNvPicPr>
          <p:nvPr/>
        </p:nvPicPr>
        <p:blipFill>
          <a:blip r:embed="rId3"/>
          <a:stretch>
            <a:fillRect/>
          </a:stretch>
        </p:blipFill>
        <p:spPr>
          <a:xfrm>
            <a:off x="3368105" y="1690688"/>
            <a:ext cx="5837367" cy="4380027"/>
          </a:xfrm>
          <a:prstGeom prst="rect">
            <a:avLst/>
          </a:prstGeom>
        </p:spPr>
      </p:pic>
    </p:spTree>
    <p:extLst>
      <p:ext uri="{BB962C8B-B14F-4D97-AF65-F5344CB8AC3E}">
        <p14:creationId xmlns:p14="http://schemas.microsoft.com/office/powerpoint/2010/main" val="29353810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latin typeface="Rockwell" pitchFamily="18" charset="0"/>
              </a:rPr>
              <a:t>Ways to Protect Trade Secrets</a:t>
            </a:r>
          </a:p>
        </p:txBody>
      </p:sp>
      <p:sp>
        <p:nvSpPr>
          <p:cNvPr id="5" name="Content Placeholder 4"/>
          <p:cNvSpPr>
            <a:spLocks noGrp="1"/>
          </p:cNvSpPr>
          <p:nvPr>
            <p:ph idx="1"/>
          </p:nvPr>
        </p:nvSpPr>
        <p:spPr>
          <a:xfrm>
            <a:off x="877110" y="1599944"/>
            <a:ext cx="10515600" cy="4351338"/>
          </a:xfrm>
        </p:spPr>
        <p:txBody>
          <a:bodyPr>
            <a:normAutofit fontScale="92500" lnSpcReduction="20000"/>
          </a:bodyPr>
          <a:lstStyle/>
          <a:p>
            <a:pPr marL="594360" indent="-457200">
              <a:buClr>
                <a:schemeClr val="tx1">
                  <a:shade val="95000"/>
                </a:schemeClr>
              </a:buClr>
              <a:defRPr/>
            </a:pPr>
            <a:r>
              <a:rPr lang="it-IT" dirty="0">
                <a:latin typeface="Rockwell" pitchFamily="18" charset="0"/>
              </a:rPr>
              <a:t>Limitare l'accesso alle informazioni (conservarle in un luogo sicuro, come il caveau di una banca)</a:t>
            </a:r>
          </a:p>
          <a:p>
            <a:pPr marL="594360" indent="-457200">
              <a:buClr>
                <a:schemeClr val="tx1">
                  <a:shade val="95000"/>
                </a:schemeClr>
              </a:buClr>
              <a:defRPr/>
            </a:pPr>
            <a:r>
              <a:rPr lang="it-IT" dirty="0">
                <a:latin typeface="Rockwell" pitchFamily="18" charset="0"/>
              </a:rPr>
              <a:t>Limitare il numero di persone che vengono a conoscenza delle informazioni</a:t>
            </a:r>
          </a:p>
          <a:p>
            <a:pPr marL="594360" indent="-457200">
              <a:buClr>
                <a:schemeClr val="tx1">
                  <a:shade val="95000"/>
                </a:schemeClr>
              </a:buClr>
              <a:defRPr/>
            </a:pPr>
            <a:r>
              <a:rPr lang="it-IT" dirty="0">
                <a:latin typeface="Rockwell" pitchFamily="18" charset="0"/>
              </a:rPr>
              <a:t>Fare in modo che le persone che vengono a conoscenza dei Trade Secrets accettino per iscritto di non divulgare le informazioni (firmare accordi di confidenzialità/riservatezza) </a:t>
            </a:r>
          </a:p>
          <a:p>
            <a:pPr marL="594360" indent="-457200">
              <a:buClr>
                <a:schemeClr val="tx1">
                  <a:shade val="95000"/>
                </a:schemeClr>
              </a:buClr>
              <a:defRPr/>
            </a:pPr>
            <a:r>
              <a:rPr lang="it-IT" dirty="0">
                <a:latin typeface="Rockwell" pitchFamily="18" charset="0"/>
              </a:rPr>
              <a:t>Far firmare accordi di riservatezza/confidenzialità a chiunque entri in contatto con le informazioni, direttamente o indirettamente</a:t>
            </a:r>
          </a:p>
          <a:p>
            <a:pPr marL="594360" indent="-457200">
              <a:buClr>
                <a:schemeClr val="tx1">
                  <a:shade val="95000"/>
                </a:schemeClr>
              </a:buClr>
              <a:defRPr/>
            </a:pPr>
            <a:r>
              <a:rPr lang="it-IT" dirty="0">
                <a:latin typeface="Rockwell" pitchFamily="18" charset="0"/>
              </a:rPr>
              <a:t>Contrassegnare tutto il materiale scritto relativo con un disclaimer di proprietà esclusiva e riservatezza</a:t>
            </a:r>
          </a:p>
          <a:p>
            <a:pPr marL="594360" indent="-457200">
              <a:buClr>
                <a:schemeClr val="tx1">
                  <a:shade val="95000"/>
                </a:schemeClr>
              </a:buClr>
              <a:defRPr/>
            </a:pPr>
            <a:endParaRPr lang="en-ZA" dirty="0"/>
          </a:p>
        </p:txBody>
      </p:sp>
    </p:spTree>
    <p:extLst>
      <p:ext uri="{BB962C8B-B14F-4D97-AF65-F5344CB8AC3E}">
        <p14:creationId xmlns:p14="http://schemas.microsoft.com/office/powerpoint/2010/main" val="28759421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defRPr/>
            </a:pPr>
            <a:r>
              <a:rPr lang="en-US" dirty="0">
                <a:effectLst/>
                <a:latin typeface="Rockwell" pitchFamily="18" charset="0"/>
              </a:rPr>
              <a:t>I </a:t>
            </a:r>
            <a:r>
              <a:rPr lang="en-US" dirty="0" err="1">
                <a:effectLst/>
                <a:latin typeface="Rockwell" pitchFamily="18" charset="0"/>
              </a:rPr>
              <a:t>vantaggi</a:t>
            </a:r>
            <a:r>
              <a:rPr lang="en-US" dirty="0">
                <a:effectLst/>
                <a:latin typeface="Rockwell" pitchFamily="18" charset="0"/>
              </a:rPr>
              <a:t> </a:t>
            </a:r>
            <a:r>
              <a:rPr lang="en-US" dirty="0" err="1">
                <a:effectLst/>
                <a:latin typeface="Rockwell" pitchFamily="18" charset="0"/>
              </a:rPr>
              <a:t>della</a:t>
            </a:r>
            <a:r>
              <a:rPr lang="en-US" dirty="0">
                <a:effectLst/>
                <a:latin typeface="Rockwell" pitchFamily="18" charset="0"/>
              </a:rPr>
              <a:t> </a:t>
            </a:r>
            <a:r>
              <a:rPr lang="en-US" dirty="0" err="1">
                <a:effectLst/>
                <a:latin typeface="Rockwell" pitchFamily="18" charset="0"/>
              </a:rPr>
              <a:t>protezzione</a:t>
            </a:r>
            <a:r>
              <a:rPr lang="en-US" dirty="0">
                <a:effectLst/>
                <a:latin typeface="Rockwell" pitchFamily="18" charset="0"/>
              </a:rPr>
              <a:t> </a:t>
            </a:r>
            <a:r>
              <a:rPr lang="en-US" dirty="0" err="1">
                <a:effectLst/>
                <a:latin typeface="Rockwell" pitchFamily="18" charset="0"/>
              </a:rPr>
              <a:t>attraverso</a:t>
            </a:r>
            <a:r>
              <a:rPr lang="en-US" dirty="0">
                <a:effectLst/>
                <a:latin typeface="Rockwell" pitchFamily="18" charset="0"/>
              </a:rPr>
              <a:t> il Trade Secret</a:t>
            </a:r>
          </a:p>
        </p:txBody>
      </p:sp>
      <p:sp>
        <p:nvSpPr>
          <p:cNvPr id="3" name="Content Placeholder 2"/>
          <p:cNvSpPr>
            <a:spLocks noGrp="1"/>
          </p:cNvSpPr>
          <p:nvPr>
            <p:ph idx="1"/>
          </p:nvPr>
        </p:nvSpPr>
        <p:spPr>
          <a:xfrm>
            <a:off x="902208" y="1855280"/>
            <a:ext cx="10515600" cy="4351338"/>
          </a:xfrm>
        </p:spPr>
        <p:txBody>
          <a:bodyPr>
            <a:normAutofit/>
          </a:bodyPr>
          <a:lstStyle/>
          <a:p>
            <a:pPr eaLnBrk="1" hangingPunct="1"/>
            <a:r>
              <a:rPr lang="it-IT" altLang="en-US" sz="2400" dirty="0"/>
              <a:t>Durata illimitata - i Trade Secrets potrebbero potenzialmente durare più a lungo dei brevetti (20 anni) e dei diritti d'autore</a:t>
            </a:r>
          </a:p>
          <a:p>
            <a:pPr eaLnBrk="1" hangingPunct="1"/>
            <a:r>
              <a:rPr lang="it-IT" altLang="en-US" sz="2400" dirty="0"/>
              <a:t>La tua protezione è teoricamente mondiale</a:t>
            </a:r>
          </a:p>
          <a:p>
            <a:pPr eaLnBrk="1" hangingPunct="1"/>
            <a:r>
              <a:rPr lang="it-IT" altLang="en-US" sz="2400" dirty="0"/>
              <a:t>Nessuna registrazione richiesta</a:t>
            </a:r>
          </a:p>
          <a:p>
            <a:pPr eaLnBrk="1" hangingPunct="1"/>
            <a:r>
              <a:rPr lang="it-IT" altLang="en-US" sz="2400" dirty="0"/>
              <a:t>Nessun costo di registrazione</a:t>
            </a:r>
          </a:p>
          <a:p>
            <a:pPr eaLnBrk="1" hangingPunct="1"/>
            <a:r>
              <a:rPr lang="it-IT" altLang="en-US" sz="2400" dirty="0"/>
              <a:t>Nessuna comunicazione o registrazione presso un organo </a:t>
            </a:r>
            <a:r>
              <a:rPr lang="it-IT" altLang="en-US" sz="2400" dirty="0" err="1"/>
              <a:t>aministrativo</a:t>
            </a:r>
            <a:endParaRPr lang="it-IT" altLang="en-US" sz="2400" dirty="0"/>
          </a:p>
          <a:p>
            <a:pPr eaLnBrk="1" hangingPunct="1"/>
            <a:r>
              <a:rPr lang="it-IT" altLang="en-US" sz="2400" dirty="0"/>
              <a:t>Efficace immediatamente</a:t>
            </a:r>
          </a:p>
          <a:p>
            <a:pPr eaLnBrk="1" hangingPunct="1"/>
            <a:endParaRPr lang="en-US" altLang="en-US" sz="2400" dirty="0"/>
          </a:p>
        </p:txBody>
      </p:sp>
    </p:spTree>
    <p:extLst>
      <p:ext uri="{BB962C8B-B14F-4D97-AF65-F5344CB8AC3E}">
        <p14:creationId xmlns:p14="http://schemas.microsoft.com/office/powerpoint/2010/main" val="369700108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defRPr/>
            </a:pPr>
            <a:r>
              <a:rPr lang="en-US" dirty="0">
                <a:effectLst/>
                <a:latin typeface="Rockwell" pitchFamily="18" charset="0"/>
              </a:rPr>
              <a:t>Trade Secrets </a:t>
            </a:r>
            <a:r>
              <a:rPr lang="en-US" dirty="0" err="1">
                <a:effectLst/>
                <a:latin typeface="Rockwell" pitchFamily="18" charset="0"/>
              </a:rPr>
              <a:t>famosi</a:t>
            </a:r>
            <a:endParaRPr lang="en-US" dirty="0">
              <a:effectLst/>
              <a:latin typeface="Rockwell" pitchFamily="18" charset="0"/>
            </a:endParaRPr>
          </a:p>
        </p:txBody>
      </p:sp>
      <p:sp>
        <p:nvSpPr>
          <p:cNvPr id="8196" name="TextBox 4"/>
          <p:cNvSpPr txBox="1">
            <a:spLocks noChangeArrowheads="1"/>
          </p:cNvSpPr>
          <p:nvPr/>
        </p:nvSpPr>
        <p:spPr bwMode="auto">
          <a:xfrm>
            <a:off x="1638299" y="1748658"/>
            <a:ext cx="289560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latin typeface="Rockwell" panose="02060603020205020403" pitchFamily="18" charset="0"/>
              </a:rPr>
              <a:t>La formula </a:t>
            </a:r>
            <a:r>
              <a:rPr lang="en-US" altLang="en-US" sz="2000" dirty="0" err="1">
                <a:latin typeface="Rockwell" panose="02060603020205020403" pitchFamily="18" charset="0"/>
              </a:rPr>
              <a:t>della</a:t>
            </a:r>
            <a:r>
              <a:rPr lang="en-US" altLang="en-US" sz="2000" dirty="0">
                <a:latin typeface="Rockwell" panose="02060603020205020403" pitchFamily="18" charset="0"/>
              </a:rPr>
              <a:t> Coca-Cola</a:t>
            </a:r>
          </a:p>
        </p:txBody>
      </p:sp>
      <p:sp>
        <p:nvSpPr>
          <p:cNvPr id="8197" name="TextBox 6"/>
          <p:cNvSpPr txBox="1">
            <a:spLocks noChangeArrowheads="1"/>
          </p:cNvSpPr>
          <p:nvPr/>
        </p:nvSpPr>
        <p:spPr bwMode="auto">
          <a:xfrm>
            <a:off x="6531320" y="1702491"/>
            <a:ext cx="37338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latin typeface="Rockwell" panose="02060603020205020403" pitchFamily="18" charset="0"/>
              </a:rPr>
              <a:t>La salsa Big Mac Special</a:t>
            </a:r>
          </a:p>
        </p:txBody>
      </p:sp>
      <p:sp>
        <p:nvSpPr>
          <p:cNvPr id="8198" name="TextBox 7"/>
          <p:cNvSpPr txBox="1">
            <a:spLocks noChangeArrowheads="1"/>
          </p:cNvSpPr>
          <p:nvPr/>
        </p:nvSpPr>
        <p:spPr bwMode="auto">
          <a:xfrm>
            <a:off x="4411217" y="4276280"/>
            <a:ext cx="306476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n-US" sz="2000" dirty="0">
                <a:latin typeface="Rockwell" panose="02060603020205020403" pitchFamily="18" charset="0"/>
              </a:rPr>
              <a:t>Il  mix di </a:t>
            </a:r>
            <a:r>
              <a:rPr lang="en-US" altLang="en-US" sz="2000" dirty="0" err="1">
                <a:latin typeface="Rockwell" panose="02060603020205020403" pitchFamily="18" charset="0"/>
              </a:rPr>
              <a:t>spezie</a:t>
            </a:r>
            <a:r>
              <a:rPr lang="en-US" altLang="en-US" sz="2000" dirty="0">
                <a:latin typeface="Rockwell" panose="02060603020205020403" pitchFamily="18" charset="0"/>
              </a:rPr>
              <a:t> </a:t>
            </a:r>
            <a:r>
              <a:rPr lang="en-US" altLang="en-US" sz="2000" dirty="0" err="1">
                <a:latin typeface="Rockwell" panose="02060603020205020403" pitchFamily="18" charset="0"/>
              </a:rPr>
              <a:t>segreto</a:t>
            </a:r>
            <a:r>
              <a:rPr lang="en-US" altLang="en-US" sz="2000" dirty="0">
                <a:latin typeface="Rockwell" panose="02060603020205020403" pitchFamily="18" charset="0"/>
              </a:rPr>
              <a:t> di KFC</a:t>
            </a:r>
          </a:p>
        </p:txBody>
      </p:sp>
      <p:pic>
        <p:nvPicPr>
          <p:cNvPr id="8201" name="Picture 10" descr="kfc.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141119" y="4953000"/>
            <a:ext cx="1604963" cy="177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AutoShape 2" descr="Image result for coca col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p:cNvPicPr>
            <a:picLocks noChangeAspect="1"/>
          </p:cNvPicPr>
          <p:nvPr/>
        </p:nvPicPr>
        <p:blipFill>
          <a:blip r:embed="rId4"/>
          <a:stretch>
            <a:fillRect/>
          </a:stretch>
        </p:blipFill>
        <p:spPr>
          <a:xfrm>
            <a:off x="1695450" y="2489671"/>
            <a:ext cx="2133600" cy="2133600"/>
          </a:xfrm>
          <a:prstGeom prst="rect">
            <a:avLst/>
          </a:prstGeom>
          <a:ln>
            <a:noFill/>
          </a:ln>
          <a:effectLst>
            <a:outerShdw blurRad="292100" dist="139700" dir="2700000" algn="tl" rotWithShape="0">
              <a:srgbClr val="333333">
                <a:alpha val="65000"/>
              </a:srgbClr>
            </a:outerShdw>
          </a:effectLst>
        </p:spPr>
      </p:pic>
      <p:pic>
        <p:nvPicPr>
          <p:cNvPr id="58372" name="Picture 4" descr="Image result for big mac"/>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46520" y="2218673"/>
            <a:ext cx="3537640" cy="20576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75940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196"/>
                                        </p:tgtEl>
                                        <p:attrNameLst>
                                          <p:attrName>style.visibility</p:attrName>
                                        </p:attrNameLst>
                                      </p:cBhvr>
                                      <p:to>
                                        <p:strVal val="visible"/>
                                      </p:to>
                                    </p:set>
                                    <p:anim calcmode="lin" valueType="num">
                                      <p:cBhvr additive="base">
                                        <p:cTn id="11" dur="500" fill="hold"/>
                                        <p:tgtEl>
                                          <p:spTgt spid="8196"/>
                                        </p:tgtEl>
                                        <p:attrNameLst>
                                          <p:attrName>ppt_x</p:attrName>
                                        </p:attrNameLst>
                                      </p:cBhvr>
                                      <p:tavLst>
                                        <p:tav tm="0">
                                          <p:val>
                                            <p:strVal val="#ppt_x"/>
                                          </p:val>
                                        </p:tav>
                                        <p:tav tm="100000">
                                          <p:val>
                                            <p:strVal val="#ppt_x"/>
                                          </p:val>
                                        </p:tav>
                                      </p:tavLst>
                                    </p:anim>
                                    <p:anim calcmode="lin" valueType="num">
                                      <p:cBhvr additive="base">
                                        <p:cTn id="12" dur="500" fill="hold"/>
                                        <p:tgtEl>
                                          <p:spTgt spid="819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8197"/>
                                        </p:tgtEl>
                                        <p:attrNameLst>
                                          <p:attrName>style.visibility</p:attrName>
                                        </p:attrNameLst>
                                      </p:cBhvr>
                                      <p:to>
                                        <p:strVal val="visible"/>
                                      </p:to>
                                    </p:set>
                                    <p:anim calcmode="lin" valueType="num">
                                      <p:cBhvr additive="base">
                                        <p:cTn id="17" dur="500" fill="hold"/>
                                        <p:tgtEl>
                                          <p:spTgt spid="8197"/>
                                        </p:tgtEl>
                                        <p:attrNameLst>
                                          <p:attrName>ppt_x</p:attrName>
                                        </p:attrNameLst>
                                      </p:cBhvr>
                                      <p:tavLst>
                                        <p:tav tm="0">
                                          <p:val>
                                            <p:strVal val="#ppt_x"/>
                                          </p:val>
                                        </p:tav>
                                        <p:tav tm="100000">
                                          <p:val>
                                            <p:strVal val="#ppt_x"/>
                                          </p:val>
                                        </p:tav>
                                      </p:tavLst>
                                    </p:anim>
                                    <p:anim calcmode="lin" valueType="num">
                                      <p:cBhvr additive="base">
                                        <p:cTn id="18" dur="500" fill="hold"/>
                                        <p:tgtEl>
                                          <p:spTgt spid="8197"/>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8372"/>
                                        </p:tgtEl>
                                        <p:attrNameLst>
                                          <p:attrName>style.visibility</p:attrName>
                                        </p:attrNameLst>
                                      </p:cBhvr>
                                      <p:to>
                                        <p:strVal val="visible"/>
                                      </p:to>
                                    </p:set>
                                    <p:anim calcmode="lin" valueType="num">
                                      <p:cBhvr additive="base">
                                        <p:cTn id="21" dur="500" fill="hold"/>
                                        <p:tgtEl>
                                          <p:spTgt spid="58372"/>
                                        </p:tgtEl>
                                        <p:attrNameLst>
                                          <p:attrName>ppt_x</p:attrName>
                                        </p:attrNameLst>
                                      </p:cBhvr>
                                      <p:tavLst>
                                        <p:tav tm="0">
                                          <p:val>
                                            <p:strVal val="#ppt_x"/>
                                          </p:val>
                                        </p:tav>
                                        <p:tav tm="100000">
                                          <p:val>
                                            <p:strVal val="#ppt_x"/>
                                          </p:val>
                                        </p:tav>
                                      </p:tavLst>
                                    </p:anim>
                                    <p:anim calcmode="lin" valueType="num">
                                      <p:cBhvr additive="base">
                                        <p:cTn id="22" dur="500" fill="hold"/>
                                        <p:tgtEl>
                                          <p:spTgt spid="5837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grpId="0" nodeType="clickEffect">
                                  <p:stCondLst>
                                    <p:cond delay="0"/>
                                  </p:stCondLst>
                                  <p:childTnLst>
                                    <p:set>
                                      <p:cBhvr>
                                        <p:cTn id="26" dur="1" fill="hold">
                                          <p:stCondLst>
                                            <p:cond delay="0"/>
                                          </p:stCondLst>
                                        </p:cTn>
                                        <p:tgtEl>
                                          <p:spTgt spid="8198"/>
                                        </p:tgtEl>
                                        <p:attrNameLst>
                                          <p:attrName>style.visibility</p:attrName>
                                        </p:attrNameLst>
                                      </p:cBhvr>
                                      <p:to>
                                        <p:strVal val="visible"/>
                                      </p:to>
                                    </p:set>
                                    <p:anim calcmode="lin" valueType="num">
                                      <p:cBhvr additive="base">
                                        <p:cTn id="27" dur="500" fill="hold"/>
                                        <p:tgtEl>
                                          <p:spTgt spid="8198"/>
                                        </p:tgtEl>
                                        <p:attrNameLst>
                                          <p:attrName>ppt_x</p:attrName>
                                        </p:attrNameLst>
                                      </p:cBhvr>
                                      <p:tavLst>
                                        <p:tav tm="0">
                                          <p:val>
                                            <p:strVal val="#ppt_x"/>
                                          </p:val>
                                        </p:tav>
                                        <p:tav tm="100000">
                                          <p:val>
                                            <p:strVal val="#ppt_x"/>
                                          </p:val>
                                        </p:tav>
                                      </p:tavLst>
                                    </p:anim>
                                    <p:anim calcmode="lin" valueType="num">
                                      <p:cBhvr additive="base">
                                        <p:cTn id="28" dur="500" fill="hold"/>
                                        <p:tgtEl>
                                          <p:spTgt spid="8198"/>
                                        </p:tgtEl>
                                        <p:attrNameLst>
                                          <p:attrName>ppt_y</p:attrName>
                                        </p:attrNameLst>
                                      </p:cBhvr>
                                      <p:tavLst>
                                        <p:tav tm="0">
                                          <p:val>
                                            <p:strVal val="1+#ppt_h/2"/>
                                          </p:val>
                                        </p:tav>
                                        <p:tav tm="100000">
                                          <p:val>
                                            <p:strVal val="#ppt_y"/>
                                          </p:val>
                                        </p:tav>
                                      </p:tavLst>
                                    </p:anim>
                                  </p:childTnLst>
                                </p:cTn>
                              </p:par>
                              <p:par>
                                <p:cTn id="29" presetID="2" presetClass="entr" presetSubtype="4" fill="hold" nodeType="withEffect">
                                  <p:stCondLst>
                                    <p:cond delay="0"/>
                                  </p:stCondLst>
                                  <p:childTnLst>
                                    <p:set>
                                      <p:cBhvr>
                                        <p:cTn id="30" dur="1" fill="hold">
                                          <p:stCondLst>
                                            <p:cond delay="0"/>
                                          </p:stCondLst>
                                        </p:cTn>
                                        <p:tgtEl>
                                          <p:spTgt spid="8201"/>
                                        </p:tgtEl>
                                        <p:attrNameLst>
                                          <p:attrName>style.visibility</p:attrName>
                                        </p:attrNameLst>
                                      </p:cBhvr>
                                      <p:to>
                                        <p:strVal val="visible"/>
                                      </p:to>
                                    </p:set>
                                    <p:anim calcmode="lin" valueType="num">
                                      <p:cBhvr additive="base">
                                        <p:cTn id="31" dur="500" fill="hold"/>
                                        <p:tgtEl>
                                          <p:spTgt spid="8201"/>
                                        </p:tgtEl>
                                        <p:attrNameLst>
                                          <p:attrName>ppt_x</p:attrName>
                                        </p:attrNameLst>
                                      </p:cBhvr>
                                      <p:tavLst>
                                        <p:tav tm="0">
                                          <p:val>
                                            <p:strVal val="#ppt_x"/>
                                          </p:val>
                                        </p:tav>
                                        <p:tav tm="100000">
                                          <p:val>
                                            <p:strVal val="#ppt_x"/>
                                          </p:val>
                                        </p:tav>
                                      </p:tavLst>
                                    </p:anim>
                                    <p:anim calcmode="lin" valueType="num">
                                      <p:cBhvr additive="base">
                                        <p:cTn id="32" dur="500" fill="hold"/>
                                        <p:tgtEl>
                                          <p:spTgt spid="820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P spid="8197" grpId="0"/>
      <p:bldP spid="8198"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lstStyle/>
          <a:p>
            <a:r>
              <a:rPr lang="en-ZA" dirty="0" err="1"/>
              <a:t>marchi</a:t>
            </a:r>
            <a:endParaRPr lang="en-ZA" dirty="0"/>
          </a:p>
        </p:txBody>
      </p:sp>
      <p:sp>
        <p:nvSpPr>
          <p:cNvPr id="2" name="Subtitle 1">
            <a:extLst>
              <a:ext uri="{FF2B5EF4-FFF2-40B4-BE49-F238E27FC236}">
                <a16:creationId xmlns:a16="http://schemas.microsoft.com/office/drawing/2014/main" id="{931933AA-A41E-4E77-8F59-DBA081253E48}"/>
              </a:ext>
            </a:extLst>
          </p:cNvPr>
          <p:cNvSpPr>
            <a:spLocks noGrp="1"/>
          </p:cNvSpPr>
          <p:nvPr>
            <p:ph type="subTitle" idx="1"/>
          </p:nvPr>
        </p:nvSpPr>
        <p:spPr/>
        <p:txBody>
          <a:bodyPr/>
          <a:lstStyle/>
          <a:p>
            <a:endParaRPr lang="en-ZA"/>
          </a:p>
        </p:txBody>
      </p:sp>
    </p:spTree>
    <p:extLst>
      <p:ext uri="{BB962C8B-B14F-4D97-AF65-F5344CB8AC3E}">
        <p14:creationId xmlns:p14="http://schemas.microsoft.com/office/powerpoint/2010/main" val="2171614751"/>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marchi</a:t>
            </a:r>
            <a:endParaRPr lang="en-ZA" dirty="0"/>
          </a:p>
        </p:txBody>
      </p:sp>
      <p:sp>
        <p:nvSpPr>
          <p:cNvPr id="23554" name="Content Placeholder 2"/>
          <p:cNvSpPr>
            <a:spLocks noGrp="1"/>
          </p:cNvSpPr>
          <p:nvPr>
            <p:ph idx="1"/>
          </p:nvPr>
        </p:nvSpPr>
        <p:spPr>
          <a:xfrm>
            <a:off x="1791186" y="1248844"/>
            <a:ext cx="7772400" cy="4206240"/>
          </a:xfrm>
        </p:spPr>
        <p:txBody>
          <a:bodyPr/>
          <a:lstStyle/>
          <a:p>
            <a:pPr lvl="1" eaLnBrk="1" hangingPunct="1">
              <a:buFont typeface="Arial" panose="020B0604020202020204" pitchFamily="34" charset="0"/>
              <a:buNone/>
            </a:pPr>
            <a:r>
              <a:rPr lang="en-US" altLang="en-US" sz="3200" dirty="0"/>
              <a:t>	</a:t>
            </a:r>
            <a:endParaRPr lang="en-US" altLang="en-US" dirty="0"/>
          </a:p>
          <a:p>
            <a:pPr lvl="1" eaLnBrk="1" hangingPunct="1">
              <a:lnSpc>
                <a:spcPct val="100000"/>
              </a:lnSpc>
              <a:buFont typeface="Arial" panose="020B0604020202020204" pitchFamily="34" charset="0"/>
              <a:buNone/>
            </a:pPr>
            <a:r>
              <a:rPr lang="en-US" altLang="en-US" dirty="0"/>
              <a:t>	</a:t>
            </a:r>
            <a:r>
              <a:rPr lang="it-IT" altLang="en-US" dirty="0"/>
              <a:t>proteggere il nome, la forma, il logo, i simboli o i colori usati da un'azienda per identificare i suoi prodotti o servizi</a:t>
            </a:r>
            <a:r>
              <a:rPr lang="en-US" altLang="en-US" sz="3200" dirty="0"/>
              <a:t>.</a:t>
            </a:r>
          </a:p>
          <a:p>
            <a:pPr eaLnBrk="1" hangingPunct="1"/>
            <a:endParaRPr lang="en-US" altLang="en-US" dirty="0"/>
          </a:p>
        </p:txBody>
      </p:sp>
      <p:pic>
        <p:nvPicPr>
          <p:cNvPr id="23555" name="Picture 6" descr="coke-can.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182701" y="3251958"/>
            <a:ext cx="1123950" cy="210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7" name="Picture 7" descr="MCDs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2622" y="3292267"/>
            <a:ext cx="1803400" cy="1655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C:\Users\Elexis\Desktop\justdoit.bmp"/>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4791520" y="3421161"/>
            <a:ext cx="2065338" cy="1557338"/>
          </a:xfrm>
          <a:prstGeom prst="rect">
            <a:avLst/>
          </a:prstGeom>
        </p:spPr>
      </p:pic>
      <p:pic>
        <p:nvPicPr>
          <p:cNvPr id="8" name="Picture 12" descr="nike.jp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9797442" y="3528060"/>
            <a:ext cx="1322502" cy="99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1847125" y="5382467"/>
            <a:ext cx="8156799" cy="319446"/>
          </a:xfrm>
          <a:prstGeom prst="rect">
            <a:avLst/>
          </a:prstGeom>
        </p:spPr>
        <p:txBody>
          <a:bodyPr wrap="square">
            <a:spAutoFit/>
          </a:bodyPr>
          <a:lstStyle/>
          <a:p>
            <a:pPr>
              <a:lnSpc>
                <a:spcPct val="80000"/>
              </a:lnSpc>
            </a:pPr>
            <a:r>
              <a:rPr lang="en-US" altLang="en-US" dirty="0">
                <a:solidFill>
                  <a:srgbClr val="0070C0"/>
                </a:solidFill>
              </a:rPr>
              <a:t> </a:t>
            </a:r>
            <a:endParaRPr lang="en-ZA" dirty="0">
              <a:solidFill>
                <a:srgbClr val="0070C0"/>
              </a:solidFill>
            </a:endParaRPr>
          </a:p>
        </p:txBody>
      </p:sp>
      <p:sp>
        <p:nvSpPr>
          <p:cNvPr id="10" name="CasellaDiTesto 9">
            <a:extLst>
              <a:ext uri="{FF2B5EF4-FFF2-40B4-BE49-F238E27FC236}">
                <a16:creationId xmlns:a16="http://schemas.microsoft.com/office/drawing/2014/main" id="{928BF870-B282-489A-927E-1659ED990A0A}"/>
              </a:ext>
            </a:extLst>
          </p:cNvPr>
          <p:cNvSpPr txBox="1"/>
          <p:nvPr/>
        </p:nvSpPr>
        <p:spPr>
          <a:xfrm>
            <a:off x="2776951" y="5092540"/>
            <a:ext cx="6094476" cy="923330"/>
          </a:xfrm>
          <a:prstGeom prst="rect">
            <a:avLst/>
          </a:prstGeom>
          <a:noFill/>
        </p:spPr>
        <p:txBody>
          <a:bodyPr wrap="square">
            <a:spAutoFit/>
          </a:bodyPr>
          <a:lstStyle/>
          <a:p>
            <a:r>
              <a:rPr lang="it-IT" dirty="0"/>
              <a:t>Così, quando vedi questi marchi, sai: </a:t>
            </a:r>
          </a:p>
          <a:p>
            <a:r>
              <a:rPr lang="it-IT" dirty="0"/>
              <a:t>  </a:t>
            </a:r>
            <a:r>
              <a:rPr lang="it-IT" b="1" dirty="0"/>
              <a:t>qualità</a:t>
            </a:r>
            <a:r>
              <a:rPr lang="it-IT" dirty="0"/>
              <a:t> - sempre la stessa - ovunque tu vada</a:t>
            </a:r>
          </a:p>
          <a:p>
            <a:r>
              <a:rPr lang="it-IT" dirty="0"/>
              <a:t>  </a:t>
            </a:r>
            <a:r>
              <a:rPr lang="it-IT" b="1" dirty="0"/>
              <a:t>reputazione</a:t>
            </a:r>
            <a:r>
              <a:rPr lang="it-IT" dirty="0"/>
              <a:t>: sapere cosa aspettarsi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Possiamo</a:t>
            </a:r>
            <a:r>
              <a:rPr lang="en-ZA" dirty="0"/>
              <a:t> </a:t>
            </a:r>
            <a:r>
              <a:rPr lang="en-ZA" dirty="0" err="1"/>
              <a:t>registrare</a:t>
            </a:r>
            <a:r>
              <a:rPr lang="en-ZA" dirty="0"/>
              <a:t> il </a:t>
            </a:r>
            <a:r>
              <a:rPr lang="en-ZA" dirty="0" err="1"/>
              <a:t>marchio</a:t>
            </a:r>
            <a:r>
              <a:rPr lang="en-ZA" dirty="0"/>
              <a:t> apple?</a:t>
            </a:r>
          </a:p>
        </p:txBody>
      </p:sp>
      <p:pic>
        <p:nvPicPr>
          <p:cNvPr id="4" name="Content Placeholder 3"/>
          <p:cNvPicPr>
            <a:picLocks noGrp="1" noChangeAspect="1"/>
          </p:cNvPicPr>
          <p:nvPr>
            <p:ph idx="1"/>
          </p:nvPr>
        </p:nvPicPr>
        <p:blipFill>
          <a:blip r:embed="rId3"/>
          <a:stretch>
            <a:fillRect/>
          </a:stretch>
        </p:blipFill>
        <p:spPr>
          <a:xfrm>
            <a:off x="1092417" y="1825232"/>
            <a:ext cx="3579218" cy="2886845"/>
          </a:xfrm>
          <a:prstGeom prst="rect">
            <a:avLst/>
          </a:prstGeom>
          <a:ln>
            <a:noFill/>
          </a:ln>
          <a:effectLst>
            <a:softEdge rad="112500"/>
          </a:effectLst>
        </p:spPr>
      </p:pic>
      <p:sp>
        <p:nvSpPr>
          <p:cNvPr id="5" name="Rectangle 4"/>
          <p:cNvSpPr/>
          <p:nvPr/>
        </p:nvSpPr>
        <p:spPr>
          <a:xfrm>
            <a:off x="5234367" y="2098179"/>
            <a:ext cx="4572000" cy="923330"/>
          </a:xfrm>
          <a:prstGeom prst="rect">
            <a:avLst/>
          </a:prstGeom>
        </p:spPr>
        <p:txBody>
          <a:bodyPr>
            <a:spAutoFit/>
          </a:bodyPr>
          <a:lstStyle/>
          <a:p>
            <a:r>
              <a:rPr lang="en-ZA" dirty="0">
                <a:solidFill>
                  <a:srgbClr val="031E31"/>
                </a:solidFill>
                <a:latin typeface="Verdana" panose="020B0604030504040204" pitchFamily="34" charset="0"/>
              </a:rPr>
              <a:t>La </a:t>
            </a:r>
            <a:r>
              <a:rPr lang="en-ZA" dirty="0" err="1">
                <a:solidFill>
                  <a:srgbClr val="031E31"/>
                </a:solidFill>
                <a:latin typeface="Verdana" panose="020B0604030504040204" pitchFamily="34" charset="0"/>
              </a:rPr>
              <a:t>parola</a:t>
            </a:r>
            <a:r>
              <a:rPr lang="en-ZA" dirty="0">
                <a:solidFill>
                  <a:srgbClr val="031E31"/>
                </a:solidFill>
                <a:latin typeface="Verdana" panose="020B0604030504040204" pitchFamily="34" charset="0"/>
              </a:rPr>
              <a:t> 'apple’ non </a:t>
            </a:r>
            <a:r>
              <a:rPr lang="en-ZA" dirty="0" err="1">
                <a:solidFill>
                  <a:srgbClr val="031E31"/>
                </a:solidFill>
                <a:latin typeface="Verdana" panose="020B0604030504040204" pitchFamily="34" charset="0"/>
              </a:rPr>
              <a:t>può</a:t>
            </a:r>
            <a:r>
              <a:rPr lang="en-ZA" dirty="0">
                <a:solidFill>
                  <a:srgbClr val="031E31"/>
                </a:solidFill>
                <a:latin typeface="Verdana" panose="020B0604030504040204" pitchFamily="34" charset="0"/>
              </a:rPr>
              <a:t> </a:t>
            </a:r>
            <a:r>
              <a:rPr lang="en-ZA" dirty="0" err="1">
                <a:solidFill>
                  <a:srgbClr val="031E31"/>
                </a:solidFill>
                <a:latin typeface="Verdana" panose="020B0604030504040204" pitchFamily="34" charset="0"/>
              </a:rPr>
              <a:t>essere</a:t>
            </a:r>
            <a:r>
              <a:rPr lang="en-ZA" dirty="0">
                <a:solidFill>
                  <a:srgbClr val="031E31"/>
                </a:solidFill>
                <a:latin typeface="Verdana" panose="020B0604030504040204" pitchFamily="34" charset="0"/>
              </a:rPr>
              <a:t> </a:t>
            </a:r>
            <a:r>
              <a:rPr lang="en-ZA" dirty="0" err="1">
                <a:solidFill>
                  <a:srgbClr val="031E31"/>
                </a:solidFill>
                <a:latin typeface="Verdana" panose="020B0604030504040204" pitchFamily="34" charset="0"/>
              </a:rPr>
              <a:t>registrata</a:t>
            </a:r>
            <a:r>
              <a:rPr lang="en-ZA" dirty="0">
                <a:solidFill>
                  <a:srgbClr val="031E31"/>
                </a:solidFill>
                <a:latin typeface="Verdana" panose="020B0604030504040204" pitchFamily="34" charset="0"/>
              </a:rPr>
              <a:t> per le </a:t>
            </a:r>
            <a:r>
              <a:rPr lang="en-ZA" dirty="0" err="1">
                <a:solidFill>
                  <a:srgbClr val="031E31"/>
                </a:solidFill>
                <a:latin typeface="Verdana" panose="020B0604030504040204" pitchFamily="34" charset="0"/>
              </a:rPr>
              <a:t>mele</a:t>
            </a:r>
            <a:r>
              <a:rPr lang="en-ZA" dirty="0">
                <a:solidFill>
                  <a:srgbClr val="031E31"/>
                </a:solidFill>
                <a:latin typeface="Verdana" panose="020B0604030504040204" pitchFamily="34" charset="0"/>
              </a:rPr>
              <a:t> ma è </a:t>
            </a:r>
            <a:r>
              <a:rPr lang="en-ZA" dirty="0" err="1">
                <a:solidFill>
                  <a:srgbClr val="031E31"/>
                </a:solidFill>
                <a:latin typeface="Verdana" panose="020B0604030504040204" pitchFamily="34" charset="0"/>
              </a:rPr>
              <a:t>molto</a:t>
            </a:r>
            <a:r>
              <a:rPr lang="en-ZA" dirty="0">
                <a:solidFill>
                  <a:srgbClr val="031E31"/>
                </a:solidFill>
                <a:latin typeface="Verdana" panose="020B0604030504040204" pitchFamily="34" charset="0"/>
              </a:rPr>
              <a:t> </a:t>
            </a:r>
            <a:r>
              <a:rPr lang="en-ZA" dirty="0" err="1">
                <a:solidFill>
                  <a:srgbClr val="031E31"/>
                </a:solidFill>
                <a:latin typeface="Verdana" panose="020B0604030504040204" pitchFamily="34" charset="0"/>
              </a:rPr>
              <a:t>distintiva</a:t>
            </a:r>
            <a:r>
              <a:rPr lang="en-ZA" dirty="0">
                <a:solidFill>
                  <a:srgbClr val="031E31"/>
                </a:solidFill>
                <a:latin typeface="Verdana" panose="020B0604030504040204" pitchFamily="34" charset="0"/>
              </a:rPr>
              <a:t> per computer</a:t>
            </a:r>
          </a:p>
        </p:txBody>
      </p:sp>
      <p:pic>
        <p:nvPicPr>
          <p:cNvPr id="6" name="Picture 5"/>
          <p:cNvPicPr>
            <a:picLocks noChangeAspect="1"/>
          </p:cNvPicPr>
          <p:nvPr/>
        </p:nvPicPr>
        <p:blipFill>
          <a:blip r:embed="rId4"/>
          <a:stretch>
            <a:fillRect/>
          </a:stretch>
        </p:blipFill>
        <p:spPr>
          <a:xfrm>
            <a:off x="6567867" y="3094369"/>
            <a:ext cx="1905000" cy="2295525"/>
          </a:xfrm>
          <a:prstGeom prst="rect">
            <a:avLst/>
          </a:prstGeom>
          <a:ln>
            <a:noFill/>
          </a:ln>
          <a:effectLst>
            <a:softEdge rad="112500"/>
          </a:effectLst>
        </p:spPr>
      </p:pic>
    </p:spTree>
    <p:extLst>
      <p:ext uri="{BB962C8B-B14F-4D97-AF65-F5344CB8AC3E}">
        <p14:creationId xmlns:p14="http://schemas.microsoft.com/office/powerpoint/2010/main" val="31761390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Contraffazione</a:t>
            </a:r>
            <a:r>
              <a:rPr lang="en-ZA" dirty="0"/>
              <a:t> del </a:t>
            </a:r>
            <a:r>
              <a:rPr lang="en-ZA" dirty="0" err="1"/>
              <a:t>marchio</a:t>
            </a:r>
            <a:endParaRPr lang="en-ZA" dirty="0"/>
          </a:p>
        </p:txBody>
      </p:sp>
      <p:pic>
        <p:nvPicPr>
          <p:cNvPr id="10" name="Picture 9"/>
          <p:cNvPicPr>
            <a:picLocks noChangeAspect="1"/>
          </p:cNvPicPr>
          <p:nvPr/>
        </p:nvPicPr>
        <p:blipFill>
          <a:blip r:embed="rId3"/>
          <a:stretch>
            <a:fillRect/>
          </a:stretch>
        </p:blipFill>
        <p:spPr>
          <a:xfrm>
            <a:off x="1981200" y="1981200"/>
            <a:ext cx="3952488" cy="2916936"/>
          </a:xfrm>
          <a:prstGeom prst="rect">
            <a:avLst/>
          </a:prstGeom>
        </p:spPr>
      </p:pic>
      <p:pic>
        <p:nvPicPr>
          <p:cNvPr id="11" name="Picture 10"/>
          <p:cNvPicPr>
            <a:picLocks noChangeAspect="1"/>
          </p:cNvPicPr>
          <p:nvPr/>
        </p:nvPicPr>
        <p:blipFill>
          <a:blip r:embed="rId4"/>
          <a:stretch>
            <a:fillRect/>
          </a:stretch>
        </p:blipFill>
        <p:spPr>
          <a:xfrm>
            <a:off x="6095220" y="1950279"/>
            <a:ext cx="4350867" cy="2886075"/>
          </a:xfrm>
          <a:prstGeom prst="rect">
            <a:avLst/>
          </a:prstGeom>
        </p:spPr>
      </p:pic>
    </p:spTree>
    <p:extLst>
      <p:ext uri="{BB962C8B-B14F-4D97-AF65-F5344CB8AC3E}">
        <p14:creationId xmlns:p14="http://schemas.microsoft.com/office/powerpoint/2010/main" val="38764717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dirty="0"/>
              <a:t>Cosa è un </a:t>
            </a:r>
            <a:r>
              <a:rPr lang="en-US" altLang="en-US" dirty="0" err="1"/>
              <a:t>marchio</a:t>
            </a:r>
            <a:r>
              <a:rPr lang="en-US" altLang="en-US" dirty="0"/>
              <a:t> di </a:t>
            </a:r>
            <a:r>
              <a:rPr lang="en-US" altLang="en-US" dirty="0" err="1"/>
              <a:t>servizio</a:t>
            </a:r>
            <a:r>
              <a:rPr lang="en-US" altLang="en-US" dirty="0"/>
              <a:t>?</a:t>
            </a:r>
          </a:p>
        </p:txBody>
      </p:sp>
      <p:sp>
        <p:nvSpPr>
          <p:cNvPr id="3" name="Content Placeholder 2"/>
          <p:cNvSpPr>
            <a:spLocks noGrp="1"/>
          </p:cNvSpPr>
          <p:nvPr>
            <p:ph idx="1"/>
          </p:nvPr>
        </p:nvSpPr>
        <p:spPr/>
        <p:txBody>
          <a:bodyPr/>
          <a:lstStyle/>
          <a:p>
            <a:pPr eaLnBrk="1" hangingPunct="1">
              <a:buClr>
                <a:schemeClr val="hlink"/>
              </a:buClr>
              <a:buFont typeface="Arial" panose="020B0604020202020204" pitchFamily="34" charset="0"/>
              <a:buNone/>
            </a:pPr>
            <a:r>
              <a:rPr lang="en-US" altLang="en-US" dirty="0"/>
              <a:t>	Un </a:t>
            </a:r>
            <a:r>
              <a:rPr lang="en-US" altLang="en-US" dirty="0" err="1"/>
              <a:t>marchio</a:t>
            </a:r>
            <a:r>
              <a:rPr lang="en-US" altLang="en-US" dirty="0"/>
              <a:t> di </a:t>
            </a:r>
            <a:r>
              <a:rPr lang="en-US" altLang="en-US" dirty="0" err="1"/>
              <a:t>servizio</a:t>
            </a:r>
            <a:r>
              <a:rPr lang="en-US" altLang="en-US" dirty="0"/>
              <a:t> è un </a:t>
            </a:r>
            <a:r>
              <a:rPr lang="en-US" altLang="en-US" dirty="0" err="1"/>
              <a:t>marchio</a:t>
            </a:r>
            <a:r>
              <a:rPr lang="en-US" altLang="en-US" dirty="0"/>
              <a:t>, </a:t>
            </a:r>
            <a:r>
              <a:rPr lang="en-US" altLang="en-US" dirty="0" err="1"/>
              <a:t>che</a:t>
            </a:r>
            <a:r>
              <a:rPr lang="en-US" altLang="en-US" dirty="0"/>
              <a:t> </a:t>
            </a:r>
            <a:r>
              <a:rPr lang="en-US" altLang="en-US" dirty="0" err="1"/>
              <a:t>identifica</a:t>
            </a:r>
            <a:r>
              <a:rPr lang="en-US" altLang="en-US" dirty="0"/>
              <a:t> a </a:t>
            </a:r>
            <a:r>
              <a:rPr lang="en-US" altLang="en-US" dirty="0" err="1"/>
              <a:t>contraddistingue</a:t>
            </a:r>
            <a:r>
              <a:rPr lang="en-US" altLang="en-US" dirty="0"/>
              <a:t> la </a:t>
            </a:r>
            <a:r>
              <a:rPr lang="en-US" altLang="en-US" dirty="0" err="1"/>
              <a:t>fonte</a:t>
            </a:r>
            <a:r>
              <a:rPr lang="en-US" altLang="en-US" dirty="0"/>
              <a:t> di un </a:t>
            </a:r>
            <a:r>
              <a:rPr lang="en-US" altLang="en-US" dirty="0" err="1"/>
              <a:t>servizio</a:t>
            </a:r>
            <a:r>
              <a:rPr lang="en-US" altLang="en-US" dirty="0"/>
              <a:t> e non di un </a:t>
            </a:r>
            <a:r>
              <a:rPr lang="en-US" altLang="en-US" dirty="0" err="1"/>
              <a:t>prodotto</a:t>
            </a:r>
            <a:r>
              <a:rPr lang="en-US" altLang="en-US" dirty="0"/>
              <a:t>. </a:t>
            </a:r>
          </a:p>
          <a:p>
            <a:pPr eaLnBrk="1" hangingPunct="1">
              <a:buClr>
                <a:schemeClr val="hlink"/>
              </a:buClr>
              <a:buFont typeface="Arial" panose="020B0604020202020204" pitchFamily="34" charset="0"/>
              <a:buNone/>
            </a:pPr>
            <a:endParaRPr lang="en-US" altLang="en-US" dirty="0"/>
          </a:p>
          <a:p>
            <a:pPr eaLnBrk="1" hangingPunct="1"/>
            <a:endParaRPr lang="en-US" altLang="en-US" dirty="0"/>
          </a:p>
        </p:txBody>
      </p:sp>
      <p:pic>
        <p:nvPicPr>
          <p:cNvPr id="4" name="Picture 7" descr="mcds.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3352801"/>
            <a:ext cx="2133600" cy="16271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p:cNvPicPr>
            <a:picLocks noChangeAspect="1"/>
          </p:cNvPicPr>
          <p:nvPr/>
        </p:nvPicPr>
        <p:blipFill>
          <a:blip r:embed="rId4"/>
          <a:stretch>
            <a:fillRect/>
          </a:stretch>
        </p:blipFill>
        <p:spPr>
          <a:xfrm>
            <a:off x="4953000" y="4267200"/>
            <a:ext cx="1981200" cy="1981200"/>
          </a:xfrm>
          <a:prstGeom prst="rect">
            <a:avLst/>
          </a:prstGeom>
        </p:spPr>
      </p:pic>
      <p:pic>
        <p:nvPicPr>
          <p:cNvPr id="6" name="Picture 5"/>
          <p:cNvPicPr>
            <a:picLocks noChangeAspect="1"/>
          </p:cNvPicPr>
          <p:nvPr/>
        </p:nvPicPr>
        <p:blipFill>
          <a:blip r:embed="rId5"/>
          <a:stretch>
            <a:fillRect/>
          </a:stretch>
        </p:blipFill>
        <p:spPr>
          <a:xfrm>
            <a:off x="7315200" y="3220306"/>
            <a:ext cx="1901146" cy="1826428"/>
          </a:xfrm>
          <a:prstGeom prst="rect">
            <a:avLst/>
          </a:prstGeom>
        </p:spPr>
      </p:pic>
    </p:spTree>
    <p:extLst>
      <p:ext uri="{BB962C8B-B14F-4D97-AF65-F5344CB8AC3E}">
        <p14:creationId xmlns:p14="http://schemas.microsoft.com/office/powerpoint/2010/main" val="1695174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3">
            <a:extLst>
              <a:ext uri="{FF2B5EF4-FFF2-40B4-BE49-F238E27FC236}">
                <a16:creationId xmlns:a16="http://schemas.microsoft.com/office/drawing/2014/main" id="{2A3B1EBF-A2E7-434A-B945-A86CDB4E837D}"/>
              </a:ext>
            </a:extLst>
          </p:cNvPr>
          <p:cNvGrpSpPr>
            <a:grpSpLocks/>
          </p:cNvGrpSpPr>
          <p:nvPr/>
        </p:nvGrpSpPr>
        <p:grpSpPr bwMode="auto">
          <a:xfrm>
            <a:off x="2919549" y="640060"/>
            <a:ext cx="6011863" cy="5229225"/>
            <a:chOff x="1066" y="845"/>
            <a:chExt cx="3788" cy="3084"/>
          </a:xfrm>
        </p:grpSpPr>
        <p:sp>
          <p:nvSpPr>
            <p:cNvPr id="6" name="AutoShape 4">
              <a:extLst>
                <a:ext uri="{FF2B5EF4-FFF2-40B4-BE49-F238E27FC236}">
                  <a16:creationId xmlns:a16="http://schemas.microsoft.com/office/drawing/2014/main" id="{3C2F1246-69B7-45A4-9A77-07C33F747066}"/>
                </a:ext>
              </a:extLst>
            </p:cNvPr>
            <p:cNvSpPr>
              <a:spLocks noChangeAspect="1" noChangeArrowheads="1" noTextEdit="1"/>
            </p:cNvSpPr>
            <p:nvPr/>
          </p:nvSpPr>
          <p:spPr bwMode="auto">
            <a:xfrm>
              <a:off x="1066" y="845"/>
              <a:ext cx="3788" cy="308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ZA"/>
            </a:p>
          </p:txBody>
        </p:sp>
        <p:sp>
          <p:nvSpPr>
            <p:cNvPr id="7" name="Freeform 5">
              <a:extLst>
                <a:ext uri="{FF2B5EF4-FFF2-40B4-BE49-F238E27FC236}">
                  <a16:creationId xmlns:a16="http://schemas.microsoft.com/office/drawing/2014/main" id="{6E6A4E9C-D1BB-4554-BC48-DDF41B219A00}"/>
                </a:ext>
              </a:extLst>
            </p:cNvPr>
            <p:cNvSpPr>
              <a:spLocks/>
            </p:cNvSpPr>
            <p:nvPr/>
          </p:nvSpPr>
          <p:spPr bwMode="auto">
            <a:xfrm>
              <a:off x="3494" y="923"/>
              <a:ext cx="794" cy="1893"/>
            </a:xfrm>
            <a:custGeom>
              <a:avLst/>
              <a:gdLst>
                <a:gd name="T0" fmla="*/ 58 w 632"/>
                <a:gd name="T1" fmla="*/ 2165 h 1655"/>
                <a:gd name="T2" fmla="*/ 204 w 632"/>
                <a:gd name="T3" fmla="*/ 1996 h 1655"/>
                <a:gd name="T4" fmla="*/ 339 w 632"/>
                <a:gd name="T5" fmla="*/ 1826 h 1655"/>
                <a:gd name="T6" fmla="*/ 464 w 632"/>
                <a:gd name="T7" fmla="*/ 1656 h 1655"/>
                <a:gd name="T8" fmla="*/ 574 w 632"/>
                <a:gd name="T9" fmla="*/ 1490 h 1655"/>
                <a:gd name="T10" fmla="*/ 676 w 632"/>
                <a:gd name="T11" fmla="*/ 1326 h 1655"/>
                <a:gd name="T12" fmla="*/ 763 w 632"/>
                <a:gd name="T13" fmla="*/ 1164 h 1655"/>
                <a:gd name="T14" fmla="*/ 837 w 632"/>
                <a:gd name="T15" fmla="*/ 1010 h 1655"/>
                <a:gd name="T16" fmla="*/ 895 w 632"/>
                <a:gd name="T17" fmla="*/ 859 h 1655"/>
                <a:gd name="T18" fmla="*/ 942 w 632"/>
                <a:gd name="T19" fmla="*/ 717 h 1655"/>
                <a:gd name="T20" fmla="*/ 975 w 632"/>
                <a:gd name="T21" fmla="*/ 582 h 1655"/>
                <a:gd name="T22" fmla="*/ 993 w 632"/>
                <a:gd name="T23" fmla="*/ 456 h 1655"/>
                <a:gd name="T24" fmla="*/ 994 w 632"/>
                <a:gd name="T25" fmla="*/ 342 h 1655"/>
                <a:gd name="T26" fmla="*/ 980 w 632"/>
                <a:gd name="T27" fmla="*/ 238 h 1655"/>
                <a:gd name="T28" fmla="*/ 969 w 632"/>
                <a:gd name="T29" fmla="*/ 190 h 1655"/>
                <a:gd name="T30" fmla="*/ 950 w 632"/>
                <a:gd name="T31" fmla="*/ 144 h 1655"/>
                <a:gd name="T32" fmla="*/ 928 w 632"/>
                <a:gd name="T33" fmla="*/ 102 h 1655"/>
                <a:gd name="T34" fmla="*/ 900 w 632"/>
                <a:gd name="T35" fmla="*/ 64 h 1655"/>
                <a:gd name="T36" fmla="*/ 868 w 632"/>
                <a:gd name="T37" fmla="*/ 29 h 1655"/>
                <a:gd name="T38" fmla="*/ 832 w 632"/>
                <a:gd name="T39" fmla="*/ 0 h 1655"/>
                <a:gd name="T40" fmla="*/ 799 w 632"/>
                <a:gd name="T41" fmla="*/ 64 h 1655"/>
                <a:gd name="T42" fmla="*/ 827 w 632"/>
                <a:gd name="T43" fmla="*/ 90 h 1655"/>
                <a:gd name="T44" fmla="*/ 849 w 632"/>
                <a:gd name="T45" fmla="*/ 119 h 1655"/>
                <a:gd name="T46" fmla="*/ 869 w 632"/>
                <a:gd name="T47" fmla="*/ 152 h 1655"/>
                <a:gd name="T48" fmla="*/ 888 w 632"/>
                <a:gd name="T49" fmla="*/ 190 h 1655"/>
                <a:gd name="T50" fmla="*/ 900 w 632"/>
                <a:gd name="T51" fmla="*/ 229 h 1655"/>
                <a:gd name="T52" fmla="*/ 913 w 632"/>
                <a:gd name="T53" fmla="*/ 297 h 1655"/>
                <a:gd name="T54" fmla="*/ 918 w 632"/>
                <a:gd name="T55" fmla="*/ 398 h 1655"/>
                <a:gd name="T56" fmla="*/ 910 w 632"/>
                <a:gd name="T57" fmla="*/ 510 h 1655"/>
                <a:gd name="T58" fmla="*/ 887 w 632"/>
                <a:gd name="T59" fmla="*/ 635 h 1655"/>
                <a:gd name="T60" fmla="*/ 848 w 632"/>
                <a:gd name="T61" fmla="*/ 767 h 1655"/>
                <a:gd name="T62" fmla="*/ 794 w 632"/>
                <a:gd name="T63" fmla="*/ 910 h 1655"/>
                <a:gd name="T64" fmla="*/ 731 w 632"/>
                <a:gd name="T65" fmla="*/ 1058 h 1655"/>
                <a:gd name="T66" fmla="*/ 651 w 632"/>
                <a:gd name="T67" fmla="*/ 1212 h 1655"/>
                <a:gd name="T68" fmla="*/ 560 w 632"/>
                <a:gd name="T69" fmla="*/ 1374 h 1655"/>
                <a:gd name="T70" fmla="*/ 455 w 632"/>
                <a:gd name="T71" fmla="*/ 1537 h 1655"/>
                <a:gd name="T72" fmla="*/ 339 w 632"/>
                <a:gd name="T73" fmla="*/ 1703 h 1655"/>
                <a:gd name="T74" fmla="*/ 210 w 632"/>
                <a:gd name="T75" fmla="*/ 1871 h 1655"/>
                <a:gd name="T76" fmla="*/ 73 w 632"/>
                <a:gd name="T77" fmla="*/ 2039 h 1655"/>
                <a:gd name="T78" fmla="*/ 0 w 632"/>
                <a:gd name="T79" fmla="*/ 2125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37" y="1655"/>
                  </a:moveTo>
                  <a:lnTo>
                    <a:pt x="37" y="1655"/>
                  </a:lnTo>
                  <a:lnTo>
                    <a:pt x="84" y="1591"/>
                  </a:lnTo>
                  <a:lnTo>
                    <a:pt x="129" y="1526"/>
                  </a:lnTo>
                  <a:lnTo>
                    <a:pt x="173" y="1461"/>
                  </a:lnTo>
                  <a:lnTo>
                    <a:pt x="215" y="1395"/>
                  </a:lnTo>
                  <a:lnTo>
                    <a:pt x="256" y="1331"/>
                  </a:lnTo>
                  <a:lnTo>
                    <a:pt x="294" y="1266"/>
                  </a:lnTo>
                  <a:lnTo>
                    <a:pt x="330" y="1202"/>
                  </a:lnTo>
                  <a:lnTo>
                    <a:pt x="364" y="1139"/>
                  </a:lnTo>
                  <a:lnTo>
                    <a:pt x="397" y="1076"/>
                  </a:lnTo>
                  <a:lnTo>
                    <a:pt x="428" y="1013"/>
                  </a:lnTo>
                  <a:lnTo>
                    <a:pt x="455" y="951"/>
                  </a:lnTo>
                  <a:lnTo>
                    <a:pt x="483" y="890"/>
                  </a:lnTo>
                  <a:lnTo>
                    <a:pt x="506" y="830"/>
                  </a:lnTo>
                  <a:lnTo>
                    <a:pt x="530" y="772"/>
                  </a:lnTo>
                  <a:lnTo>
                    <a:pt x="550" y="713"/>
                  </a:lnTo>
                  <a:lnTo>
                    <a:pt x="567" y="657"/>
                  </a:lnTo>
                  <a:lnTo>
                    <a:pt x="583" y="601"/>
                  </a:lnTo>
                  <a:lnTo>
                    <a:pt x="597" y="548"/>
                  </a:lnTo>
                  <a:lnTo>
                    <a:pt x="608" y="496"/>
                  </a:lnTo>
                  <a:lnTo>
                    <a:pt x="618" y="445"/>
                  </a:lnTo>
                  <a:lnTo>
                    <a:pt x="624" y="397"/>
                  </a:lnTo>
                  <a:lnTo>
                    <a:pt x="629" y="349"/>
                  </a:lnTo>
                  <a:lnTo>
                    <a:pt x="632" y="305"/>
                  </a:lnTo>
                  <a:lnTo>
                    <a:pt x="630" y="261"/>
                  </a:lnTo>
                  <a:lnTo>
                    <a:pt x="627" y="220"/>
                  </a:lnTo>
                  <a:lnTo>
                    <a:pt x="621" y="182"/>
                  </a:lnTo>
                  <a:lnTo>
                    <a:pt x="618" y="162"/>
                  </a:lnTo>
                  <a:lnTo>
                    <a:pt x="614" y="145"/>
                  </a:lnTo>
                  <a:lnTo>
                    <a:pt x="608" y="127"/>
                  </a:lnTo>
                  <a:lnTo>
                    <a:pt x="602" y="110"/>
                  </a:lnTo>
                  <a:lnTo>
                    <a:pt x="595" y="94"/>
                  </a:lnTo>
                  <a:lnTo>
                    <a:pt x="588" y="78"/>
                  </a:lnTo>
                  <a:lnTo>
                    <a:pt x="579" y="63"/>
                  </a:lnTo>
                  <a:lnTo>
                    <a:pt x="570" y="49"/>
                  </a:lnTo>
                  <a:lnTo>
                    <a:pt x="562" y="34"/>
                  </a:lnTo>
                  <a:lnTo>
                    <a:pt x="550" y="22"/>
                  </a:lnTo>
                  <a:lnTo>
                    <a:pt x="540" y="11"/>
                  </a:lnTo>
                  <a:lnTo>
                    <a:pt x="527" y="0"/>
                  </a:lnTo>
                  <a:lnTo>
                    <a:pt x="498" y="41"/>
                  </a:lnTo>
                  <a:lnTo>
                    <a:pt x="506" y="49"/>
                  </a:lnTo>
                  <a:lnTo>
                    <a:pt x="515" y="58"/>
                  </a:lnTo>
                  <a:lnTo>
                    <a:pt x="524" y="69"/>
                  </a:lnTo>
                  <a:lnTo>
                    <a:pt x="531" y="80"/>
                  </a:lnTo>
                  <a:lnTo>
                    <a:pt x="538" y="91"/>
                  </a:lnTo>
                  <a:lnTo>
                    <a:pt x="546" y="104"/>
                  </a:lnTo>
                  <a:lnTo>
                    <a:pt x="551" y="116"/>
                  </a:lnTo>
                  <a:lnTo>
                    <a:pt x="557" y="130"/>
                  </a:lnTo>
                  <a:lnTo>
                    <a:pt x="563" y="145"/>
                  </a:lnTo>
                  <a:lnTo>
                    <a:pt x="567" y="159"/>
                  </a:lnTo>
                  <a:lnTo>
                    <a:pt x="570" y="175"/>
                  </a:lnTo>
                  <a:lnTo>
                    <a:pt x="575" y="190"/>
                  </a:lnTo>
                  <a:lnTo>
                    <a:pt x="579" y="227"/>
                  </a:lnTo>
                  <a:lnTo>
                    <a:pt x="582" y="264"/>
                  </a:lnTo>
                  <a:lnTo>
                    <a:pt x="582" y="304"/>
                  </a:lnTo>
                  <a:lnTo>
                    <a:pt x="581" y="346"/>
                  </a:lnTo>
                  <a:lnTo>
                    <a:pt x="576" y="390"/>
                  </a:lnTo>
                  <a:lnTo>
                    <a:pt x="570" y="436"/>
                  </a:lnTo>
                  <a:lnTo>
                    <a:pt x="562" y="485"/>
                  </a:lnTo>
                  <a:lnTo>
                    <a:pt x="550" y="535"/>
                  </a:lnTo>
                  <a:lnTo>
                    <a:pt x="537" y="587"/>
                  </a:lnTo>
                  <a:lnTo>
                    <a:pt x="521" y="641"/>
                  </a:lnTo>
                  <a:lnTo>
                    <a:pt x="503" y="696"/>
                  </a:lnTo>
                  <a:lnTo>
                    <a:pt x="484" y="753"/>
                  </a:lnTo>
                  <a:lnTo>
                    <a:pt x="463" y="809"/>
                  </a:lnTo>
                  <a:lnTo>
                    <a:pt x="438" y="868"/>
                  </a:lnTo>
                  <a:lnTo>
                    <a:pt x="412" y="927"/>
                  </a:lnTo>
                  <a:lnTo>
                    <a:pt x="384" y="989"/>
                  </a:lnTo>
                  <a:lnTo>
                    <a:pt x="355" y="1050"/>
                  </a:lnTo>
                  <a:lnTo>
                    <a:pt x="321" y="1112"/>
                  </a:lnTo>
                  <a:lnTo>
                    <a:pt x="288" y="1175"/>
                  </a:lnTo>
                  <a:lnTo>
                    <a:pt x="253" y="1239"/>
                  </a:lnTo>
                  <a:lnTo>
                    <a:pt x="215" y="1302"/>
                  </a:lnTo>
                  <a:lnTo>
                    <a:pt x="174" y="1367"/>
                  </a:lnTo>
                  <a:lnTo>
                    <a:pt x="133" y="1430"/>
                  </a:lnTo>
                  <a:lnTo>
                    <a:pt x="90" y="1495"/>
                  </a:lnTo>
                  <a:lnTo>
                    <a:pt x="46" y="1559"/>
                  </a:lnTo>
                  <a:lnTo>
                    <a:pt x="0" y="1624"/>
                  </a:lnTo>
                  <a:lnTo>
                    <a:pt x="37" y="1655"/>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8" name="Freeform 6">
              <a:extLst>
                <a:ext uri="{FF2B5EF4-FFF2-40B4-BE49-F238E27FC236}">
                  <a16:creationId xmlns:a16="http://schemas.microsoft.com/office/drawing/2014/main" id="{5223473C-2562-463F-8CAA-B9FC8C3F575B}"/>
                </a:ext>
              </a:extLst>
            </p:cNvPr>
            <p:cNvSpPr>
              <a:spLocks/>
            </p:cNvSpPr>
            <p:nvPr/>
          </p:nvSpPr>
          <p:spPr bwMode="auto">
            <a:xfrm>
              <a:off x="1791" y="2782"/>
              <a:ext cx="1740" cy="1109"/>
            </a:xfrm>
            <a:custGeom>
              <a:avLst/>
              <a:gdLst>
                <a:gd name="T0" fmla="*/ 0 w 1387"/>
                <a:gd name="T1" fmla="*/ 1187 h 971"/>
                <a:gd name="T2" fmla="*/ 41 w 1387"/>
                <a:gd name="T3" fmla="*/ 1214 h 971"/>
                <a:gd name="T4" fmla="*/ 83 w 1387"/>
                <a:gd name="T5" fmla="*/ 1233 h 971"/>
                <a:gd name="T6" fmla="*/ 132 w 1387"/>
                <a:gd name="T7" fmla="*/ 1248 h 971"/>
                <a:gd name="T8" fmla="*/ 183 w 1387"/>
                <a:gd name="T9" fmla="*/ 1259 h 971"/>
                <a:gd name="T10" fmla="*/ 236 w 1387"/>
                <a:gd name="T11" fmla="*/ 1265 h 971"/>
                <a:gd name="T12" fmla="*/ 290 w 1387"/>
                <a:gd name="T13" fmla="*/ 1267 h 971"/>
                <a:gd name="T14" fmla="*/ 408 w 1387"/>
                <a:gd name="T15" fmla="*/ 1255 h 971"/>
                <a:gd name="T16" fmla="*/ 531 w 1387"/>
                <a:gd name="T17" fmla="*/ 1229 h 971"/>
                <a:gd name="T18" fmla="*/ 664 w 1387"/>
                <a:gd name="T19" fmla="*/ 1184 h 971"/>
                <a:gd name="T20" fmla="*/ 802 w 1387"/>
                <a:gd name="T21" fmla="*/ 1127 h 971"/>
                <a:gd name="T22" fmla="*/ 946 w 1387"/>
                <a:gd name="T23" fmla="*/ 1055 h 971"/>
                <a:gd name="T24" fmla="*/ 1095 w 1387"/>
                <a:gd name="T25" fmla="*/ 972 h 971"/>
                <a:gd name="T26" fmla="*/ 1248 w 1387"/>
                <a:gd name="T27" fmla="*/ 873 h 971"/>
                <a:gd name="T28" fmla="*/ 1404 w 1387"/>
                <a:gd name="T29" fmla="*/ 762 h 971"/>
                <a:gd name="T30" fmla="*/ 1559 w 1387"/>
                <a:gd name="T31" fmla="*/ 640 h 971"/>
                <a:gd name="T32" fmla="*/ 1719 w 1387"/>
                <a:gd name="T33" fmla="*/ 505 h 971"/>
                <a:gd name="T34" fmla="*/ 1874 w 1387"/>
                <a:gd name="T35" fmla="*/ 361 h 971"/>
                <a:gd name="T36" fmla="*/ 2030 w 1387"/>
                <a:gd name="T37" fmla="*/ 208 h 971"/>
                <a:gd name="T38" fmla="*/ 2183 w 1387"/>
                <a:gd name="T39" fmla="*/ 40 h 971"/>
                <a:gd name="T40" fmla="*/ 2047 w 1387"/>
                <a:gd name="T41" fmla="*/ 82 h 971"/>
                <a:gd name="T42" fmla="*/ 1894 w 1387"/>
                <a:gd name="T43" fmla="*/ 240 h 971"/>
                <a:gd name="T44" fmla="*/ 1740 w 1387"/>
                <a:gd name="T45" fmla="*/ 387 h 971"/>
                <a:gd name="T46" fmla="*/ 1584 w 1387"/>
                <a:gd name="T47" fmla="*/ 523 h 971"/>
                <a:gd name="T48" fmla="*/ 1433 w 1387"/>
                <a:gd name="T49" fmla="*/ 651 h 971"/>
                <a:gd name="T50" fmla="*/ 1278 w 1387"/>
                <a:gd name="T51" fmla="*/ 765 h 971"/>
                <a:gd name="T52" fmla="*/ 1127 w 1387"/>
                <a:gd name="T53" fmla="*/ 869 h 971"/>
                <a:gd name="T54" fmla="*/ 981 w 1387"/>
                <a:gd name="T55" fmla="*/ 957 h 971"/>
                <a:gd name="T56" fmla="*/ 836 w 1387"/>
                <a:gd name="T57" fmla="*/ 1036 h 971"/>
                <a:gd name="T58" fmla="*/ 700 w 1387"/>
                <a:gd name="T59" fmla="*/ 1098 h 971"/>
                <a:gd name="T60" fmla="*/ 570 w 1387"/>
                <a:gd name="T61" fmla="*/ 1144 h 971"/>
                <a:gd name="T62" fmla="*/ 450 w 1387"/>
                <a:gd name="T63" fmla="*/ 1176 h 971"/>
                <a:gd name="T64" fmla="*/ 339 w 1387"/>
                <a:gd name="T65" fmla="*/ 1195 h 971"/>
                <a:gd name="T66" fmla="*/ 263 w 1387"/>
                <a:gd name="T67" fmla="*/ 1197 h 971"/>
                <a:gd name="T68" fmla="*/ 217 w 1387"/>
                <a:gd name="T69" fmla="*/ 1195 h 971"/>
                <a:gd name="T70" fmla="*/ 173 w 1387"/>
                <a:gd name="T71" fmla="*/ 1190 h 971"/>
                <a:gd name="T72" fmla="*/ 132 w 1387"/>
                <a:gd name="T73" fmla="*/ 1176 h 971"/>
                <a:gd name="T74" fmla="*/ 97 w 1387"/>
                <a:gd name="T75" fmla="*/ 1163 h 971"/>
                <a:gd name="T76" fmla="*/ 63 w 1387"/>
                <a:gd name="T77" fmla="*/ 1147 h 971"/>
                <a:gd name="T78" fmla="*/ 48 w 1387"/>
                <a:gd name="T79" fmla="*/ 1134 h 9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7" h="971">
                  <a:moveTo>
                    <a:pt x="0" y="910"/>
                  </a:moveTo>
                  <a:lnTo>
                    <a:pt x="0" y="910"/>
                  </a:lnTo>
                  <a:lnTo>
                    <a:pt x="13" y="921"/>
                  </a:lnTo>
                  <a:lnTo>
                    <a:pt x="26" y="931"/>
                  </a:lnTo>
                  <a:lnTo>
                    <a:pt x="39" y="938"/>
                  </a:lnTo>
                  <a:lnTo>
                    <a:pt x="53" y="946"/>
                  </a:lnTo>
                  <a:lnTo>
                    <a:pt x="68" y="953"/>
                  </a:lnTo>
                  <a:lnTo>
                    <a:pt x="84" y="957"/>
                  </a:lnTo>
                  <a:lnTo>
                    <a:pt x="100" y="962"/>
                  </a:lnTo>
                  <a:lnTo>
                    <a:pt x="116" y="965"/>
                  </a:lnTo>
                  <a:lnTo>
                    <a:pt x="132" y="968"/>
                  </a:lnTo>
                  <a:lnTo>
                    <a:pt x="150" y="970"/>
                  </a:lnTo>
                  <a:lnTo>
                    <a:pt x="167" y="971"/>
                  </a:lnTo>
                  <a:lnTo>
                    <a:pt x="184" y="971"/>
                  </a:lnTo>
                  <a:lnTo>
                    <a:pt x="221" y="968"/>
                  </a:lnTo>
                  <a:lnTo>
                    <a:pt x="259" y="962"/>
                  </a:lnTo>
                  <a:lnTo>
                    <a:pt x="298" y="954"/>
                  </a:lnTo>
                  <a:lnTo>
                    <a:pt x="337" y="942"/>
                  </a:lnTo>
                  <a:lnTo>
                    <a:pt x="380" y="927"/>
                  </a:lnTo>
                  <a:lnTo>
                    <a:pt x="422" y="908"/>
                  </a:lnTo>
                  <a:lnTo>
                    <a:pt x="466" y="888"/>
                  </a:lnTo>
                  <a:lnTo>
                    <a:pt x="509" y="864"/>
                  </a:lnTo>
                  <a:lnTo>
                    <a:pt x="556" y="839"/>
                  </a:lnTo>
                  <a:lnTo>
                    <a:pt x="601" y="809"/>
                  </a:lnTo>
                  <a:lnTo>
                    <a:pt x="649" y="778"/>
                  </a:lnTo>
                  <a:lnTo>
                    <a:pt x="696" y="745"/>
                  </a:lnTo>
                  <a:lnTo>
                    <a:pt x="744" y="708"/>
                  </a:lnTo>
                  <a:lnTo>
                    <a:pt x="793" y="669"/>
                  </a:lnTo>
                  <a:lnTo>
                    <a:pt x="843" y="628"/>
                  </a:lnTo>
                  <a:lnTo>
                    <a:pt x="892" y="584"/>
                  </a:lnTo>
                  <a:lnTo>
                    <a:pt x="942" y="538"/>
                  </a:lnTo>
                  <a:lnTo>
                    <a:pt x="991" y="490"/>
                  </a:lnTo>
                  <a:lnTo>
                    <a:pt x="1041" y="441"/>
                  </a:lnTo>
                  <a:lnTo>
                    <a:pt x="1092" y="387"/>
                  </a:lnTo>
                  <a:lnTo>
                    <a:pt x="1141" y="334"/>
                  </a:lnTo>
                  <a:lnTo>
                    <a:pt x="1191" y="277"/>
                  </a:lnTo>
                  <a:lnTo>
                    <a:pt x="1240" y="219"/>
                  </a:lnTo>
                  <a:lnTo>
                    <a:pt x="1290" y="159"/>
                  </a:lnTo>
                  <a:lnTo>
                    <a:pt x="1338" y="96"/>
                  </a:lnTo>
                  <a:lnTo>
                    <a:pt x="1387" y="31"/>
                  </a:lnTo>
                  <a:lnTo>
                    <a:pt x="1350" y="0"/>
                  </a:lnTo>
                  <a:lnTo>
                    <a:pt x="1301" y="63"/>
                  </a:lnTo>
                  <a:lnTo>
                    <a:pt x="1253" y="124"/>
                  </a:lnTo>
                  <a:lnTo>
                    <a:pt x="1204" y="184"/>
                  </a:lnTo>
                  <a:lnTo>
                    <a:pt x="1156" y="241"/>
                  </a:lnTo>
                  <a:lnTo>
                    <a:pt x="1106" y="297"/>
                  </a:lnTo>
                  <a:lnTo>
                    <a:pt x="1057" y="351"/>
                  </a:lnTo>
                  <a:lnTo>
                    <a:pt x="1007" y="401"/>
                  </a:lnTo>
                  <a:lnTo>
                    <a:pt x="959" y="452"/>
                  </a:lnTo>
                  <a:lnTo>
                    <a:pt x="910" y="499"/>
                  </a:lnTo>
                  <a:lnTo>
                    <a:pt x="860" y="545"/>
                  </a:lnTo>
                  <a:lnTo>
                    <a:pt x="812" y="587"/>
                  </a:lnTo>
                  <a:lnTo>
                    <a:pt x="764" y="628"/>
                  </a:lnTo>
                  <a:lnTo>
                    <a:pt x="716" y="666"/>
                  </a:lnTo>
                  <a:lnTo>
                    <a:pt x="669" y="701"/>
                  </a:lnTo>
                  <a:lnTo>
                    <a:pt x="623" y="734"/>
                  </a:lnTo>
                  <a:lnTo>
                    <a:pt x="576" y="765"/>
                  </a:lnTo>
                  <a:lnTo>
                    <a:pt x="531" y="794"/>
                  </a:lnTo>
                  <a:lnTo>
                    <a:pt x="487" y="819"/>
                  </a:lnTo>
                  <a:lnTo>
                    <a:pt x="445" y="841"/>
                  </a:lnTo>
                  <a:lnTo>
                    <a:pt x="403" y="861"/>
                  </a:lnTo>
                  <a:lnTo>
                    <a:pt x="362" y="877"/>
                  </a:lnTo>
                  <a:lnTo>
                    <a:pt x="324" y="891"/>
                  </a:lnTo>
                  <a:lnTo>
                    <a:pt x="286" y="902"/>
                  </a:lnTo>
                  <a:lnTo>
                    <a:pt x="250" y="912"/>
                  </a:lnTo>
                  <a:lnTo>
                    <a:pt x="215" y="916"/>
                  </a:lnTo>
                  <a:lnTo>
                    <a:pt x="183" y="918"/>
                  </a:lnTo>
                  <a:lnTo>
                    <a:pt x="167" y="918"/>
                  </a:lnTo>
                  <a:lnTo>
                    <a:pt x="152" y="918"/>
                  </a:lnTo>
                  <a:lnTo>
                    <a:pt x="138" y="916"/>
                  </a:lnTo>
                  <a:lnTo>
                    <a:pt x="123" y="913"/>
                  </a:lnTo>
                  <a:lnTo>
                    <a:pt x="110" y="912"/>
                  </a:lnTo>
                  <a:lnTo>
                    <a:pt x="97" y="907"/>
                  </a:lnTo>
                  <a:lnTo>
                    <a:pt x="84" y="902"/>
                  </a:lnTo>
                  <a:lnTo>
                    <a:pt x="72" y="897"/>
                  </a:lnTo>
                  <a:lnTo>
                    <a:pt x="61" y="891"/>
                  </a:lnTo>
                  <a:lnTo>
                    <a:pt x="50" y="885"/>
                  </a:lnTo>
                  <a:lnTo>
                    <a:pt x="40" y="879"/>
                  </a:lnTo>
                  <a:lnTo>
                    <a:pt x="30" y="869"/>
                  </a:lnTo>
                  <a:lnTo>
                    <a:pt x="0" y="910"/>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9" name="Freeform 7">
              <a:extLst>
                <a:ext uri="{FF2B5EF4-FFF2-40B4-BE49-F238E27FC236}">
                  <a16:creationId xmlns:a16="http://schemas.microsoft.com/office/drawing/2014/main" id="{806715A1-ECBC-4AD3-B65F-356ECF12675C}"/>
                </a:ext>
              </a:extLst>
            </p:cNvPr>
            <p:cNvSpPr>
              <a:spLocks/>
            </p:cNvSpPr>
            <p:nvPr/>
          </p:nvSpPr>
          <p:spPr bwMode="auto">
            <a:xfrm>
              <a:off x="1668" y="1929"/>
              <a:ext cx="793" cy="1894"/>
            </a:xfrm>
            <a:custGeom>
              <a:avLst/>
              <a:gdLst>
                <a:gd name="T0" fmla="*/ 935 w 632"/>
                <a:gd name="T1" fmla="*/ 0 h 1655"/>
                <a:gd name="T2" fmla="*/ 789 w 632"/>
                <a:gd name="T3" fmla="*/ 169 h 1655"/>
                <a:gd name="T4" fmla="*/ 654 w 632"/>
                <a:gd name="T5" fmla="*/ 341 h 1655"/>
                <a:gd name="T6" fmla="*/ 532 w 632"/>
                <a:gd name="T7" fmla="*/ 509 h 1655"/>
                <a:gd name="T8" fmla="*/ 420 w 632"/>
                <a:gd name="T9" fmla="*/ 676 h 1655"/>
                <a:gd name="T10" fmla="*/ 321 w 632"/>
                <a:gd name="T11" fmla="*/ 841 h 1655"/>
                <a:gd name="T12" fmla="*/ 235 w 632"/>
                <a:gd name="T13" fmla="*/ 1001 h 1655"/>
                <a:gd name="T14" fmla="*/ 159 w 632"/>
                <a:gd name="T15" fmla="*/ 1157 h 1655"/>
                <a:gd name="T16" fmla="*/ 99 w 632"/>
                <a:gd name="T17" fmla="*/ 1307 h 1655"/>
                <a:gd name="T18" fmla="*/ 54 w 632"/>
                <a:gd name="T19" fmla="*/ 1450 h 1655"/>
                <a:gd name="T20" fmla="*/ 20 w 632"/>
                <a:gd name="T21" fmla="*/ 1584 h 1655"/>
                <a:gd name="T22" fmla="*/ 4 w 632"/>
                <a:gd name="T23" fmla="*/ 1709 h 1655"/>
                <a:gd name="T24" fmla="*/ 0 w 632"/>
                <a:gd name="T25" fmla="*/ 1825 h 1655"/>
                <a:gd name="T26" fmla="*/ 14 w 632"/>
                <a:gd name="T27" fmla="*/ 1928 h 1655"/>
                <a:gd name="T28" fmla="*/ 29 w 632"/>
                <a:gd name="T29" fmla="*/ 1978 h 1655"/>
                <a:gd name="T30" fmla="*/ 44 w 632"/>
                <a:gd name="T31" fmla="*/ 2023 h 1655"/>
                <a:gd name="T32" fmla="*/ 67 w 632"/>
                <a:gd name="T33" fmla="*/ 2065 h 1655"/>
                <a:gd name="T34" fmla="*/ 94 w 632"/>
                <a:gd name="T35" fmla="*/ 2103 h 1655"/>
                <a:gd name="T36" fmla="*/ 125 w 632"/>
                <a:gd name="T37" fmla="*/ 2139 h 1655"/>
                <a:gd name="T38" fmla="*/ 163 w 632"/>
                <a:gd name="T39" fmla="*/ 2168 h 1655"/>
                <a:gd name="T40" fmla="*/ 196 w 632"/>
                <a:gd name="T41" fmla="*/ 2103 h 1655"/>
                <a:gd name="T42" fmla="*/ 167 w 632"/>
                <a:gd name="T43" fmla="*/ 2077 h 1655"/>
                <a:gd name="T44" fmla="*/ 144 w 632"/>
                <a:gd name="T45" fmla="*/ 2048 h 1655"/>
                <a:gd name="T46" fmla="*/ 124 w 632"/>
                <a:gd name="T47" fmla="*/ 2015 h 1655"/>
                <a:gd name="T48" fmla="*/ 109 w 632"/>
                <a:gd name="T49" fmla="*/ 1978 h 1655"/>
                <a:gd name="T50" fmla="*/ 94 w 632"/>
                <a:gd name="T51" fmla="*/ 1939 h 1655"/>
                <a:gd name="T52" fmla="*/ 80 w 632"/>
                <a:gd name="T53" fmla="*/ 1870 h 1655"/>
                <a:gd name="T54" fmla="*/ 75 w 632"/>
                <a:gd name="T55" fmla="*/ 1769 h 1655"/>
                <a:gd name="T56" fmla="*/ 85 w 632"/>
                <a:gd name="T57" fmla="*/ 1656 h 1655"/>
                <a:gd name="T58" fmla="*/ 110 w 632"/>
                <a:gd name="T59" fmla="*/ 1532 h 1655"/>
                <a:gd name="T60" fmla="*/ 147 w 632"/>
                <a:gd name="T61" fmla="*/ 1398 h 1655"/>
                <a:gd name="T62" fmla="*/ 200 w 632"/>
                <a:gd name="T63" fmla="*/ 1255 h 1655"/>
                <a:gd name="T64" fmla="*/ 266 w 632"/>
                <a:gd name="T65" fmla="*/ 1107 h 1655"/>
                <a:gd name="T66" fmla="*/ 345 w 632"/>
                <a:gd name="T67" fmla="*/ 952 h 1655"/>
                <a:gd name="T68" fmla="*/ 437 w 632"/>
                <a:gd name="T69" fmla="*/ 791 h 1655"/>
                <a:gd name="T70" fmla="*/ 538 w 632"/>
                <a:gd name="T71" fmla="*/ 628 h 1655"/>
                <a:gd name="T72" fmla="*/ 656 w 632"/>
                <a:gd name="T73" fmla="*/ 461 h 1655"/>
                <a:gd name="T74" fmla="*/ 783 w 632"/>
                <a:gd name="T75" fmla="*/ 294 h 1655"/>
                <a:gd name="T76" fmla="*/ 922 w 632"/>
                <a:gd name="T77" fmla="*/ 126 h 1655"/>
                <a:gd name="T78" fmla="*/ 995 w 632"/>
                <a:gd name="T79" fmla="*/ 40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594" y="0"/>
                  </a:moveTo>
                  <a:lnTo>
                    <a:pt x="594" y="0"/>
                  </a:lnTo>
                  <a:lnTo>
                    <a:pt x="546" y="64"/>
                  </a:lnTo>
                  <a:lnTo>
                    <a:pt x="501" y="129"/>
                  </a:lnTo>
                  <a:lnTo>
                    <a:pt x="457" y="193"/>
                  </a:lnTo>
                  <a:lnTo>
                    <a:pt x="415" y="260"/>
                  </a:lnTo>
                  <a:lnTo>
                    <a:pt x="376" y="324"/>
                  </a:lnTo>
                  <a:lnTo>
                    <a:pt x="338" y="389"/>
                  </a:lnTo>
                  <a:lnTo>
                    <a:pt x="302" y="453"/>
                  </a:lnTo>
                  <a:lnTo>
                    <a:pt x="267" y="516"/>
                  </a:lnTo>
                  <a:lnTo>
                    <a:pt x="235" y="579"/>
                  </a:lnTo>
                  <a:lnTo>
                    <a:pt x="204" y="642"/>
                  </a:lnTo>
                  <a:lnTo>
                    <a:pt x="175" y="704"/>
                  </a:lnTo>
                  <a:lnTo>
                    <a:pt x="149" y="765"/>
                  </a:lnTo>
                  <a:lnTo>
                    <a:pt x="124" y="825"/>
                  </a:lnTo>
                  <a:lnTo>
                    <a:pt x="101" y="883"/>
                  </a:lnTo>
                  <a:lnTo>
                    <a:pt x="82" y="942"/>
                  </a:lnTo>
                  <a:lnTo>
                    <a:pt x="63" y="998"/>
                  </a:lnTo>
                  <a:lnTo>
                    <a:pt x="47" y="1053"/>
                  </a:lnTo>
                  <a:lnTo>
                    <a:pt x="34" y="1107"/>
                  </a:lnTo>
                  <a:lnTo>
                    <a:pt x="22" y="1159"/>
                  </a:lnTo>
                  <a:lnTo>
                    <a:pt x="13" y="1209"/>
                  </a:lnTo>
                  <a:lnTo>
                    <a:pt x="6" y="1258"/>
                  </a:lnTo>
                  <a:lnTo>
                    <a:pt x="2" y="1305"/>
                  </a:lnTo>
                  <a:lnTo>
                    <a:pt x="0" y="1349"/>
                  </a:lnTo>
                  <a:lnTo>
                    <a:pt x="0" y="1394"/>
                  </a:lnTo>
                  <a:lnTo>
                    <a:pt x="3" y="1435"/>
                  </a:lnTo>
                  <a:lnTo>
                    <a:pt x="9" y="1472"/>
                  </a:lnTo>
                  <a:lnTo>
                    <a:pt x="13" y="1493"/>
                  </a:lnTo>
                  <a:lnTo>
                    <a:pt x="18" y="1510"/>
                  </a:lnTo>
                  <a:lnTo>
                    <a:pt x="22" y="1527"/>
                  </a:lnTo>
                  <a:lnTo>
                    <a:pt x="28" y="1545"/>
                  </a:lnTo>
                  <a:lnTo>
                    <a:pt x="35" y="1561"/>
                  </a:lnTo>
                  <a:lnTo>
                    <a:pt x="42" y="1576"/>
                  </a:lnTo>
                  <a:lnTo>
                    <a:pt x="51" y="1592"/>
                  </a:lnTo>
                  <a:lnTo>
                    <a:pt x="60" y="1606"/>
                  </a:lnTo>
                  <a:lnTo>
                    <a:pt x="70" y="1620"/>
                  </a:lnTo>
                  <a:lnTo>
                    <a:pt x="80" y="1633"/>
                  </a:lnTo>
                  <a:lnTo>
                    <a:pt x="92" y="1644"/>
                  </a:lnTo>
                  <a:lnTo>
                    <a:pt x="104" y="1655"/>
                  </a:lnTo>
                  <a:lnTo>
                    <a:pt x="134" y="1614"/>
                  </a:lnTo>
                  <a:lnTo>
                    <a:pt x="124" y="1606"/>
                  </a:lnTo>
                  <a:lnTo>
                    <a:pt x="115" y="1597"/>
                  </a:lnTo>
                  <a:lnTo>
                    <a:pt x="106" y="1586"/>
                  </a:lnTo>
                  <a:lnTo>
                    <a:pt x="99" y="1575"/>
                  </a:lnTo>
                  <a:lnTo>
                    <a:pt x="92" y="1564"/>
                  </a:lnTo>
                  <a:lnTo>
                    <a:pt x="85" y="1551"/>
                  </a:lnTo>
                  <a:lnTo>
                    <a:pt x="79" y="1539"/>
                  </a:lnTo>
                  <a:lnTo>
                    <a:pt x="73" y="1524"/>
                  </a:lnTo>
                  <a:lnTo>
                    <a:pt x="69" y="1510"/>
                  </a:lnTo>
                  <a:lnTo>
                    <a:pt x="64" y="1496"/>
                  </a:lnTo>
                  <a:lnTo>
                    <a:pt x="60" y="1480"/>
                  </a:lnTo>
                  <a:lnTo>
                    <a:pt x="57" y="1464"/>
                  </a:lnTo>
                  <a:lnTo>
                    <a:pt x="51" y="1428"/>
                  </a:lnTo>
                  <a:lnTo>
                    <a:pt x="48" y="1390"/>
                  </a:lnTo>
                  <a:lnTo>
                    <a:pt x="48" y="1351"/>
                  </a:lnTo>
                  <a:lnTo>
                    <a:pt x="50" y="1309"/>
                  </a:lnTo>
                  <a:lnTo>
                    <a:pt x="54" y="1264"/>
                  </a:lnTo>
                  <a:lnTo>
                    <a:pt x="60" y="1219"/>
                  </a:lnTo>
                  <a:lnTo>
                    <a:pt x="70" y="1170"/>
                  </a:lnTo>
                  <a:lnTo>
                    <a:pt x="80" y="1120"/>
                  </a:lnTo>
                  <a:lnTo>
                    <a:pt x="93" y="1068"/>
                  </a:lnTo>
                  <a:lnTo>
                    <a:pt x="109" y="1014"/>
                  </a:lnTo>
                  <a:lnTo>
                    <a:pt x="127" y="959"/>
                  </a:lnTo>
                  <a:lnTo>
                    <a:pt x="146" y="902"/>
                  </a:lnTo>
                  <a:lnTo>
                    <a:pt x="169" y="845"/>
                  </a:lnTo>
                  <a:lnTo>
                    <a:pt x="192" y="787"/>
                  </a:lnTo>
                  <a:lnTo>
                    <a:pt x="219" y="727"/>
                  </a:lnTo>
                  <a:lnTo>
                    <a:pt x="246" y="666"/>
                  </a:lnTo>
                  <a:lnTo>
                    <a:pt x="277" y="604"/>
                  </a:lnTo>
                  <a:lnTo>
                    <a:pt x="309" y="543"/>
                  </a:lnTo>
                  <a:lnTo>
                    <a:pt x="342" y="480"/>
                  </a:lnTo>
                  <a:lnTo>
                    <a:pt x="379" y="415"/>
                  </a:lnTo>
                  <a:lnTo>
                    <a:pt x="417" y="352"/>
                  </a:lnTo>
                  <a:lnTo>
                    <a:pt x="456" y="288"/>
                  </a:lnTo>
                  <a:lnTo>
                    <a:pt x="497" y="225"/>
                  </a:lnTo>
                  <a:lnTo>
                    <a:pt x="540" y="160"/>
                  </a:lnTo>
                  <a:lnTo>
                    <a:pt x="586" y="96"/>
                  </a:lnTo>
                  <a:lnTo>
                    <a:pt x="632" y="31"/>
                  </a:lnTo>
                  <a:lnTo>
                    <a:pt x="594" y="0"/>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0" name="Freeform 8">
              <a:extLst>
                <a:ext uri="{FF2B5EF4-FFF2-40B4-BE49-F238E27FC236}">
                  <a16:creationId xmlns:a16="http://schemas.microsoft.com/office/drawing/2014/main" id="{0644521E-92C9-40FB-B083-3608876BC247}"/>
                </a:ext>
              </a:extLst>
            </p:cNvPr>
            <p:cNvSpPr>
              <a:spLocks/>
            </p:cNvSpPr>
            <p:nvPr/>
          </p:nvSpPr>
          <p:spPr bwMode="auto">
            <a:xfrm>
              <a:off x="2413" y="854"/>
              <a:ext cx="1740" cy="1109"/>
            </a:xfrm>
            <a:custGeom>
              <a:avLst/>
              <a:gdLst>
                <a:gd name="T0" fmla="*/ 2183 w 1387"/>
                <a:gd name="T1" fmla="*/ 79 h 970"/>
                <a:gd name="T2" fmla="*/ 2144 w 1387"/>
                <a:gd name="T3" fmla="*/ 51 h 970"/>
                <a:gd name="T4" fmla="*/ 2098 w 1387"/>
                <a:gd name="T5" fmla="*/ 31 h 970"/>
                <a:gd name="T6" fmla="*/ 2052 w 1387"/>
                <a:gd name="T7" fmla="*/ 16 h 970"/>
                <a:gd name="T8" fmla="*/ 2002 w 1387"/>
                <a:gd name="T9" fmla="*/ 7 h 970"/>
                <a:gd name="T10" fmla="*/ 1948 w 1387"/>
                <a:gd name="T11" fmla="*/ 0 h 970"/>
                <a:gd name="T12" fmla="*/ 1892 w 1387"/>
                <a:gd name="T13" fmla="*/ 0 h 970"/>
                <a:gd name="T14" fmla="*/ 1776 w 1387"/>
                <a:gd name="T15" fmla="*/ 10 h 970"/>
                <a:gd name="T16" fmla="*/ 1651 w 1387"/>
                <a:gd name="T17" fmla="*/ 37 h 970"/>
                <a:gd name="T18" fmla="*/ 1517 w 1387"/>
                <a:gd name="T19" fmla="*/ 80 h 970"/>
                <a:gd name="T20" fmla="*/ 1380 w 1387"/>
                <a:gd name="T21" fmla="*/ 137 h 970"/>
                <a:gd name="T22" fmla="*/ 1236 w 1387"/>
                <a:gd name="T23" fmla="*/ 210 h 970"/>
                <a:gd name="T24" fmla="*/ 1088 w 1387"/>
                <a:gd name="T25" fmla="*/ 294 h 970"/>
                <a:gd name="T26" fmla="*/ 933 w 1387"/>
                <a:gd name="T27" fmla="*/ 393 h 970"/>
                <a:gd name="T28" fmla="*/ 779 w 1387"/>
                <a:gd name="T29" fmla="*/ 504 h 970"/>
                <a:gd name="T30" fmla="*/ 622 w 1387"/>
                <a:gd name="T31" fmla="*/ 628 h 970"/>
                <a:gd name="T32" fmla="*/ 465 w 1387"/>
                <a:gd name="T33" fmla="*/ 763 h 970"/>
                <a:gd name="T34" fmla="*/ 307 w 1387"/>
                <a:gd name="T35" fmla="*/ 905 h 970"/>
                <a:gd name="T36" fmla="*/ 151 w 1387"/>
                <a:gd name="T37" fmla="*/ 1063 h 970"/>
                <a:gd name="T38" fmla="*/ 0 w 1387"/>
                <a:gd name="T39" fmla="*/ 1228 h 970"/>
                <a:gd name="T40" fmla="*/ 134 w 1387"/>
                <a:gd name="T41" fmla="*/ 1186 h 970"/>
                <a:gd name="T42" fmla="*/ 286 w 1387"/>
                <a:gd name="T43" fmla="*/ 1029 h 970"/>
                <a:gd name="T44" fmla="*/ 440 w 1387"/>
                <a:gd name="T45" fmla="*/ 881 h 970"/>
                <a:gd name="T46" fmla="*/ 596 w 1387"/>
                <a:gd name="T47" fmla="*/ 742 h 970"/>
                <a:gd name="T48" fmla="*/ 750 w 1387"/>
                <a:gd name="T49" fmla="*/ 615 h 970"/>
                <a:gd name="T50" fmla="*/ 903 w 1387"/>
                <a:gd name="T51" fmla="*/ 501 h 970"/>
                <a:gd name="T52" fmla="*/ 1055 w 1387"/>
                <a:gd name="T53" fmla="*/ 398 h 970"/>
                <a:gd name="T54" fmla="*/ 1204 w 1387"/>
                <a:gd name="T55" fmla="*/ 309 h 970"/>
                <a:gd name="T56" fmla="*/ 1346 w 1387"/>
                <a:gd name="T57" fmla="*/ 230 h 970"/>
                <a:gd name="T58" fmla="*/ 1480 w 1387"/>
                <a:gd name="T59" fmla="*/ 168 h 970"/>
                <a:gd name="T60" fmla="*/ 1612 w 1387"/>
                <a:gd name="T61" fmla="*/ 121 h 970"/>
                <a:gd name="T62" fmla="*/ 1732 w 1387"/>
                <a:gd name="T63" fmla="*/ 89 h 970"/>
                <a:gd name="T64" fmla="*/ 1843 w 1387"/>
                <a:gd name="T65" fmla="*/ 70 h 970"/>
                <a:gd name="T66" fmla="*/ 1918 w 1387"/>
                <a:gd name="T67" fmla="*/ 67 h 970"/>
                <a:gd name="T68" fmla="*/ 1965 w 1387"/>
                <a:gd name="T69" fmla="*/ 70 h 970"/>
                <a:gd name="T70" fmla="*/ 2008 w 1387"/>
                <a:gd name="T71" fmla="*/ 75 h 970"/>
                <a:gd name="T72" fmla="*/ 2049 w 1387"/>
                <a:gd name="T73" fmla="*/ 89 h 970"/>
                <a:gd name="T74" fmla="*/ 2086 w 1387"/>
                <a:gd name="T75" fmla="*/ 103 h 970"/>
                <a:gd name="T76" fmla="*/ 2120 w 1387"/>
                <a:gd name="T77" fmla="*/ 119 h 970"/>
                <a:gd name="T78" fmla="*/ 2138 w 1387"/>
                <a:gd name="T79" fmla="*/ 131 h 9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7" h="970">
                  <a:moveTo>
                    <a:pt x="1387" y="60"/>
                  </a:moveTo>
                  <a:lnTo>
                    <a:pt x="1387" y="60"/>
                  </a:lnTo>
                  <a:lnTo>
                    <a:pt x="1375" y="49"/>
                  </a:lnTo>
                  <a:lnTo>
                    <a:pt x="1362" y="39"/>
                  </a:lnTo>
                  <a:lnTo>
                    <a:pt x="1347" y="31"/>
                  </a:lnTo>
                  <a:lnTo>
                    <a:pt x="1333" y="24"/>
                  </a:lnTo>
                  <a:lnTo>
                    <a:pt x="1318" y="17"/>
                  </a:lnTo>
                  <a:lnTo>
                    <a:pt x="1304" y="12"/>
                  </a:lnTo>
                  <a:lnTo>
                    <a:pt x="1288" y="8"/>
                  </a:lnTo>
                  <a:lnTo>
                    <a:pt x="1272" y="5"/>
                  </a:lnTo>
                  <a:lnTo>
                    <a:pt x="1254" y="1"/>
                  </a:lnTo>
                  <a:lnTo>
                    <a:pt x="1238" y="0"/>
                  </a:lnTo>
                  <a:lnTo>
                    <a:pt x="1221" y="0"/>
                  </a:lnTo>
                  <a:lnTo>
                    <a:pt x="1202" y="0"/>
                  </a:lnTo>
                  <a:lnTo>
                    <a:pt x="1167" y="1"/>
                  </a:lnTo>
                  <a:lnTo>
                    <a:pt x="1129" y="8"/>
                  </a:lnTo>
                  <a:lnTo>
                    <a:pt x="1090" y="16"/>
                  </a:lnTo>
                  <a:lnTo>
                    <a:pt x="1049" y="28"/>
                  </a:lnTo>
                  <a:lnTo>
                    <a:pt x="1008" y="42"/>
                  </a:lnTo>
                  <a:lnTo>
                    <a:pt x="964" y="61"/>
                  </a:lnTo>
                  <a:lnTo>
                    <a:pt x="921" y="82"/>
                  </a:lnTo>
                  <a:lnTo>
                    <a:pt x="877" y="105"/>
                  </a:lnTo>
                  <a:lnTo>
                    <a:pt x="832" y="131"/>
                  </a:lnTo>
                  <a:lnTo>
                    <a:pt x="785" y="161"/>
                  </a:lnTo>
                  <a:lnTo>
                    <a:pt x="739" y="192"/>
                  </a:lnTo>
                  <a:lnTo>
                    <a:pt x="691" y="225"/>
                  </a:lnTo>
                  <a:lnTo>
                    <a:pt x="643" y="261"/>
                  </a:lnTo>
                  <a:lnTo>
                    <a:pt x="593" y="301"/>
                  </a:lnTo>
                  <a:lnTo>
                    <a:pt x="545" y="342"/>
                  </a:lnTo>
                  <a:lnTo>
                    <a:pt x="495" y="386"/>
                  </a:lnTo>
                  <a:lnTo>
                    <a:pt x="444" y="431"/>
                  </a:lnTo>
                  <a:lnTo>
                    <a:pt x="395" y="480"/>
                  </a:lnTo>
                  <a:lnTo>
                    <a:pt x="345" y="531"/>
                  </a:lnTo>
                  <a:lnTo>
                    <a:pt x="296" y="583"/>
                  </a:lnTo>
                  <a:lnTo>
                    <a:pt x="245" y="636"/>
                  </a:lnTo>
                  <a:lnTo>
                    <a:pt x="195" y="693"/>
                  </a:lnTo>
                  <a:lnTo>
                    <a:pt x="146" y="751"/>
                  </a:lnTo>
                  <a:lnTo>
                    <a:pt x="96" y="813"/>
                  </a:lnTo>
                  <a:lnTo>
                    <a:pt x="48" y="874"/>
                  </a:lnTo>
                  <a:lnTo>
                    <a:pt x="0" y="939"/>
                  </a:lnTo>
                  <a:lnTo>
                    <a:pt x="38" y="970"/>
                  </a:lnTo>
                  <a:lnTo>
                    <a:pt x="85" y="907"/>
                  </a:lnTo>
                  <a:lnTo>
                    <a:pt x="133" y="846"/>
                  </a:lnTo>
                  <a:lnTo>
                    <a:pt x="182" y="787"/>
                  </a:lnTo>
                  <a:lnTo>
                    <a:pt x="230" y="729"/>
                  </a:lnTo>
                  <a:lnTo>
                    <a:pt x="280" y="674"/>
                  </a:lnTo>
                  <a:lnTo>
                    <a:pt x="329" y="619"/>
                  </a:lnTo>
                  <a:lnTo>
                    <a:pt x="379" y="568"/>
                  </a:lnTo>
                  <a:lnTo>
                    <a:pt x="428" y="518"/>
                  </a:lnTo>
                  <a:lnTo>
                    <a:pt x="477" y="471"/>
                  </a:lnTo>
                  <a:lnTo>
                    <a:pt x="526" y="425"/>
                  </a:lnTo>
                  <a:lnTo>
                    <a:pt x="574" y="383"/>
                  </a:lnTo>
                  <a:lnTo>
                    <a:pt x="622" y="343"/>
                  </a:lnTo>
                  <a:lnTo>
                    <a:pt x="670" y="304"/>
                  </a:lnTo>
                  <a:lnTo>
                    <a:pt x="718" y="269"/>
                  </a:lnTo>
                  <a:lnTo>
                    <a:pt x="765" y="236"/>
                  </a:lnTo>
                  <a:lnTo>
                    <a:pt x="810" y="205"/>
                  </a:lnTo>
                  <a:lnTo>
                    <a:pt x="855" y="176"/>
                  </a:lnTo>
                  <a:lnTo>
                    <a:pt x="899" y="151"/>
                  </a:lnTo>
                  <a:lnTo>
                    <a:pt x="941" y="129"/>
                  </a:lnTo>
                  <a:lnTo>
                    <a:pt x="983" y="109"/>
                  </a:lnTo>
                  <a:lnTo>
                    <a:pt x="1024" y="93"/>
                  </a:lnTo>
                  <a:lnTo>
                    <a:pt x="1063" y="79"/>
                  </a:lnTo>
                  <a:lnTo>
                    <a:pt x="1101" y="68"/>
                  </a:lnTo>
                  <a:lnTo>
                    <a:pt x="1136" y="60"/>
                  </a:lnTo>
                  <a:lnTo>
                    <a:pt x="1171" y="53"/>
                  </a:lnTo>
                  <a:lnTo>
                    <a:pt x="1205" y="52"/>
                  </a:lnTo>
                  <a:lnTo>
                    <a:pt x="1219" y="52"/>
                  </a:lnTo>
                  <a:lnTo>
                    <a:pt x="1234" y="52"/>
                  </a:lnTo>
                  <a:lnTo>
                    <a:pt x="1248" y="53"/>
                  </a:lnTo>
                  <a:lnTo>
                    <a:pt x="1263" y="57"/>
                  </a:lnTo>
                  <a:lnTo>
                    <a:pt x="1276" y="58"/>
                  </a:lnTo>
                  <a:lnTo>
                    <a:pt x="1289" y="63"/>
                  </a:lnTo>
                  <a:lnTo>
                    <a:pt x="1302" y="68"/>
                  </a:lnTo>
                  <a:lnTo>
                    <a:pt x="1314" y="72"/>
                  </a:lnTo>
                  <a:lnTo>
                    <a:pt x="1326" y="79"/>
                  </a:lnTo>
                  <a:lnTo>
                    <a:pt x="1337" y="85"/>
                  </a:lnTo>
                  <a:lnTo>
                    <a:pt x="1347" y="91"/>
                  </a:lnTo>
                  <a:lnTo>
                    <a:pt x="1358" y="101"/>
                  </a:lnTo>
                  <a:lnTo>
                    <a:pt x="1387" y="60"/>
                  </a:lnTo>
                  <a:close/>
                </a:path>
              </a:pathLst>
            </a:custGeom>
            <a:solidFill>
              <a:srgbClr val="00924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1" name="Freeform 9">
              <a:extLst>
                <a:ext uri="{FF2B5EF4-FFF2-40B4-BE49-F238E27FC236}">
                  <a16:creationId xmlns:a16="http://schemas.microsoft.com/office/drawing/2014/main" id="{277947A3-5E06-424C-A5D9-F76254148966}"/>
                </a:ext>
              </a:extLst>
            </p:cNvPr>
            <p:cNvSpPr>
              <a:spLocks/>
            </p:cNvSpPr>
            <p:nvPr/>
          </p:nvSpPr>
          <p:spPr bwMode="auto">
            <a:xfrm>
              <a:off x="1666" y="951"/>
              <a:ext cx="794" cy="1894"/>
            </a:xfrm>
            <a:custGeom>
              <a:avLst/>
              <a:gdLst>
                <a:gd name="T0" fmla="*/ 998 w 632"/>
                <a:gd name="T1" fmla="*/ 2127 h 1655"/>
                <a:gd name="T2" fmla="*/ 852 w 632"/>
                <a:gd name="T3" fmla="*/ 1958 h 1655"/>
                <a:gd name="T4" fmla="*/ 719 w 632"/>
                <a:gd name="T5" fmla="*/ 1790 h 1655"/>
                <a:gd name="T6" fmla="*/ 597 w 632"/>
                <a:gd name="T7" fmla="*/ 1624 h 1655"/>
                <a:gd name="T8" fmla="*/ 486 w 632"/>
                <a:gd name="T9" fmla="*/ 1457 h 1655"/>
                <a:gd name="T10" fmla="*/ 388 w 632"/>
                <a:gd name="T11" fmla="*/ 1295 h 1655"/>
                <a:gd name="T12" fmla="*/ 303 w 632"/>
                <a:gd name="T13" fmla="*/ 1136 h 1655"/>
                <a:gd name="T14" fmla="*/ 232 w 632"/>
                <a:gd name="T15" fmla="*/ 986 h 1655"/>
                <a:gd name="T16" fmla="*/ 172 w 632"/>
                <a:gd name="T17" fmla="*/ 840 h 1655"/>
                <a:gd name="T18" fmla="*/ 127 w 632"/>
                <a:gd name="T19" fmla="*/ 700 h 1655"/>
                <a:gd name="T20" fmla="*/ 97 w 632"/>
                <a:gd name="T21" fmla="*/ 571 h 1655"/>
                <a:gd name="T22" fmla="*/ 78 w 632"/>
                <a:gd name="T23" fmla="*/ 453 h 1655"/>
                <a:gd name="T24" fmla="*/ 75 w 632"/>
                <a:gd name="T25" fmla="*/ 347 h 1655"/>
                <a:gd name="T26" fmla="*/ 88 w 632"/>
                <a:gd name="T27" fmla="*/ 251 h 1655"/>
                <a:gd name="T28" fmla="*/ 101 w 632"/>
                <a:gd name="T29" fmla="*/ 208 h 1655"/>
                <a:gd name="T30" fmla="*/ 113 w 632"/>
                <a:gd name="T31" fmla="*/ 172 h 1655"/>
                <a:gd name="T32" fmla="*/ 136 w 632"/>
                <a:gd name="T33" fmla="*/ 136 h 1655"/>
                <a:gd name="T34" fmla="*/ 156 w 632"/>
                <a:gd name="T35" fmla="*/ 105 h 1655"/>
                <a:gd name="T36" fmla="*/ 181 w 632"/>
                <a:gd name="T37" fmla="*/ 76 h 1655"/>
                <a:gd name="T38" fmla="*/ 211 w 632"/>
                <a:gd name="T39" fmla="*/ 54 h 1655"/>
                <a:gd name="T40" fmla="*/ 143 w 632"/>
                <a:gd name="T41" fmla="*/ 15 h 1655"/>
                <a:gd name="T42" fmla="*/ 111 w 632"/>
                <a:gd name="T43" fmla="*/ 46 h 1655"/>
                <a:gd name="T44" fmla="*/ 80 w 632"/>
                <a:gd name="T45" fmla="*/ 82 h 1655"/>
                <a:gd name="T46" fmla="*/ 55 w 632"/>
                <a:gd name="T47" fmla="*/ 124 h 1655"/>
                <a:gd name="T48" fmla="*/ 36 w 632"/>
                <a:gd name="T49" fmla="*/ 167 h 1655"/>
                <a:gd name="T50" fmla="*/ 20 w 632"/>
                <a:gd name="T51" fmla="*/ 212 h 1655"/>
                <a:gd name="T52" fmla="*/ 5 w 632"/>
                <a:gd name="T53" fmla="*/ 288 h 1655"/>
                <a:gd name="T54" fmla="*/ 0 w 632"/>
                <a:gd name="T55" fmla="*/ 401 h 1655"/>
                <a:gd name="T56" fmla="*/ 8 w 632"/>
                <a:gd name="T57" fmla="*/ 520 h 1655"/>
                <a:gd name="T58" fmla="*/ 35 w 632"/>
                <a:gd name="T59" fmla="*/ 650 h 1655"/>
                <a:gd name="T60" fmla="*/ 73 w 632"/>
                <a:gd name="T61" fmla="*/ 788 h 1655"/>
                <a:gd name="T62" fmla="*/ 128 w 632"/>
                <a:gd name="T63" fmla="*/ 934 h 1655"/>
                <a:gd name="T64" fmla="*/ 195 w 632"/>
                <a:gd name="T65" fmla="*/ 1087 h 1655"/>
                <a:gd name="T66" fmla="*/ 275 w 632"/>
                <a:gd name="T67" fmla="*/ 1245 h 1655"/>
                <a:gd name="T68" fmla="*/ 369 w 632"/>
                <a:gd name="T69" fmla="*/ 1409 h 1655"/>
                <a:gd name="T70" fmla="*/ 475 w 632"/>
                <a:gd name="T71" fmla="*/ 1575 h 1655"/>
                <a:gd name="T72" fmla="*/ 592 w 632"/>
                <a:gd name="T73" fmla="*/ 1743 h 1655"/>
                <a:gd name="T74" fmla="*/ 721 w 632"/>
                <a:gd name="T75" fmla="*/ 1915 h 1655"/>
                <a:gd name="T76" fmla="*/ 863 w 632"/>
                <a:gd name="T77" fmla="*/ 2084 h 1655"/>
                <a:gd name="T78" fmla="*/ 937 w 632"/>
                <a:gd name="T79" fmla="*/ 2168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632" y="1624"/>
                  </a:moveTo>
                  <a:lnTo>
                    <a:pt x="632" y="1624"/>
                  </a:lnTo>
                  <a:lnTo>
                    <a:pt x="585" y="1559"/>
                  </a:lnTo>
                  <a:lnTo>
                    <a:pt x="540" y="1495"/>
                  </a:lnTo>
                  <a:lnTo>
                    <a:pt x="496" y="1430"/>
                  </a:lnTo>
                  <a:lnTo>
                    <a:pt x="455" y="1367"/>
                  </a:lnTo>
                  <a:lnTo>
                    <a:pt x="416" y="1303"/>
                  </a:lnTo>
                  <a:lnTo>
                    <a:pt x="378" y="1240"/>
                  </a:lnTo>
                  <a:lnTo>
                    <a:pt x="342" y="1175"/>
                  </a:lnTo>
                  <a:lnTo>
                    <a:pt x="308" y="1112"/>
                  </a:lnTo>
                  <a:lnTo>
                    <a:pt x="276" y="1051"/>
                  </a:lnTo>
                  <a:lnTo>
                    <a:pt x="246" y="989"/>
                  </a:lnTo>
                  <a:lnTo>
                    <a:pt x="218" y="928"/>
                  </a:lnTo>
                  <a:lnTo>
                    <a:pt x="192" y="868"/>
                  </a:lnTo>
                  <a:lnTo>
                    <a:pt x="169" y="810"/>
                  </a:lnTo>
                  <a:lnTo>
                    <a:pt x="147" y="753"/>
                  </a:lnTo>
                  <a:lnTo>
                    <a:pt x="126" y="696"/>
                  </a:lnTo>
                  <a:lnTo>
                    <a:pt x="109" y="641"/>
                  </a:lnTo>
                  <a:lnTo>
                    <a:pt x="93" y="587"/>
                  </a:lnTo>
                  <a:lnTo>
                    <a:pt x="80" y="535"/>
                  </a:lnTo>
                  <a:lnTo>
                    <a:pt x="70" y="485"/>
                  </a:lnTo>
                  <a:lnTo>
                    <a:pt x="61" y="436"/>
                  </a:lnTo>
                  <a:lnTo>
                    <a:pt x="54" y="391"/>
                  </a:lnTo>
                  <a:lnTo>
                    <a:pt x="49" y="346"/>
                  </a:lnTo>
                  <a:lnTo>
                    <a:pt x="48" y="304"/>
                  </a:lnTo>
                  <a:lnTo>
                    <a:pt x="48" y="265"/>
                  </a:lnTo>
                  <a:lnTo>
                    <a:pt x="51" y="227"/>
                  </a:lnTo>
                  <a:lnTo>
                    <a:pt x="56" y="191"/>
                  </a:lnTo>
                  <a:lnTo>
                    <a:pt x="59" y="175"/>
                  </a:lnTo>
                  <a:lnTo>
                    <a:pt x="64" y="159"/>
                  </a:lnTo>
                  <a:lnTo>
                    <a:pt x="68" y="145"/>
                  </a:lnTo>
                  <a:lnTo>
                    <a:pt x="72" y="131"/>
                  </a:lnTo>
                  <a:lnTo>
                    <a:pt x="78" y="116"/>
                  </a:lnTo>
                  <a:lnTo>
                    <a:pt x="86" y="104"/>
                  </a:lnTo>
                  <a:lnTo>
                    <a:pt x="91" y="91"/>
                  </a:lnTo>
                  <a:lnTo>
                    <a:pt x="99" y="80"/>
                  </a:lnTo>
                  <a:lnTo>
                    <a:pt x="106" y="69"/>
                  </a:lnTo>
                  <a:lnTo>
                    <a:pt x="115" y="58"/>
                  </a:lnTo>
                  <a:lnTo>
                    <a:pt x="123" y="49"/>
                  </a:lnTo>
                  <a:lnTo>
                    <a:pt x="134" y="41"/>
                  </a:lnTo>
                  <a:lnTo>
                    <a:pt x="103" y="0"/>
                  </a:lnTo>
                  <a:lnTo>
                    <a:pt x="91" y="11"/>
                  </a:lnTo>
                  <a:lnTo>
                    <a:pt x="80" y="22"/>
                  </a:lnTo>
                  <a:lnTo>
                    <a:pt x="70" y="35"/>
                  </a:lnTo>
                  <a:lnTo>
                    <a:pt x="59" y="49"/>
                  </a:lnTo>
                  <a:lnTo>
                    <a:pt x="51" y="63"/>
                  </a:lnTo>
                  <a:lnTo>
                    <a:pt x="42" y="79"/>
                  </a:lnTo>
                  <a:lnTo>
                    <a:pt x="35" y="94"/>
                  </a:lnTo>
                  <a:lnTo>
                    <a:pt x="29" y="110"/>
                  </a:lnTo>
                  <a:lnTo>
                    <a:pt x="23" y="128"/>
                  </a:lnTo>
                  <a:lnTo>
                    <a:pt x="17" y="145"/>
                  </a:lnTo>
                  <a:lnTo>
                    <a:pt x="13" y="162"/>
                  </a:lnTo>
                  <a:lnTo>
                    <a:pt x="8" y="183"/>
                  </a:lnTo>
                  <a:lnTo>
                    <a:pt x="3" y="220"/>
                  </a:lnTo>
                  <a:lnTo>
                    <a:pt x="0" y="261"/>
                  </a:lnTo>
                  <a:lnTo>
                    <a:pt x="0" y="306"/>
                  </a:lnTo>
                  <a:lnTo>
                    <a:pt x="1" y="350"/>
                  </a:lnTo>
                  <a:lnTo>
                    <a:pt x="5" y="397"/>
                  </a:lnTo>
                  <a:lnTo>
                    <a:pt x="13" y="446"/>
                  </a:lnTo>
                  <a:lnTo>
                    <a:pt x="22" y="496"/>
                  </a:lnTo>
                  <a:lnTo>
                    <a:pt x="33" y="548"/>
                  </a:lnTo>
                  <a:lnTo>
                    <a:pt x="46" y="602"/>
                  </a:lnTo>
                  <a:lnTo>
                    <a:pt x="62" y="657"/>
                  </a:lnTo>
                  <a:lnTo>
                    <a:pt x="81" y="713"/>
                  </a:lnTo>
                  <a:lnTo>
                    <a:pt x="102" y="772"/>
                  </a:lnTo>
                  <a:lnTo>
                    <a:pt x="123" y="830"/>
                  </a:lnTo>
                  <a:lnTo>
                    <a:pt x="148" y="890"/>
                  </a:lnTo>
                  <a:lnTo>
                    <a:pt x="174" y="951"/>
                  </a:lnTo>
                  <a:lnTo>
                    <a:pt x="204" y="1013"/>
                  </a:lnTo>
                  <a:lnTo>
                    <a:pt x="234" y="1076"/>
                  </a:lnTo>
                  <a:lnTo>
                    <a:pt x="266" y="1139"/>
                  </a:lnTo>
                  <a:lnTo>
                    <a:pt x="301" y="1202"/>
                  </a:lnTo>
                  <a:lnTo>
                    <a:pt x="338" y="1266"/>
                  </a:lnTo>
                  <a:lnTo>
                    <a:pt x="375" y="1331"/>
                  </a:lnTo>
                  <a:lnTo>
                    <a:pt x="416" y="1395"/>
                  </a:lnTo>
                  <a:lnTo>
                    <a:pt x="457" y="1462"/>
                  </a:lnTo>
                  <a:lnTo>
                    <a:pt x="501" y="1526"/>
                  </a:lnTo>
                  <a:lnTo>
                    <a:pt x="547" y="1591"/>
                  </a:lnTo>
                  <a:lnTo>
                    <a:pt x="594" y="1655"/>
                  </a:lnTo>
                  <a:lnTo>
                    <a:pt x="632" y="1624"/>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2" name="Freeform 10">
              <a:extLst>
                <a:ext uri="{FF2B5EF4-FFF2-40B4-BE49-F238E27FC236}">
                  <a16:creationId xmlns:a16="http://schemas.microsoft.com/office/drawing/2014/main" id="{E0C54B53-A4DE-4390-BECA-03BE9182D957}"/>
                </a:ext>
              </a:extLst>
            </p:cNvPr>
            <p:cNvSpPr>
              <a:spLocks/>
            </p:cNvSpPr>
            <p:nvPr/>
          </p:nvSpPr>
          <p:spPr bwMode="auto">
            <a:xfrm>
              <a:off x="2412" y="2810"/>
              <a:ext cx="1741" cy="1109"/>
            </a:xfrm>
            <a:custGeom>
              <a:avLst/>
              <a:gdLst>
                <a:gd name="T0" fmla="*/ 2135 w 1388"/>
                <a:gd name="T1" fmla="*/ 1136 h 970"/>
                <a:gd name="T2" fmla="*/ 2103 w 1388"/>
                <a:gd name="T3" fmla="*/ 1157 h 970"/>
                <a:gd name="T4" fmla="*/ 2066 w 1388"/>
                <a:gd name="T5" fmla="*/ 1174 h 970"/>
                <a:gd name="T6" fmla="*/ 2028 w 1388"/>
                <a:gd name="T7" fmla="*/ 1186 h 970"/>
                <a:gd name="T8" fmla="*/ 1986 w 1388"/>
                <a:gd name="T9" fmla="*/ 1194 h 970"/>
                <a:gd name="T10" fmla="*/ 1943 w 1388"/>
                <a:gd name="T11" fmla="*/ 1200 h 970"/>
                <a:gd name="T12" fmla="*/ 1894 w 1388"/>
                <a:gd name="T13" fmla="*/ 1200 h 970"/>
                <a:gd name="T14" fmla="*/ 1789 w 1388"/>
                <a:gd name="T15" fmla="*/ 1189 h 970"/>
                <a:gd name="T16" fmla="*/ 1672 w 1388"/>
                <a:gd name="T17" fmla="*/ 1165 h 970"/>
                <a:gd name="T18" fmla="*/ 1547 w 1388"/>
                <a:gd name="T19" fmla="*/ 1125 h 970"/>
                <a:gd name="T20" fmla="*/ 1412 w 1388"/>
                <a:gd name="T21" fmla="*/ 1070 h 970"/>
                <a:gd name="T22" fmla="*/ 1274 w 1388"/>
                <a:gd name="T23" fmla="*/ 1000 h 970"/>
                <a:gd name="T24" fmla="*/ 1130 w 1388"/>
                <a:gd name="T25" fmla="*/ 916 h 970"/>
                <a:gd name="T26" fmla="*/ 980 w 1388"/>
                <a:gd name="T27" fmla="*/ 820 h 970"/>
                <a:gd name="T28" fmla="*/ 828 w 1388"/>
                <a:gd name="T29" fmla="*/ 712 h 970"/>
                <a:gd name="T30" fmla="*/ 674 w 1388"/>
                <a:gd name="T31" fmla="*/ 591 h 970"/>
                <a:gd name="T32" fmla="*/ 518 w 1388"/>
                <a:gd name="T33" fmla="*/ 458 h 970"/>
                <a:gd name="T34" fmla="*/ 364 w 1388"/>
                <a:gd name="T35" fmla="*/ 316 h 970"/>
                <a:gd name="T36" fmla="*/ 211 w 1388"/>
                <a:gd name="T37" fmla="*/ 162 h 970"/>
                <a:gd name="T38" fmla="*/ 60 w 1388"/>
                <a:gd name="T39" fmla="*/ 0 h 970"/>
                <a:gd name="T40" fmla="*/ 75 w 1388"/>
                <a:gd name="T41" fmla="*/ 126 h 970"/>
                <a:gd name="T42" fmla="*/ 228 w 1388"/>
                <a:gd name="T43" fmla="*/ 286 h 970"/>
                <a:gd name="T44" fmla="*/ 384 w 1388"/>
                <a:gd name="T45" fmla="*/ 437 h 970"/>
                <a:gd name="T46" fmla="*/ 543 w 1388"/>
                <a:gd name="T47" fmla="*/ 574 h 970"/>
                <a:gd name="T48" fmla="*/ 700 w 1388"/>
                <a:gd name="T49" fmla="*/ 704 h 970"/>
                <a:gd name="T50" fmla="*/ 855 w 1388"/>
                <a:gd name="T51" fmla="*/ 821 h 970"/>
                <a:gd name="T52" fmla="*/ 1010 w 1388"/>
                <a:gd name="T53" fmla="*/ 927 h 970"/>
                <a:gd name="T54" fmla="*/ 1162 w 1388"/>
                <a:gd name="T55" fmla="*/ 1016 h 970"/>
                <a:gd name="T56" fmla="*/ 1307 w 1388"/>
                <a:gd name="T57" fmla="*/ 1096 h 970"/>
                <a:gd name="T58" fmla="*/ 1450 w 1388"/>
                <a:gd name="T59" fmla="*/ 1160 h 970"/>
                <a:gd name="T60" fmla="*/ 1585 w 1388"/>
                <a:gd name="T61" fmla="*/ 1213 h 970"/>
                <a:gd name="T62" fmla="*/ 1713 w 1388"/>
                <a:gd name="T63" fmla="*/ 1247 h 970"/>
                <a:gd name="T64" fmla="*/ 1835 w 1388"/>
                <a:gd name="T65" fmla="*/ 1267 h 970"/>
                <a:gd name="T66" fmla="*/ 1919 w 1388"/>
                <a:gd name="T67" fmla="*/ 1268 h 970"/>
                <a:gd name="T68" fmla="*/ 1973 w 1388"/>
                <a:gd name="T69" fmla="*/ 1267 h 970"/>
                <a:gd name="T70" fmla="*/ 2024 w 1388"/>
                <a:gd name="T71" fmla="*/ 1258 h 970"/>
                <a:gd name="T72" fmla="*/ 2073 w 1388"/>
                <a:gd name="T73" fmla="*/ 1246 h 970"/>
                <a:gd name="T74" fmla="*/ 2120 w 1388"/>
                <a:gd name="T75" fmla="*/ 1228 h 970"/>
                <a:gd name="T76" fmla="*/ 2164 w 1388"/>
                <a:gd name="T77" fmla="*/ 1204 h 970"/>
                <a:gd name="T78" fmla="*/ 2184 w 1388"/>
                <a:gd name="T79" fmla="*/ 1189 h 970"/>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8" h="970">
                  <a:moveTo>
                    <a:pt x="1357" y="869"/>
                  </a:moveTo>
                  <a:lnTo>
                    <a:pt x="1357" y="869"/>
                  </a:lnTo>
                  <a:lnTo>
                    <a:pt x="1347" y="879"/>
                  </a:lnTo>
                  <a:lnTo>
                    <a:pt x="1337" y="885"/>
                  </a:lnTo>
                  <a:lnTo>
                    <a:pt x="1325" y="891"/>
                  </a:lnTo>
                  <a:lnTo>
                    <a:pt x="1313" y="898"/>
                  </a:lnTo>
                  <a:lnTo>
                    <a:pt x="1302" y="902"/>
                  </a:lnTo>
                  <a:lnTo>
                    <a:pt x="1289" y="907"/>
                  </a:lnTo>
                  <a:lnTo>
                    <a:pt x="1277" y="912"/>
                  </a:lnTo>
                  <a:lnTo>
                    <a:pt x="1262" y="913"/>
                  </a:lnTo>
                  <a:lnTo>
                    <a:pt x="1249" y="917"/>
                  </a:lnTo>
                  <a:lnTo>
                    <a:pt x="1235" y="918"/>
                  </a:lnTo>
                  <a:lnTo>
                    <a:pt x="1219" y="918"/>
                  </a:lnTo>
                  <a:lnTo>
                    <a:pt x="1204" y="918"/>
                  </a:lnTo>
                  <a:lnTo>
                    <a:pt x="1171" y="917"/>
                  </a:lnTo>
                  <a:lnTo>
                    <a:pt x="1137" y="910"/>
                  </a:lnTo>
                  <a:lnTo>
                    <a:pt x="1101" y="902"/>
                  </a:lnTo>
                  <a:lnTo>
                    <a:pt x="1063" y="891"/>
                  </a:lnTo>
                  <a:lnTo>
                    <a:pt x="1024" y="877"/>
                  </a:lnTo>
                  <a:lnTo>
                    <a:pt x="983" y="861"/>
                  </a:lnTo>
                  <a:lnTo>
                    <a:pt x="942" y="841"/>
                  </a:lnTo>
                  <a:lnTo>
                    <a:pt x="898" y="819"/>
                  </a:lnTo>
                  <a:lnTo>
                    <a:pt x="855" y="794"/>
                  </a:lnTo>
                  <a:lnTo>
                    <a:pt x="810" y="765"/>
                  </a:lnTo>
                  <a:lnTo>
                    <a:pt x="764" y="734"/>
                  </a:lnTo>
                  <a:lnTo>
                    <a:pt x="718" y="701"/>
                  </a:lnTo>
                  <a:lnTo>
                    <a:pt x="670" y="666"/>
                  </a:lnTo>
                  <a:lnTo>
                    <a:pt x="623" y="627"/>
                  </a:lnTo>
                  <a:lnTo>
                    <a:pt x="575" y="587"/>
                  </a:lnTo>
                  <a:lnTo>
                    <a:pt x="526" y="545"/>
                  </a:lnTo>
                  <a:lnTo>
                    <a:pt x="478" y="499"/>
                  </a:lnTo>
                  <a:lnTo>
                    <a:pt x="428" y="452"/>
                  </a:lnTo>
                  <a:lnTo>
                    <a:pt x="378" y="402"/>
                  </a:lnTo>
                  <a:lnTo>
                    <a:pt x="329" y="351"/>
                  </a:lnTo>
                  <a:lnTo>
                    <a:pt x="279" y="296"/>
                  </a:lnTo>
                  <a:lnTo>
                    <a:pt x="231" y="241"/>
                  </a:lnTo>
                  <a:lnTo>
                    <a:pt x="182" y="183"/>
                  </a:lnTo>
                  <a:lnTo>
                    <a:pt x="134" y="124"/>
                  </a:lnTo>
                  <a:lnTo>
                    <a:pt x="86" y="63"/>
                  </a:lnTo>
                  <a:lnTo>
                    <a:pt x="38" y="0"/>
                  </a:lnTo>
                  <a:lnTo>
                    <a:pt x="0" y="31"/>
                  </a:lnTo>
                  <a:lnTo>
                    <a:pt x="48" y="96"/>
                  </a:lnTo>
                  <a:lnTo>
                    <a:pt x="97" y="157"/>
                  </a:lnTo>
                  <a:lnTo>
                    <a:pt x="145" y="219"/>
                  </a:lnTo>
                  <a:lnTo>
                    <a:pt x="195" y="277"/>
                  </a:lnTo>
                  <a:lnTo>
                    <a:pt x="244" y="334"/>
                  </a:lnTo>
                  <a:lnTo>
                    <a:pt x="295" y="387"/>
                  </a:lnTo>
                  <a:lnTo>
                    <a:pt x="345" y="439"/>
                  </a:lnTo>
                  <a:lnTo>
                    <a:pt x="394" y="490"/>
                  </a:lnTo>
                  <a:lnTo>
                    <a:pt x="445" y="539"/>
                  </a:lnTo>
                  <a:lnTo>
                    <a:pt x="495" y="584"/>
                  </a:lnTo>
                  <a:lnTo>
                    <a:pt x="544" y="628"/>
                  </a:lnTo>
                  <a:lnTo>
                    <a:pt x="594" y="669"/>
                  </a:lnTo>
                  <a:lnTo>
                    <a:pt x="642" y="709"/>
                  </a:lnTo>
                  <a:lnTo>
                    <a:pt x="690" y="745"/>
                  </a:lnTo>
                  <a:lnTo>
                    <a:pt x="738" y="778"/>
                  </a:lnTo>
                  <a:lnTo>
                    <a:pt x="785" y="809"/>
                  </a:lnTo>
                  <a:lnTo>
                    <a:pt x="831" y="839"/>
                  </a:lnTo>
                  <a:lnTo>
                    <a:pt x="877" y="865"/>
                  </a:lnTo>
                  <a:lnTo>
                    <a:pt x="922" y="888"/>
                  </a:lnTo>
                  <a:lnTo>
                    <a:pt x="965" y="909"/>
                  </a:lnTo>
                  <a:lnTo>
                    <a:pt x="1008" y="928"/>
                  </a:lnTo>
                  <a:lnTo>
                    <a:pt x="1048" y="942"/>
                  </a:lnTo>
                  <a:lnTo>
                    <a:pt x="1089" y="954"/>
                  </a:lnTo>
                  <a:lnTo>
                    <a:pt x="1128" y="962"/>
                  </a:lnTo>
                  <a:lnTo>
                    <a:pt x="1166" y="969"/>
                  </a:lnTo>
                  <a:lnTo>
                    <a:pt x="1201" y="970"/>
                  </a:lnTo>
                  <a:lnTo>
                    <a:pt x="1220" y="970"/>
                  </a:lnTo>
                  <a:lnTo>
                    <a:pt x="1238" y="970"/>
                  </a:lnTo>
                  <a:lnTo>
                    <a:pt x="1254" y="969"/>
                  </a:lnTo>
                  <a:lnTo>
                    <a:pt x="1271" y="965"/>
                  </a:lnTo>
                  <a:lnTo>
                    <a:pt x="1287" y="962"/>
                  </a:lnTo>
                  <a:lnTo>
                    <a:pt x="1303" y="958"/>
                  </a:lnTo>
                  <a:lnTo>
                    <a:pt x="1318" y="953"/>
                  </a:lnTo>
                  <a:lnTo>
                    <a:pt x="1332" y="946"/>
                  </a:lnTo>
                  <a:lnTo>
                    <a:pt x="1347" y="939"/>
                  </a:lnTo>
                  <a:lnTo>
                    <a:pt x="1361" y="931"/>
                  </a:lnTo>
                  <a:lnTo>
                    <a:pt x="1375" y="921"/>
                  </a:lnTo>
                  <a:lnTo>
                    <a:pt x="1388" y="910"/>
                  </a:lnTo>
                  <a:lnTo>
                    <a:pt x="1357" y="869"/>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3" name="Freeform 11">
              <a:extLst>
                <a:ext uri="{FF2B5EF4-FFF2-40B4-BE49-F238E27FC236}">
                  <a16:creationId xmlns:a16="http://schemas.microsoft.com/office/drawing/2014/main" id="{9701F910-7CC3-470E-9171-4C472FB6ADAE}"/>
                </a:ext>
              </a:extLst>
            </p:cNvPr>
            <p:cNvSpPr>
              <a:spLocks/>
            </p:cNvSpPr>
            <p:nvPr/>
          </p:nvSpPr>
          <p:spPr bwMode="auto">
            <a:xfrm>
              <a:off x="3492" y="1958"/>
              <a:ext cx="793" cy="1893"/>
            </a:xfrm>
            <a:custGeom>
              <a:avLst/>
              <a:gdLst>
                <a:gd name="T0" fmla="*/ 0 w 632"/>
                <a:gd name="T1" fmla="*/ 40 h 1655"/>
                <a:gd name="T2" fmla="*/ 144 w 632"/>
                <a:gd name="T3" fmla="*/ 209 h 1655"/>
                <a:gd name="T4" fmla="*/ 277 w 632"/>
                <a:gd name="T5" fmla="*/ 376 h 1655"/>
                <a:gd name="T6" fmla="*/ 398 w 632"/>
                <a:gd name="T7" fmla="*/ 544 h 1655"/>
                <a:gd name="T8" fmla="*/ 508 w 632"/>
                <a:gd name="T9" fmla="*/ 710 h 1655"/>
                <a:gd name="T10" fmla="*/ 606 w 632"/>
                <a:gd name="T11" fmla="*/ 872 h 1655"/>
                <a:gd name="T12" fmla="*/ 693 w 632"/>
                <a:gd name="T13" fmla="*/ 1029 h 1655"/>
                <a:gd name="T14" fmla="*/ 764 w 632"/>
                <a:gd name="T15" fmla="*/ 1180 h 1655"/>
                <a:gd name="T16" fmla="*/ 823 w 632"/>
                <a:gd name="T17" fmla="*/ 1327 h 1655"/>
                <a:gd name="T18" fmla="*/ 867 w 632"/>
                <a:gd name="T19" fmla="*/ 1465 h 1655"/>
                <a:gd name="T20" fmla="*/ 898 w 632"/>
                <a:gd name="T21" fmla="*/ 1594 h 1655"/>
                <a:gd name="T22" fmla="*/ 915 w 632"/>
                <a:gd name="T23" fmla="*/ 1712 h 1655"/>
                <a:gd name="T24" fmla="*/ 918 w 632"/>
                <a:gd name="T25" fmla="*/ 1820 h 1655"/>
                <a:gd name="T26" fmla="*/ 905 w 632"/>
                <a:gd name="T27" fmla="*/ 1917 h 1655"/>
                <a:gd name="T28" fmla="*/ 895 w 632"/>
                <a:gd name="T29" fmla="*/ 1957 h 1655"/>
                <a:gd name="T30" fmla="*/ 878 w 632"/>
                <a:gd name="T31" fmla="*/ 1995 h 1655"/>
                <a:gd name="T32" fmla="*/ 860 w 632"/>
                <a:gd name="T33" fmla="*/ 2029 h 1655"/>
                <a:gd name="T34" fmla="*/ 839 w 632"/>
                <a:gd name="T35" fmla="*/ 2060 h 1655"/>
                <a:gd name="T36" fmla="*/ 814 w 632"/>
                <a:gd name="T37" fmla="*/ 2090 h 1655"/>
                <a:gd name="T38" fmla="*/ 784 w 632"/>
                <a:gd name="T39" fmla="*/ 2111 h 1655"/>
                <a:gd name="T40" fmla="*/ 851 w 632"/>
                <a:gd name="T41" fmla="*/ 2150 h 1655"/>
                <a:gd name="T42" fmla="*/ 885 w 632"/>
                <a:gd name="T43" fmla="*/ 2121 h 1655"/>
                <a:gd name="T44" fmla="*/ 915 w 632"/>
                <a:gd name="T45" fmla="*/ 2083 h 1655"/>
                <a:gd name="T46" fmla="*/ 939 w 632"/>
                <a:gd name="T47" fmla="*/ 2042 h 1655"/>
                <a:gd name="T48" fmla="*/ 959 w 632"/>
                <a:gd name="T49" fmla="*/ 1999 h 1655"/>
                <a:gd name="T50" fmla="*/ 975 w 632"/>
                <a:gd name="T51" fmla="*/ 1954 h 1655"/>
                <a:gd name="T52" fmla="*/ 989 w 632"/>
                <a:gd name="T53" fmla="*/ 1877 h 1655"/>
                <a:gd name="T54" fmla="*/ 995 w 632"/>
                <a:gd name="T55" fmla="*/ 1766 h 1655"/>
                <a:gd name="T56" fmla="*/ 984 w 632"/>
                <a:gd name="T57" fmla="*/ 1646 h 1655"/>
                <a:gd name="T58" fmla="*/ 960 w 632"/>
                <a:gd name="T59" fmla="*/ 1517 h 1655"/>
                <a:gd name="T60" fmla="*/ 920 w 632"/>
                <a:gd name="T61" fmla="*/ 1379 h 1655"/>
                <a:gd name="T62" fmla="*/ 867 w 632"/>
                <a:gd name="T63" fmla="*/ 1232 h 1655"/>
                <a:gd name="T64" fmla="*/ 799 w 632"/>
                <a:gd name="T65" fmla="*/ 1080 h 1655"/>
                <a:gd name="T66" fmla="*/ 719 w 632"/>
                <a:gd name="T67" fmla="*/ 921 h 1655"/>
                <a:gd name="T68" fmla="*/ 626 w 632"/>
                <a:gd name="T69" fmla="*/ 757 h 1655"/>
                <a:gd name="T70" fmla="*/ 521 w 632"/>
                <a:gd name="T71" fmla="*/ 592 h 1655"/>
                <a:gd name="T72" fmla="*/ 403 w 632"/>
                <a:gd name="T73" fmla="*/ 424 h 1655"/>
                <a:gd name="T74" fmla="*/ 272 w 632"/>
                <a:gd name="T75" fmla="*/ 254 h 1655"/>
                <a:gd name="T76" fmla="*/ 134 w 632"/>
                <a:gd name="T77" fmla="*/ 83 h 1655"/>
                <a:gd name="T78" fmla="*/ 60 w 632"/>
                <a:gd name="T79" fmla="*/ 0 h 165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632" h="1655">
                  <a:moveTo>
                    <a:pt x="0" y="31"/>
                  </a:moveTo>
                  <a:lnTo>
                    <a:pt x="0" y="31"/>
                  </a:lnTo>
                  <a:lnTo>
                    <a:pt x="47" y="96"/>
                  </a:lnTo>
                  <a:lnTo>
                    <a:pt x="92" y="160"/>
                  </a:lnTo>
                  <a:lnTo>
                    <a:pt x="134" y="225"/>
                  </a:lnTo>
                  <a:lnTo>
                    <a:pt x="176" y="288"/>
                  </a:lnTo>
                  <a:lnTo>
                    <a:pt x="216" y="353"/>
                  </a:lnTo>
                  <a:lnTo>
                    <a:pt x="253" y="416"/>
                  </a:lnTo>
                  <a:lnTo>
                    <a:pt x="288" y="480"/>
                  </a:lnTo>
                  <a:lnTo>
                    <a:pt x="323" y="543"/>
                  </a:lnTo>
                  <a:lnTo>
                    <a:pt x="355" y="605"/>
                  </a:lnTo>
                  <a:lnTo>
                    <a:pt x="385" y="666"/>
                  </a:lnTo>
                  <a:lnTo>
                    <a:pt x="414" y="728"/>
                  </a:lnTo>
                  <a:lnTo>
                    <a:pt x="440" y="787"/>
                  </a:lnTo>
                  <a:lnTo>
                    <a:pt x="463" y="846"/>
                  </a:lnTo>
                  <a:lnTo>
                    <a:pt x="485" y="902"/>
                  </a:lnTo>
                  <a:lnTo>
                    <a:pt x="505" y="959"/>
                  </a:lnTo>
                  <a:lnTo>
                    <a:pt x="523" y="1014"/>
                  </a:lnTo>
                  <a:lnTo>
                    <a:pt x="537" y="1068"/>
                  </a:lnTo>
                  <a:lnTo>
                    <a:pt x="551" y="1120"/>
                  </a:lnTo>
                  <a:lnTo>
                    <a:pt x="562" y="1170"/>
                  </a:lnTo>
                  <a:lnTo>
                    <a:pt x="571" y="1219"/>
                  </a:lnTo>
                  <a:lnTo>
                    <a:pt x="578" y="1265"/>
                  </a:lnTo>
                  <a:lnTo>
                    <a:pt x="581" y="1309"/>
                  </a:lnTo>
                  <a:lnTo>
                    <a:pt x="584" y="1351"/>
                  </a:lnTo>
                  <a:lnTo>
                    <a:pt x="583" y="1391"/>
                  </a:lnTo>
                  <a:lnTo>
                    <a:pt x="580" y="1428"/>
                  </a:lnTo>
                  <a:lnTo>
                    <a:pt x="575" y="1465"/>
                  </a:lnTo>
                  <a:lnTo>
                    <a:pt x="572" y="1480"/>
                  </a:lnTo>
                  <a:lnTo>
                    <a:pt x="568" y="1496"/>
                  </a:lnTo>
                  <a:lnTo>
                    <a:pt x="564" y="1510"/>
                  </a:lnTo>
                  <a:lnTo>
                    <a:pt x="558" y="1525"/>
                  </a:lnTo>
                  <a:lnTo>
                    <a:pt x="552" y="1539"/>
                  </a:lnTo>
                  <a:lnTo>
                    <a:pt x="546" y="1551"/>
                  </a:lnTo>
                  <a:lnTo>
                    <a:pt x="540" y="1564"/>
                  </a:lnTo>
                  <a:lnTo>
                    <a:pt x="533" y="1575"/>
                  </a:lnTo>
                  <a:lnTo>
                    <a:pt x="524" y="1586"/>
                  </a:lnTo>
                  <a:lnTo>
                    <a:pt x="517" y="1597"/>
                  </a:lnTo>
                  <a:lnTo>
                    <a:pt x="507" y="1606"/>
                  </a:lnTo>
                  <a:lnTo>
                    <a:pt x="498" y="1614"/>
                  </a:lnTo>
                  <a:lnTo>
                    <a:pt x="529" y="1655"/>
                  </a:lnTo>
                  <a:lnTo>
                    <a:pt x="540" y="1644"/>
                  </a:lnTo>
                  <a:lnTo>
                    <a:pt x="552" y="1633"/>
                  </a:lnTo>
                  <a:lnTo>
                    <a:pt x="562" y="1621"/>
                  </a:lnTo>
                  <a:lnTo>
                    <a:pt x="572" y="1606"/>
                  </a:lnTo>
                  <a:lnTo>
                    <a:pt x="581" y="1592"/>
                  </a:lnTo>
                  <a:lnTo>
                    <a:pt x="588" y="1577"/>
                  </a:lnTo>
                  <a:lnTo>
                    <a:pt x="596" y="1561"/>
                  </a:lnTo>
                  <a:lnTo>
                    <a:pt x="603" y="1545"/>
                  </a:lnTo>
                  <a:lnTo>
                    <a:pt x="609" y="1528"/>
                  </a:lnTo>
                  <a:lnTo>
                    <a:pt x="615" y="1510"/>
                  </a:lnTo>
                  <a:lnTo>
                    <a:pt x="619" y="1493"/>
                  </a:lnTo>
                  <a:lnTo>
                    <a:pt x="623" y="1473"/>
                  </a:lnTo>
                  <a:lnTo>
                    <a:pt x="628" y="1435"/>
                  </a:lnTo>
                  <a:lnTo>
                    <a:pt x="632" y="1394"/>
                  </a:lnTo>
                  <a:lnTo>
                    <a:pt x="632" y="1350"/>
                  </a:lnTo>
                  <a:lnTo>
                    <a:pt x="631" y="1306"/>
                  </a:lnTo>
                  <a:lnTo>
                    <a:pt x="625" y="1258"/>
                  </a:lnTo>
                  <a:lnTo>
                    <a:pt x="619" y="1210"/>
                  </a:lnTo>
                  <a:lnTo>
                    <a:pt x="610" y="1159"/>
                  </a:lnTo>
                  <a:lnTo>
                    <a:pt x="599" y="1107"/>
                  </a:lnTo>
                  <a:lnTo>
                    <a:pt x="584" y="1054"/>
                  </a:lnTo>
                  <a:lnTo>
                    <a:pt x="568" y="998"/>
                  </a:lnTo>
                  <a:lnTo>
                    <a:pt x="551" y="942"/>
                  </a:lnTo>
                  <a:lnTo>
                    <a:pt x="530" y="883"/>
                  </a:lnTo>
                  <a:lnTo>
                    <a:pt x="508" y="825"/>
                  </a:lnTo>
                  <a:lnTo>
                    <a:pt x="484" y="765"/>
                  </a:lnTo>
                  <a:lnTo>
                    <a:pt x="457" y="704"/>
                  </a:lnTo>
                  <a:lnTo>
                    <a:pt x="428" y="642"/>
                  </a:lnTo>
                  <a:lnTo>
                    <a:pt x="398" y="579"/>
                  </a:lnTo>
                  <a:lnTo>
                    <a:pt x="366" y="516"/>
                  </a:lnTo>
                  <a:lnTo>
                    <a:pt x="331" y="453"/>
                  </a:lnTo>
                  <a:lnTo>
                    <a:pt x="294" y="389"/>
                  </a:lnTo>
                  <a:lnTo>
                    <a:pt x="256" y="324"/>
                  </a:lnTo>
                  <a:lnTo>
                    <a:pt x="216" y="260"/>
                  </a:lnTo>
                  <a:lnTo>
                    <a:pt x="173" y="194"/>
                  </a:lnTo>
                  <a:lnTo>
                    <a:pt x="130" y="129"/>
                  </a:lnTo>
                  <a:lnTo>
                    <a:pt x="85" y="64"/>
                  </a:lnTo>
                  <a:lnTo>
                    <a:pt x="38" y="0"/>
                  </a:lnTo>
                  <a:lnTo>
                    <a:pt x="0" y="31"/>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4" name="Freeform 12">
              <a:extLst>
                <a:ext uri="{FF2B5EF4-FFF2-40B4-BE49-F238E27FC236}">
                  <a16:creationId xmlns:a16="http://schemas.microsoft.com/office/drawing/2014/main" id="{6940D8FB-5CD0-4343-AF69-9AF381EE5103}"/>
                </a:ext>
              </a:extLst>
            </p:cNvPr>
            <p:cNvSpPr>
              <a:spLocks/>
            </p:cNvSpPr>
            <p:nvPr/>
          </p:nvSpPr>
          <p:spPr bwMode="auto">
            <a:xfrm>
              <a:off x="1795" y="882"/>
              <a:ext cx="1741" cy="1109"/>
            </a:xfrm>
            <a:custGeom>
              <a:avLst/>
              <a:gdLst>
                <a:gd name="T0" fmla="*/ 49 w 1388"/>
                <a:gd name="T1" fmla="*/ 132 h 971"/>
                <a:gd name="T2" fmla="*/ 80 w 1388"/>
                <a:gd name="T3" fmla="*/ 112 h 971"/>
                <a:gd name="T4" fmla="*/ 115 w 1388"/>
                <a:gd name="T5" fmla="*/ 97 h 971"/>
                <a:gd name="T6" fmla="*/ 154 w 1388"/>
                <a:gd name="T7" fmla="*/ 83 h 971"/>
                <a:gd name="T8" fmla="*/ 197 w 1388"/>
                <a:gd name="T9" fmla="*/ 75 h 971"/>
                <a:gd name="T10" fmla="*/ 241 w 1388"/>
                <a:gd name="T11" fmla="*/ 70 h 971"/>
                <a:gd name="T12" fmla="*/ 290 w 1388"/>
                <a:gd name="T13" fmla="*/ 70 h 971"/>
                <a:gd name="T14" fmla="*/ 395 w 1388"/>
                <a:gd name="T15" fmla="*/ 77 h 971"/>
                <a:gd name="T16" fmla="*/ 512 w 1388"/>
                <a:gd name="T17" fmla="*/ 104 h 971"/>
                <a:gd name="T18" fmla="*/ 633 w 1388"/>
                <a:gd name="T19" fmla="*/ 144 h 971"/>
                <a:gd name="T20" fmla="*/ 769 w 1388"/>
                <a:gd name="T21" fmla="*/ 199 h 971"/>
                <a:gd name="T22" fmla="*/ 909 w 1388"/>
                <a:gd name="T23" fmla="*/ 268 h 971"/>
                <a:gd name="T24" fmla="*/ 1054 w 1388"/>
                <a:gd name="T25" fmla="*/ 352 h 971"/>
                <a:gd name="T26" fmla="*/ 1204 w 1388"/>
                <a:gd name="T27" fmla="*/ 448 h 971"/>
                <a:gd name="T28" fmla="*/ 1356 w 1388"/>
                <a:gd name="T29" fmla="*/ 556 h 971"/>
                <a:gd name="T30" fmla="*/ 1510 w 1388"/>
                <a:gd name="T31" fmla="*/ 677 h 971"/>
                <a:gd name="T32" fmla="*/ 1666 w 1388"/>
                <a:gd name="T33" fmla="*/ 809 h 971"/>
                <a:gd name="T34" fmla="*/ 1819 w 1388"/>
                <a:gd name="T35" fmla="*/ 953 h 971"/>
                <a:gd name="T36" fmla="*/ 1973 w 1388"/>
                <a:gd name="T37" fmla="*/ 1104 h 971"/>
                <a:gd name="T38" fmla="*/ 2124 w 1388"/>
                <a:gd name="T39" fmla="*/ 1267 h 971"/>
                <a:gd name="T40" fmla="*/ 2109 w 1388"/>
                <a:gd name="T41" fmla="*/ 1141 h 971"/>
                <a:gd name="T42" fmla="*/ 1953 w 1388"/>
                <a:gd name="T43" fmla="*/ 981 h 971"/>
                <a:gd name="T44" fmla="*/ 1796 w 1388"/>
                <a:gd name="T45" fmla="*/ 831 h 971"/>
                <a:gd name="T46" fmla="*/ 1641 w 1388"/>
                <a:gd name="T47" fmla="*/ 691 h 971"/>
                <a:gd name="T48" fmla="*/ 1483 w 1388"/>
                <a:gd name="T49" fmla="*/ 565 h 971"/>
                <a:gd name="T50" fmla="*/ 1326 w 1388"/>
                <a:gd name="T51" fmla="*/ 448 h 971"/>
                <a:gd name="T52" fmla="*/ 1174 w 1388"/>
                <a:gd name="T53" fmla="*/ 343 h 971"/>
                <a:gd name="T54" fmla="*/ 1022 w 1388"/>
                <a:gd name="T55" fmla="*/ 251 h 971"/>
                <a:gd name="T56" fmla="*/ 874 w 1388"/>
                <a:gd name="T57" fmla="*/ 172 h 971"/>
                <a:gd name="T58" fmla="*/ 734 w 1388"/>
                <a:gd name="T59" fmla="*/ 109 h 971"/>
                <a:gd name="T60" fmla="*/ 598 w 1388"/>
                <a:gd name="T61" fmla="*/ 57 h 971"/>
                <a:gd name="T62" fmla="*/ 470 w 1388"/>
                <a:gd name="T63" fmla="*/ 22 h 971"/>
                <a:gd name="T64" fmla="*/ 347 w 1388"/>
                <a:gd name="T65" fmla="*/ 3 h 971"/>
                <a:gd name="T66" fmla="*/ 265 w 1388"/>
                <a:gd name="T67" fmla="*/ 0 h 971"/>
                <a:gd name="T68" fmla="*/ 209 w 1388"/>
                <a:gd name="T69" fmla="*/ 3 h 971"/>
                <a:gd name="T70" fmla="*/ 159 w 1388"/>
                <a:gd name="T71" fmla="*/ 11 h 971"/>
                <a:gd name="T72" fmla="*/ 109 w 1388"/>
                <a:gd name="T73" fmla="*/ 24 h 971"/>
                <a:gd name="T74" fmla="*/ 61 w 1388"/>
                <a:gd name="T75" fmla="*/ 43 h 971"/>
                <a:gd name="T76" fmla="*/ 20 w 1388"/>
                <a:gd name="T77" fmla="*/ 65 h 971"/>
                <a:gd name="T78" fmla="*/ 0 w 1388"/>
                <a:gd name="T79" fmla="*/ 80 h 97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388" h="971">
                  <a:moveTo>
                    <a:pt x="31" y="102"/>
                  </a:moveTo>
                  <a:lnTo>
                    <a:pt x="31" y="102"/>
                  </a:lnTo>
                  <a:lnTo>
                    <a:pt x="41" y="92"/>
                  </a:lnTo>
                  <a:lnTo>
                    <a:pt x="51" y="86"/>
                  </a:lnTo>
                  <a:lnTo>
                    <a:pt x="61" y="80"/>
                  </a:lnTo>
                  <a:lnTo>
                    <a:pt x="73" y="74"/>
                  </a:lnTo>
                  <a:lnTo>
                    <a:pt x="86" y="69"/>
                  </a:lnTo>
                  <a:lnTo>
                    <a:pt x="98" y="64"/>
                  </a:lnTo>
                  <a:lnTo>
                    <a:pt x="111" y="59"/>
                  </a:lnTo>
                  <a:lnTo>
                    <a:pt x="125" y="58"/>
                  </a:lnTo>
                  <a:lnTo>
                    <a:pt x="138" y="55"/>
                  </a:lnTo>
                  <a:lnTo>
                    <a:pt x="153" y="53"/>
                  </a:lnTo>
                  <a:lnTo>
                    <a:pt x="169" y="53"/>
                  </a:lnTo>
                  <a:lnTo>
                    <a:pt x="184" y="53"/>
                  </a:lnTo>
                  <a:lnTo>
                    <a:pt x="217" y="55"/>
                  </a:lnTo>
                  <a:lnTo>
                    <a:pt x="251" y="59"/>
                  </a:lnTo>
                  <a:lnTo>
                    <a:pt x="287" y="69"/>
                  </a:lnTo>
                  <a:lnTo>
                    <a:pt x="325" y="80"/>
                  </a:lnTo>
                  <a:lnTo>
                    <a:pt x="364" y="94"/>
                  </a:lnTo>
                  <a:lnTo>
                    <a:pt x="403" y="110"/>
                  </a:lnTo>
                  <a:lnTo>
                    <a:pt x="446" y="130"/>
                  </a:lnTo>
                  <a:lnTo>
                    <a:pt x="489" y="152"/>
                  </a:lnTo>
                  <a:lnTo>
                    <a:pt x="533" y="177"/>
                  </a:lnTo>
                  <a:lnTo>
                    <a:pt x="578" y="206"/>
                  </a:lnTo>
                  <a:lnTo>
                    <a:pt x="623" y="237"/>
                  </a:lnTo>
                  <a:lnTo>
                    <a:pt x="670" y="270"/>
                  </a:lnTo>
                  <a:lnTo>
                    <a:pt x="717" y="305"/>
                  </a:lnTo>
                  <a:lnTo>
                    <a:pt x="765" y="343"/>
                  </a:lnTo>
                  <a:lnTo>
                    <a:pt x="813" y="384"/>
                  </a:lnTo>
                  <a:lnTo>
                    <a:pt x="862" y="426"/>
                  </a:lnTo>
                  <a:lnTo>
                    <a:pt x="910" y="472"/>
                  </a:lnTo>
                  <a:lnTo>
                    <a:pt x="960" y="519"/>
                  </a:lnTo>
                  <a:lnTo>
                    <a:pt x="1009" y="570"/>
                  </a:lnTo>
                  <a:lnTo>
                    <a:pt x="1059" y="620"/>
                  </a:lnTo>
                  <a:lnTo>
                    <a:pt x="1107" y="674"/>
                  </a:lnTo>
                  <a:lnTo>
                    <a:pt x="1156" y="730"/>
                  </a:lnTo>
                  <a:lnTo>
                    <a:pt x="1206" y="787"/>
                  </a:lnTo>
                  <a:lnTo>
                    <a:pt x="1254" y="847"/>
                  </a:lnTo>
                  <a:lnTo>
                    <a:pt x="1302" y="908"/>
                  </a:lnTo>
                  <a:lnTo>
                    <a:pt x="1350" y="971"/>
                  </a:lnTo>
                  <a:lnTo>
                    <a:pt x="1388" y="940"/>
                  </a:lnTo>
                  <a:lnTo>
                    <a:pt x="1340" y="875"/>
                  </a:lnTo>
                  <a:lnTo>
                    <a:pt x="1290" y="814"/>
                  </a:lnTo>
                  <a:lnTo>
                    <a:pt x="1241" y="752"/>
                  </a:lnTo>
                  <a:lnTo>
                    <a:pt x="1191" y="694"/>
                  </a:lnTo>
                  <a:lnTo>
                    <a:pt x="1142" y="637"/>
                  </a:lnTo>
                  <a:lnTo>
                    <a:pt x="1092" y="584"/>
                  </a:lnTo>
                  <a:lnTo>
                    <a:pt x="1043" y="530"/>
                  </a:lnTo>
                  <a:lnTo>
                    <a:pt x="992" y="481"/>
                  </a:lnTo>
                  <a:lnTo>
                    <a:pt x="942" y="433"/>
                  </a:lnTo>
                  <a:lnTo>
                    <a:pt x="893" y="387"/>
                  </a:lnTo>
                  <a:lnTo>
                    <a:pt x="843" y="343"/>
                  </a:lnTo>
                  <a:lnTo>
                    <a:pt x="794" y="302"/>
                  </a:lnTo>
                  <a:lnTo>
                    <a:pt x="746" y="263"/>
                  </a:lnTo>
                  <a:lnTo>
                    <a:pt x="698" y="226"/>
                  </a:lnTo>
                  <a:lnTo>
                    <a:pt x="650" y="193"/>
                  </a:lnTo>
                  <a:lnTo>
                    <a:pt x="603" y="162"/>
                  </a:lnTo>
                  <a:lnTo>
                    <a:pt x="556" y="132"/>
                  </a:lnTo>
                  <a:lnTo>
                    <a:pt x="511" y="107"/>
                  </a:lnTo>
                  <a:lnTo>
                    <a:pt x="466" y="83"/>
                  </a:lnTo>
                  <a:lnTo>
                    <a:pt x="422" y="63"/>
                  </a:lnTo>
                  <a:lnTo>
                    <a:pt x="380" y="44"/>
                  </a:lnTo>
                  <a:lnTo>
                    <a:pt x="338" y="29"/>
                  </a:lnTo>
                  <a:lnTo>
                    <a:pt x="299" y="17"/>
                  </a:lnTo>
                  <a:lnTo>
                    <a:pt x="259" y="9"/>
                  </a:lnTo>
                  <a:lnTo>
                    <a:pt x="221" y="3"/>
                  </a:lnTo>
                  <a:lnTo>
                    <a:pt x="185" y="0"/>
                  </a:lnTo>
                  <a:lnTo>
                    <a:pt x="168" y="0"/>
                  </a:lnTo>
                  <a:lnTo>
                    <a:pt x="150" y="1"/>
                  </a:lnTo>
                  <a:lnTo>
                    <a:pt x="133" y="3"/>
                  </a:lnTo>
                  <a:lnTo>
                    <a:pt x="117" y="6"/>
                  </a:lnTo>
                  <a:lnTo>
                    <a:pt x="101" y="9"/>
                  </a:lnTo>
                  <a:lnTo>
                    <a:pt x="85" y="14"/>
                  </a:lnTo>
                  <a:lnTo>
                    <a:pt x="69" y="18"/>
                  </a:lnTo>
                  <a:lnTo>
                    <a:pt x="54" y="25"/>
                  </a:lnTo>
                  <a:lnTo>
                    <a:pt x="39" y="33"/>
                  </a:lnTo>
                  <a:lnTo>
                    <a:pt x="26" y="40"/>
                  </a:lnTo>
                  <a:lnTo>
                    <a:pt x="13" y="50"/>
                  </a:lnTo>
                  <a:lnTo>
                    <a:pt x="0" y="61"/>
                  </a:lnTo>
                  <a:lnTo>
                    <a:pt x="31" y="102"/>
                  </a:lnTo>
                  <a:close/>
                </a:path>
              </a:pathLst>
            </a:custGeom>
            <a:solidFill>
              <a:srgbClr val="6D619E"/>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5" name="Freeform 13">
              <a:extLst>
                <a:ext uri="{FF2B5EF4-FFF2-40B4-BE49-F238E27FC236}">
                  <a16:creationId xmlns:a16="http://schemas.microsoft.com/office/drawing/2014/main" id="{E9DCFAA5-A7C3-4BD5-B9B7-0C8E78B994CC}"/>
                </a:ext>
              </a:extLst>
            </p:cNvPr>
            <p:cNvSpPr>
              <a:spLocks/>
            </p:cNvSpPr>
            <p:nvPr/>
          </p:nvSpPr>
          <p:spPr bwMode="auto">
            <a:xfrm>
              <a:off x="1074" y="2402"/>
              <a:ext cx="1888" cy="699"/>
            </a:xfrm>
            <a:custGeom>
              <a:avLst/>
              <a:gdLst>
                <a:gd name="T0" fmla="*/ 2368 w 1505"/>
                <a:gd name="T1" fmla="*/ 729 h 611"/>
                <a:gd name="T2" fmla="*/ 2133 w 1505"/>
                <a:gd name="T3" fmla="*/ 728 h 611"/>
                <a:gd name="T4" fmla="*/ 1903 w 1505"/>
                <a:gd name="T5" fmla="*/ 717 h 611"/>
                <a:gd name="T6" fmla="*/ 1682 w 1505"/>
                <a:gd name="T7" fmla="*/ 700 h 611"/>
                <a:gd name="T8" fmla="*/ 1470 w 1505"/>
                <a:gd name="T9" fmla="*/ 676 h 611"/>
                <a:gd name="T10" fmla="*/ 1268 w 1505"/>
                <a:gd name="T11" fmla="*/ 643 h 611"/>
                <a:gd name="T12" fmla="*/ 1078 w 1505"/>
                <a:gd name="T13" fmla="*/ 606 h 611"/>
                <a:gd name="T14" fmla="*/ 902 w 1505"/>
                <a:gd name="T15" fmla="*/ 563 h 611"/>
                <a:gd name="T16" fmla="*/ 736 w 1505"/>
                <a:gd name="T17" fmla="*/ 516 h 611"/>
                <a:gd name="T18" fmla="*/ 590 w 1505"/>
                <a:gd name="T19" fmla="*/ 462 h 611"/>
                <a:gd name="T20" fmla="*/ 457 w 1505"/>
                <a:gd name="T21" fmla="*/ 405 h 611"/>
                <a:gd name="T22" fmla="*/ 345 w 1505"/>
                <a:gd name="T23" fmla="*/ 342 h 611"/>
                <a:gd name="T24" fmla="*/ 248 w 1505"/>
                <a:gd name="T25" fmla="*/ 276 h 611"/>
                <a:gd name="T26" fmla="*/ 173 w 1505"/>
                <a:gd name="T27" fmla="*/ 208 h 611"/>
                <a:gd name="T28" fmla="*/ 143 w 1505"/>
                <a:gd name="T29" fmla="*/ 175 h 611"/>
                <a:gd name="T30" fmla="*/ 119 w 1505"/>
                <a:gd name="T31" fmla="*/ 140 h 611"/>
                <a:gd name="T32" fmla="*/ 100 w 1505"/>
                <a:gd name="T33" fmla="*/ 105 h 611"/>
                <a:gd name="T34" fmla="*/ 88 w 1505"/>
                <a:gd name="T35" fmla="*/ 70 h 611"/>
                <a:gd name="T36" fmla="*/ 79 w 1505"/>
                <a:gd name="T37" fmla="*/ 35 h 611"/>
                <a:gd name="T38" fmla="*/ 75 w 1505"/>
                <a:gd name="T39" fmla="*/ 0 h 611"/>
                <a:gd name="T40" fmla="*/ 0 w 1505"/>
                <a:gd name="T41" fmla="*/ 22 h 611"/>
                <a:gd name="T42" fmla="*/ 8 w 1505"/>
                <a:gd name="T43" fmla="*/ 67 h 611"/>
                <a:gd name="T44" fmla="*/ 20 w 1505"/>
                <a:gd name="T45" fmla="*/ 111 h 611"/>
                <a:gd name="T46" fmla="*/ 41 w 1505"/>
                <a:gd name="T47" fmla="*/ 152 h 611"/>
                <a:gd name="T48" fmla="*/ 68 w 1505"/>
                <a:gd name="T49" fmla="*/ 193 h 611"/>
                <a:gd name="T50" fmla="*/ 97 w 1505"/>
                <a:gd name="T51" fmla="*/ 235 h 611"/>
                <a:gd name="T52" fmla="*/ 154 w 1505"/>
                <a:gd name="T53" fmla="*/ 293 h 611"/>
                <a:gd name="T54" fmla="*/ 248 w 1505"/>
                <a:gd name="T55" fmla="*/ 365 h 611"/>
                <a:gd name="T56" fmla="*/ 358 w 1505"/>
                <a:gd name="T57" fmla="*/ 430 h 611"/>
                <a:gd name="T58" fmla="*/ 488 w 1505"/>
                <a:gd name="T59" fmla="*/ 494 h 611"/>
                <a:gd name="T60" fmla="*/ 632 w 1505"/>
                <a:gd name="T61" fmla="*/ 553 h 611"/>
                <a:gd name="T62" fmla="*/ 793 w 1505"/>
                <a:gd name="T63" fmla="*/ 603 h 611"/>
                <a:gd name="T64" fmla="*/ 968 w 1505"/>
                <a:gd name="T65" fmla="*/ 652 h 611"/>
                <a:gd name="T66" fmla="*/ 1155 w 1505"/>
                <a:gd name="T67" fmla="*/ 692 h 611"/>
                <a:gd name="T68" fmla="*/ 1355 w 1505"/>
                <a:gd name="T69" fmla="*/ 728 h 611"/>
                <a:gd name="T70" fmla="*/ 1566 w 1505"/>
                <a:gd name="T71" fmla="*/ 756 h 611"/>
                <a:gd name="T72" fmla="*/ 1786 w 1505"/>
                <a:gd name="T73" fmla="*/ 778 h 611"/>
                <a:gd name="T74" fmla="*/ 2012 w 1505"/>
                <a:gd name="T75" fmla="*/ 792 h 611"/>
                <a:gd name="T76" fmla="*/ 2249 w 1505"/>
                <a:gd name="T77" fmla="*/ 797 h 611"/>
                <a:gd name="T78" fmla="*/ 2368 w 1505"/>
                <a:gd name="T79" fmla="*/ 800 h 611"/>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05" h="611">
                  <a:moveTo>
                    <a:pt x="1505" y="557"/>
                  </a:moveTo>
                  <a:lnTo>
                    <a:pt x="1505" y="557"/>
                  </a:lnTo>
                  <a:lnTo>
                    <a:pt x="1429" y="557"/>
                  </a:lnTo>
                  <a:lnTo>
                    <a:pt x="1355" y="556"/>
                  </a:lnTo>
                  <a:lnTo>
                    <a:pt x="1282" y="553"/>
                  </a:lnTo>
                  <a:lnTo>
                    <a:pt x="1209" y="548"/>
                  </a:lnTo>
                  <a:lnTo>
                    <a:pt x="1139" y="542"/>
                  </a:lnTo>
                  <a:lnTo>
                    <a:pt x="1069" y="535"/>
                  </a:lnTo>
                  <a:lnTo>
                    <a:pt x="1001" y="526"/>
                  </a:lnTo>
                  <a:lnTo>
                    <a:pt x="934" y="517"/>
                  </a:lnTo>
                  <a:lnTo>
                    <a:pt x="870" y="504"/>
                  </a:lnTo>
                  <a:lnTo>
                    <a:pt x="806" y="491"/>
                  </a:lnTo>
                  <a:lnTo>
                    <a:pt x="744" y="479"/>
                  </a:lnTo>
                  <a:lnTo>
                    <a:pt x="685" y="463"/>
                  </a:lnTo>
                  <a:lnTo>
                    <a:pt x="628" y="447"/>
                  </a:lnTo>
                  <a:lnTo>
                    <a:pt x="573" y="430"/>
                  </a:lnTo>
                  <a:lnTo>
                    <a:pt x="519" y="413"/>
                  </a:lnTo>
                  <a:lnTo>
                    <a:pt x="468" y="394"/>
                  </a:lnTo>
                  <a:lnTo>
                    <a:pt x="420" y="373"/>
                  </a:lnTo>
                  <a:lnTo>
                    <a:pt x="375" y="353"/>
                  </a:lnTo>
                  <a:lnTo>
                    <a:pt x="331" y="331"/>
                  </a:lnTo>
                  <a:lnTo>
                    <a:pt x="290" y="309"/>
                  </a:lnTo>
                  <a:lnTo>
                    <a:pt x="252" y="285"/>
                  </a:lnTo>
                  <a:lnTo>
                    <a:pt x="219" y="261"/>
                  </a:lnTo>
                  <a:lnTo>
                    <a:pt x="187" y="236"/>
                  </a:lnTo>
                  <a:lnTo>
                    <a:pt x="158" y="211"/>
                  </a:lnTo>
                  <a:lnTo>
                    <a:pt x="133" y="186"/>
                  </a:lnTo>
                  <a:lnTo>
                    <a:pt x="110" y="159"/>
                  </a:lnTo>
                  <a:lnTo>
                    <a:pt x="101" y="146"/>
                  </a:lnTo>
                  <a:lnTo>
                    <a:pt x="91" y="134"/>
                  </a:lnTo>
                  <a:lnTo>
                    <a:pt x="83" y="121"/>
                  </a:lnTo>
                  <a:lnTo>
                    <a:pt x="76" y="107"/>
                  </a:lnTo>
                  <a:lnTo>
                    <a:pt x="69" y="94"/>
                  </a:lnTo>
                  <a:lnTo>
                    <a:pt x="64" y="80"/>
                  </a:lnTo>
                  <a:lnTo>
                    <a:pt x="59" y="68"/>
                  </a:lnTo>
                  <a:lnTo>
                    <a:pt x="56" y="53"/>
                  </a:lnTo>
                  <a:lnTo>
                    <a:pt x="53" y="41"/>
                  </a:lnTo>
                  <a:lnTo>
                    <a:pt x="50" y="27"/>
                  </a:lnTo>
                  <a:lnTo>
                    <a:pt x="48" y="14"/>
                  </a:lnTo>
                  <a:lnTo>
                    <a:pt x="48" y="0"/>
                  </a:lnTo>
                  <a:lnTo>
                    <a:pt x="0" y="0"/>
                  </a:lnTo>
                  <a:lnTo>
                    <a:pt x="0" y="17"/>
                  </a:lnTo>
                  <a:lnTo>
                    <a:pt x="2" y="35"/>
                  </a:lnTo>
                  <a:lnTo>
                    <a:pt x="5" y="52"/>
                  </a:lnTo>
                  <a:lnTo>
                    <a:pt x="9" y="68"/>
                  </a:lnTo>
                  <a:lnTo>
                    <a:pt x="13" y="85"/>
                  </a:lnTo>
                  <a:lnTo>
                    <a:pt x="19" y="101"/>
                  </a:lnTo>
                  <a:lnTo>
                    <a:pt x="26" y="116"/>
                  </a:lnTo>
                  <a:lnTo>
                    <a:pt x="34" y="132"/>
                  </a:lnTo>
                  <a:lnTo>
                    <a:pt x="43" y="148"/>
                  </a:lnTo>
                  <a:lnTo>
                    <a:pt x="51" y="164"/>
                  </a:lnTo>
                  <a:lnTo>
                    <a:pt x="61" y="179"/>
                  </a:lnTo>
                  <a:lnTo>
                    <a:pt x="73" y="194"/>
                  </a:lnTo>
                  <a:lnTo>
                    <a:pt x="98" y="224"/>
                  </a:lnTo>
                  <a:lnTo>
                    <a:pt x="126" y="250"/>
                  </a:lnTo>
                  <a:lnTo>
                    <a:pt x="158" y="279"/>
                  </a:lnTo>
                  <a:lnTo>
                    <a:pt x="191" y="304"/>
                  </a:lnTo>
                  <a:lnTo>
                    <a:pt x="227" y="329"/>
                  </a:lnTo>
                  <a:lnTo>
                    <a:pt x="267" y="354"/>
                  </a:lnTo>
                  <a:lnTo>
                    <a:pt x="310" y="378"/>
                  </a:lnTo>
                  <a:lnTo>
                    <a:pt x="354" y="400"/>
                  </a:lnTo>
                  <a:lnTo>
                    <a:pt x="402" y="422"/>
                  </a:lnTo>
                  <a:lnTo>
                    <a:pt x="452" y="442"/>
                  </a:lnTo>
                  <a:lnTo>
                    <a:pt x="504" y="461"/>
                  </a:lnTo>
                  <a:lnTo>
                    <a:pt x="558" y="480"/>
                  </a:lnTo>
                  <a:lnTo>
                    <a:pt x="615" y="498"/>
                  </a:lnTo>
                  <a:lnTo>
                    <a:pt x="673" y="515"/>
                  </a:lnTo>
                  <a:lnTo>
                    <a:pt x="734" y="529"/>
                  </a:lnTo>
                  <a:lnTo>
                    <a:pt x="797" y="543"/>
                  </a:lnTo>
                  <a:lnTo>
                    <a:pt x="861" y="556"/>
                  </a:lnTo>
                  <a:lnTo>
                    <a:pt x="926" y="569"/>
                  </a:lnTo>
                  <a:lnTo>
                    <a:pt x="995" y="578"/>
                  </a:lnTo>
                  <a:lnTo>
                    <a:pt x="1063" y="587"/>
                  </a:lnTo>
                  <a:lnTo>
                    <a:pt x="1135" y="594"/>
                  </a:lnTo>
                  <a:lnTo>
                    <a:pt x="1206" y="600"/>
                  </a:lnTo>
                  <a:lnTo>
                    <a:pt x="1279" y="605"/>
                  </a:lnTo>
                  <a:lnTo>
                    <a:pt x="1353" y="608"/>
                  </a:lnTo>
                  <a:lnTo>
                    <a:pt x="1429" y="609"/>
                  </a:lnTo>
                  <a:lnTo>
                    <a:pt x="1505" y="611"/>
                  </a:lnTo>
                  <a:lnTo>
                    <a:pt x="1505" y="557"/>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6" name="Freeform 14">
              <a:extLst>
                <a:ext uri="{FF2B5EF4-FFF2-40B4-BE49-F238E27FC236}">
                  <a16:creationId xmlns:a16="http://schemas.microsoft.com/office/drawing/2014/main" id="{9DE565A8-5098-4707-8A6D-D9EEEECE475F}"/>
                </a:ext>
              </a:extLst>
            </p:cNvPr>
            <p:cNvSpPr>
              <a:spLocks/>
            </p:cNvSpPr>
            <p:nvPr/>
          </p:nvSpPr>
          <p:spPr bwMode="auto">
            <a:xfrm>
              <a:off x="2965" y="2375"/>
              <a:ext cx="1881" cy="727"/>
            </a:xfrm>
            <a:custGeom>
              <a:avLst/>
              <a:gdLst>
                <a:gd name="T0" fmla="*/ 2288 w 1497"/>
                <a:gd name="T1" fmla="*/ 0 h 635"/>
                <a:gd name="T2" fmla="*/ 2284 w 1497"/>
                <a:gd name="T3" fmla="*/ 35 h 635"/>
                <a:gd name="T4" fmla="*/ 2278 w 1497"/>
                <a:gd name="T5" fmla="*/ 71 h 635"/>
                <a:gd name="T6" fmla="*/ 2264 w 1497"/>
                <a:gd name="T7" fmla="*/ 106 h 635"/>
                <a:gd name="T8" fmla="*/ 2245 w 1497"/>
                <a:gd name="T9" fmla="*/ 141 h 635"/>
                <a:gd name="T10" fmla="*/ 2223 w 1497"/>
                <a:gd name="T11" fmla="*/ 175 h 635"/>
                <a:gd name="T12" fmla="*/ 2193 w 1497"/>
                <a:gd name="T13" fmla="*/ 211 h 635"/>
                <a:gd name="T14" fmla="*/ 2118 w 1497"/>
                <a:gd name="T15" fmla="*/ 279 h 635"/>
                <a:gd name="T16" fmla="*/ 2025 w 1497"/>
                <a:gd name="T17" fmla="*/ 345 h 635"/>
                <a:gd name="T18" fmla="*/ 1912 w 1497"/>
                <a:gd name="T19" fmla="*/ 409 h 635"/>
                <a:gd name="T20" fmla="*/ 1780 w 1497"/>
                <a:gd name="T21" fmla="*/ 469 h 635"/>
                <a:gd name="T22" fmla="*/ 1632 w 1497"/>
                <a:gd name="T23" fmla="*/ 524 h 635"/>
                <a:gd name="T24" fmla="*/ 1469 w 1497"/>
                <a:gd name="T25" fmla="*/ 577 h 635"/>
                <a:gd name="T26" fmla="*/ 1292 w 1497"/>
                <a:gd name="T27" fmla="*/ 622 h 635"/>
                <a:gd name="T28" fmla="*/ 1101 w 1497"/>
                <a:gd name="T29" fmla="*/ 661 h 635"/>
                <a:gd name="T30" fmla="*/ 901 w 1497"/>
                <a:gd name="T31" fmla="*/ 696 h 635"/>
                <a:gd name="T32" fmla="*/ 687 w 1497"/>
                <a:gd name="T33" fmla="*/ 724 h 635"/>
                <a:gd name="T34" fmla="*/ 466 w 1497"/>
                <a:gd name="T35" fmla="*/ 743 h 635"/>
                <a:gd name="T36" fmla="*/ 236 w 1497"/>
                <a:gd name="T37" fmla="*/ 758 h 635"/>
                <a:gd name="T38" fmla="*/ 0 w 1497"/>
                <a:gd name="T39" fmla="*/ 761 h 635"/>
                <a:gd name="T40" fmla="*/ 122 w 1497"/>
                <a:gd name="T41" fmla="*/ 830 h 635"/>
                <a:gd name="T42" fmla="*/ 358 w 1497"/>
                <a:gd name="T43" fmla="*/ 821 h 635"/>
                <a:gd name="T44" fmla="*/ 586 w 1497"/>
                <a:gd name="T45" fmla="*/ 804 h 635"/>
                <a:gd name="T46" fmla="*/ 807 w 1497"/>
                <a:gd name="T47" fmla="*/ 779 h 635"/>
                <a:gd name="T48" fmla="*/ 1015 w 1497"/>
                <a:gd name="T49" fmla="*/ 748 h 635"/>
                <a:gd name="T50" fmla="*/ 1216 w 1497"/>
                <a:gd name="T51" fmla="*/ 709 h 635"/>
                <a:gd name="T52" fmla="*/ 1404 w 1497"/>
                <a:gd name="T53" fmla="*/ 664 h 635"/>
                <a:gd name="T54" fmla="*/ 1579 w 1497"/>
                <a:gd name="T55" fmla="*/ 616 h 635"/>
                <a:gd name="T56" fmla="*/ 1738 w 1497"/>
                <a:gd name="T57" fmla="*/ 560 h 635"/>
                <a:gd name="T58" fmla="*/ 1882 w 1497"/>
                <a:gd name="T59" fmla="*/ 499 h 635"/>
                <a:gd name="T60" fmla="*/ 2012 w 1497"/>
                <a:gd name="T61" fmla="*/ 436 h 635"/>
                <a:gd name="T62" fmla="*/ 2122 w 1497"/>
                <a:gd name="T63" fmla="*/ 369 h 635"/>
                <a:gd name="T64" fmla="*/ 2214 w 1497"/>
                <a:gd name="T65" fmla="*/ 293 h 635"/>
                <a:gd name="T66" fmla="*/ 2269 w 1497"/>
                <a:gd name="T67" fmla="*/ 236 h 635"/>
                <a:gd name="T68" fmla="*/ 2301 w 1497"/>
                <a:gd name="T69" fmla="*/ 193 h 635"/>
                <a:gd name="T70" fmla="*/ 2326 w 1497"/>
                <a:gd name="T71" fmla="*/ 153 h 635"/>
                <a:gd name="T72" fmla="*/ 2345 w 1497"/>
                <a:gd name="T73" fmla="*/ 110 h 635"/>
                <a:gd name="T74" fmla="*/ 2356 w 1497"/>
                <a:gd name="T75" fmla="*/ 66 h 635"/>
                <a:gd name="T76" fmla="*/ 2364 w 1497"/>
                <a:gd name="T77" fmla="*/ 24 h 635"/>
                <a:gd name="T78" fmla="*/ 2364 w 1497"/>
                <a:gd name="T79" fmla="*/ 0 h 63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97" h="635">
                  <a:moveTo>
                    <a:pt x="1449" y="0"/>
                  </a:moveTo>
                  <a:lnTo>
                    <a:pt x="1449" y="0"/>
                  </a:lnTo>
                  <a:lnTo>
                    <a:pt x="1449" y="14"/>
                  </a:lnTo>
                  <a:lnTo>
                    <a:pt x="1447" y="27"/>
                  </a:lnTo>
                  <a:lnTo>
                    <a:pt x="1446" y="41"/>
                  </a:lnTo>
                  <a:lnTo>
                    <a:pt x="1443" y="54"/>
                  </a:lnTo>
                  <a:lnTo>
                    <a:pt x="1438" y="68"/>
                  </a:lnTo>
                  <a:lnTo>
                    <a:pt x="1434" y="81"/>
                  </a:lnTo>
                  <a:lnTo>
                    <a:pt x="1428" y="95"/>
                  </a:lnTo>
                  <a:lnTo>
                    <a:pt x="1422" y="107"/>
                  </a:lnTo>
                  <a:lnTo>
                    <a:pt x="1415" y="122"/>
                  </a:lnTo>
                  <a:lnTo>
                    <a:pt x="1408" y="134"/>
                  </a:lnTo>
                  <a:lnTo>
                    <a:pt x="1399" y="148"/>
                  </a:lnTo>
                  <a:lnTo>
                    <a:pt x="1389" y="161"/>
                  </a:lnTo>
                  <a:lnTo>
                    <a:pt x="1367" y="188"/>
                  </a:lnTo>
                  <a:lnTo>
                    <a:pt x="1342" y="213"/>
                  </a:lnTo>
                  <a:lnTo>
                    <a:pt x="1315" y="238"/>
                  </a:lnTo>
                  <a:lnTo>
                    <a:pt x="1283" y="263"/>
                  </a:lnTo>
                  <a:lnTo>
                    <a:pt x="1248" y="289"/>
                  </a:lnTo>
                  <a:lnTo>
                    <a:pt x="1211" y="312"/>
                  </a:lnTo>
                  <a:lnTo>
                    <a:pt x="1171" y="336"/>
                  </a:lnTo>
                  <a:lnTo>
                    <a:pt x="1128" y="358"/>
                  </a:lnTo>
                  <a:lnTo>
                    <a:pt x="1082" y="380"/>
                  </a:lnTo>
                  <a:lnTo>
                    <a:pt x="1034" y="400"/>
                  </a:lnTo>
                  <a:lnTo>
                    <a:pt x="984" y="421"/>
                  </a:lnTo>
                  <a:lnTo>
                    <a:pt x="930" y="440"/>
                  </a:lnTo>
                  <a:lnTo>
                    <a:pt x="876" y="457"/>
                  </a:lnTo>
                  <a:lnTo>
                    <a:pt x="818" y="474"/>
                  </a:lnTo>
                  <a:lnTo>
                    <a:pt x="760" y="490"/>
                  </a:lnTo>
                  <a:lnTo>
                    <a:pt x="697" y="504"/>
                  </a:lnTo>
                  <a:lnTo>
                    <a:pt x="635" y="518"/>
                  </a:lnTo>
                  <a:lnTo>
                    <a:pt x="571" y="531"/>
                  </a:lnTo>
                  <a:lnTo>
                    <a:pt x="504" y="542"/>
                  </a:lnTo>
                  <a:lnTo>
                    <a:pt x="435" y="552"/>
                  </a:lnTo>
                  <a:lnTo>
                    <a:pt x="367" y="559"/>
                  </a:lnTo>
                  <a:lnTo>
                    <a:pt x="295" y="567"/>
                  </a:lnTo>
                  <a:lnTo>
                    <a:pt x="222" y="574"/>
                  </a:lnTo>
                  <a:lnTo>
                    <a:pt x="150" y="578"/>
                  </a:lnTo>
                  <a:lnTo>
                    <a:pt x="75" y="580"/>
                  </a:lnTo>
                  <a:lnTo>
                    <a:pt x="0" y="581"/>
                  </a:lnTo>
                  <a:lnTo>
                    <a:pt x="0" y="635"/>
                  </a:lnTo>
                  <a:lnTo>
                    <a:pt x="77" y="633"/>
                  </a:lnTo>
                  <a:lnTo>
                    <a:pt x="153" y="630"/>
                  </a:lnTo>
                  <a:lnTo>
                    <a:pt x="227" y="626"/>
                  </a:lnTo>
                  <a:lnTo>
                    <a:pt x="300" y="619"/>
                  </a:lnTo>
                  <a:lnTo>
                    <a:pt x="371" y="613"/>
                  </a:lnTo>
                  <a:lnTo>
                    <a:pt x="441" y="604"/>
                  </a:lnTo>
                  <a:lnTo>
                    <a:pt x="511" y="594"/>
                  </a:lnTo>
                  <a:lnTo>
                    <a:pt x="578" y="583"/>
                  </a:lnTo>
                  <a:lnTo>
                    <a:pt x="643" y="570"/>
                  </a:lnTo>
                  <a:lnTo>
                    <a:pt x="707" y="556"/>
                  </a:lnTo>
                  <a:lnTo>
                    <a:pt x="770" y="541"/>
                  </a:lnTo>
                  <a:lnTo>
                    <a:pt x="831" y="525"/>
                  </a:lnTo>
                  <a:lnTo>
                    <a:pt x="889" y="507"/>
                  </a:lnTo>
                  <a:lnTo>
                    <a:pt x="945" y="489"/>
                  </a:lnTo>
                  <a:lnTo>
                    <a:pt x="1000" y="470"/>
                  </a:lnTo>
                  <a:lnTo>
                    <a:pt x="1051" y="449"/>
                  </a:lnTo>
                  <a:lnTo>
                    <a:pt x="1101" y="427"/>
                  </a:lnTo>
                  <a:lnTo>
                    <a:pt x="1149" y="405"/>
                  </a:lnTo>
                  <a:lnTo>
                    <a:pt x="1192" y="381"/>
                  </a:lnTo>
                  <a:lnTo>
                    <a:pt x="1235" y="358"/>
                  </a:lnTo>
                  <a:lnTo>
                    <a:pt x="1274" y="333"/>
                  </a:lnTo>
                  <a:lnTo>
                    <a:pt x="1310" y="307"/>
                  </a:lnTo>
                  <a:lnTo>
                    <a:pt x="1344" y="281"/>
                  </a:lnTo>
                  <a:lnTo>
                    <a:pt x="1374" y="252"/>
                  </a:lnTo>
                  <a:lnTo>
                    <a:pt x="1402" y="224"/>
                  </a:lnTo>
                  <a:lnTo>
                    <a:pt x="1427" y="194"/>
                  </a:lnTo>
                  <a:lnTo>
                    <a:pt x="1437" y="180"/>
                  </a:lnTo>
                  <a:lnTo>
                    <a:pt x="1447" y="164"/>
                  </a:lnTo>
                  <a:lnTo>
                    <a:pt x="1457" y="148"/>
                  </a:lnTo>
                  <a:lnTo>
                    <a:pt x="1465" y="133"/>
                  </a:lnTo>
                  <a:lnTo>
                    <a:pt x="1473" y="117"/>
                  </a:lnTo>
                  <a:lnTo>
                    <a:pt x="1479" y="101"/>
                  </a:lnTo>
                  <a:lnTo>
                    <a:pt x="1485" y="84"/>
                  </a:lnTo>
                  <a:lnTo>
                    <a:pt x="1489" y="68"/>
                  </a:lnTo>
                  <a:lnTo>
                    <a:pt x="1492" y="51"/>
                  </a:lnTo>
                  <a:lnTo>
                    <a:pt x="1495" y="33"/>
                  </a:lnTo>
                  <a:lnTo>
                    <a:pt x="1497" y="18"/>
                  </a:lnTo>
                  <a:lnTo>
                    <a:pt x="1497" y="0"/>
                  </a:lnTo>
                  <a:lnTo>
                    <a:pt x="1449" y="0"/>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7" name="Freeform 15">
              <a:extLst>
                <a:ext uri="{FF2B5EF4-FFF2-40B4-BE49-F238E27FC236}">
                  <a16:creationId xmlns:a16="http://schemas.microsoft.com/office/drawing/2014/main" id="{9529B5A0-8F37-4B12-8F6B-8D265017CFF9}"/>
                </a:ext>
              </a:extLst>
            </p:cNvPr>
            <p:cNvSpPr>
              <a:spLocks/>
            </p:cNvSpPr>
            <p:nvPr/>
          </p:nvSpPr>
          <p:spPr bwMode="auto">
            <a:xfrm>
              <a:off x="2955" y="1678"/>
              <a:ext cx="1888" cy="697"/>
            </a:xfrm>
            <a:custGeom>
              <a:avLst/>
              <a:gdLst>
                <a:gd name="T0" fmla="*/ 0 w 1505"/>
                <a:gd name="T1" fmla="*/ 69 h 609"/>
                <a:gd name="T2" fmla="*/ 236 w 1505"/>
                <a:gd name="T3" fmla="*/ 70 h 609"/>
                <a:gd name="T4" fmla="*/ 465 w 1505"/>
                <a:gd name="T5" fmla="*/ 80 h 609"/>
                <a:gd name="T6" fmla="*/ 686 w 1505"/>
                <a:gd name="T7" fmla="*/ 98 h 609"/>
                <a:gd name="T8" fmla="*/ 898 w 1505"/>
                <a:gd name="T9" fmla="*/ 124 h 609"/>
                <a:gd name="T10" fmla="*/ 1100 w 1505"/>
                <a:gd name="T11" fmla="*/ 155 h 609"/>
                <a:gd name="T12" fmla="*/ 1291 w 1505"/>
                <a:gd name="T13" fmla="*/ 191 h 609"/>
                <a:gd name="T14" fmla="*/ 1466 w 1505"/>
                <a:gd name="T15" fmla="*/ 235 h 609"/>
                <a:gd name="T16" fmla="*/ 1632 w 1505"/>
                <a:gd name="T17" fmla="*/ 284 h 609"/>
                <a:gd name="T18" fmla="*/ 1779 w 1505"/>
                <a:gd name="T19" fmla="*/ 338 h 609"/>
                <a:gd name="T20" fmla="*/ 1912 w 1505"/>
                <a:gd name="T21" fmla="*/ 396 h 609"/>
                <a:gd name="T22" fmla="*/ 2023 w 1505"/>
                <a:gd name="T23" fmla="*/ 457 h 609"/>
                <a:gd name="T24" fmla="*/ 2120 w 1505"/>
                <a:gd name="T25" fmla="*/ 522 h 609"/>
                <a:gd name="T26" fmla="*/ 2195 w 1505"/>
                <a:gd name="T27" fmla="*/ 589 h 609"/>
                <a:gd name="T28" fmla="*/ 2225 w 1505"/>
                <a:gd name="T29" fmla="*/ 623 h 609"/>
                <a:gd name="T30" fmla="*/ 2249 w 1505"/>
                <a:gd name="T31" fmla="*/ 658 h 609"/>
                <a:gd name="T32" fmla="*/ 2268 w 1505"/>
                <a:gd name="T33" fmla="*/ 692 h 609"/>
                <a:gd name="T34" fmla="*/ 2281 w 1505"/>
                <a:gd name="T35" fmla="*/ 728 h 609"/>
                <a:gd name="T36" fmla="*/ 2289 w 1505"/>
                <a:gd name="T37" fmla="*/ 762 h 609"/>
                <a:gd name="T38" fmla="*/ 2293 w 1505"/>
                <a:gd name="T39" fmla="*/ 798 h 609"/>
                <a:gd name="T40" fmla="*/ 2368 w 1505"/>
                <a:gd name="T41" fmla="*/ 776 h 609"/>
                <a:gd name="T42" fmla="*/ 2361 w 1505"/>
                <a:gd name="T43" fmla="*/ 729 h 609"/>
                <a:gd name="T44" fmla="*/ 2348 w 1505"/>
                <a:gd name="T45" fmla="*/ 687 h 609"/>
                <a:gd name="T46" fmla="*/ 2327 w 1505"/>
                <a:gd name="T47" fmla="*/ 645 h 609"/>
                <a:gd name="T48" fmla="*/ 2301 w 1505"/>
                <a:gd name="T49" fmla="*/ 604 h 609"/>
                <a:gd name="T50" fmla="*/ 2272 w 1505"/>
                <a:gd name="T51" fmla="*/ 564 h 609"/>
                <a:gd name="T52" fmla="*/ 2214 w 1505"/>
                <a:gd name="T53" fmla="*/ 507 h 609"/>
                <a:gd name="T54" fmla="*/ 2120 w 1505"/>
                <a:gd name="T55" fmla="*/ 435 h 609"/>
                <a:gd name="T56" fmla="*/ 2011 w 1505"/>
                <a:gd name="T57" fmla="*/ 366 h 609"/>
                <a:gd name="T58" fmla="*/ 1880 w 1505"/>
                <a:gd name="T59" fmla="*/ 302 h 609"/>
                <a:gd name="T60" fmla="*/ 1736 w 1505"/>
                <a:gd name="T61" fmla="*/ 245 h 609"/>
                <a:gd name="T62" fmla="*/ 1576 w 1505"/>
                <a:gd name="T63" fmla="*/ 193 h 609"/>
                <a:gd name="T64" fmla="*/ 1400 w 1505"/>
                <a:gd name="T65" fmla="*/ 146 h 609"/>
                <a:gd name="T66" fmla="*/ 1213 w 1505"/>
                <a:gd name="T67" fmla="*/ 105 h 609"/>
                <a:gd name="T68" fmla="*/ 1014 w 1505"/>
                <a:gd name="T69" fmla="*/ 70 h 609"/>
                <a:gd name="T70" fmla="*/ 803 w 1505"/>
                <a:gd name="T71" fmla="*/ 40 h 609"/>
                <a:gd name="T72" fmla="*/ 582 w 1505"/>
                <a:gd name="T73" fmla="*/ 19 h 609"/>
                <a:gd name="T74" fmla="*/ 356 w 1505"/>
                <a:gd name="T75" fmla="*/ 6 h 609"/>
                <a:gd name="T76" fmla="*/ 119 w 1505"/>
                <a:gd name="T77" fmla="*/ 0 h 609"/>
                <a:gd name="T78" fmla="*/ 0 w 1505"/>
                <a:gd name="T79" fmla="*/ 0 h 609"/>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505" h="609">
                  <a:moveTo>
                    <a:pt x="0" y="52"/>
                  </a:moveTo>
                  <a:lnTo>
                    <a:pt x="0" y="52"/>
                  </a:lnTo>
                  <a:lnTo>
                    <a:pt x="76" y="52"/>
                  </a:lnTo>
                  <a:lnTo>
                    <a:pt x="150" y="53"/>
                  </a:lnTo>
                  <a:lnTo>
                    <a:pt x="223" y="56"/>
                  </a:lnTo>
                  <a:lnTo>
                    <a:pt x="296" y="61"/>
                  </a:lnTo>
                  <a:lnTo>
                    <a:pt x="366" y="67"/>
                  </a:lnTo>
                  <a:lnTo>
                    <a:pt x="436" y="75"/>
                  </a:lnTo>
                  <a:lnTo>
                    <a:pt x="504" y="83"/>
                  </a:lnTo>
                  <a:lnTo>
                    <a:pt x="571" y="94"/>
                  </a:lnTo>
                  <a:lnTo>
                    <a:pt x="635" y="105"/>
                  </a:lnTo>
                  <a:lnTo>
                    <a:pt x="699" y="118"/>
                  </a:lnTo>
                  <a:lnTo>
                    <a:pt x="761" y="132"/>
                  </a:lnTo>
                  <a:lnTo>
                    <a:pt x="820" y="146"/>
                  </a:lnTo>
                  <a:lnTo>
                    <a:pt x="877" y="162"/>
                  </a:lnTo>
                  <a:lnTo>
                    <a:pt x="932" y="179"/>
                  </a:lnTo>
                  <a:lnTo>
                    <a:pt x="986" y="198"/>
                  </a:lnTo>
                  <a:lnTo>
                    <a:pt x="1037" y="217"/>
                  </a:lnTo>
                  <a:lnTo>
                    <a:pt x="1085" y="236"/>
                  </a:lnTo>
                  <a:lnTo>
                    <a:pt x="1130" y="258"/>
                  </a:lnTo>
                  <a:lnTo>
                    <a:pt x="1174" y="278"/>
                  </a:lnTo>
                  <a:lnTo>
                    <a:pt x="1215" y="302"/>
                  </a:lnTo>
                  <a:lnTo>
                    <a:pt x="1253" y="324"/>
                  </a:lnTo>
                  <a:lnTo>
                    <a:pt x="1286" y="349"/>
                  </a:lnTo>
                  <a:lnTo>
                    <a:pt x="1318" y="373"/>
                  </a:lnTo>
                  <a:lnTo>
                    <a:pt x="1347" y="398"/>
                  </a:lnTo>
                  <a:lnTo>
                    <a:pt x="1372" y="423"/>
                  </a:lnTo>
                  <a:lnTo>
                    <a:pt x="1395" y="450"/>
                  </a:lnTo>
                  <a:lnTo>
                    <a:pt x="1404" y="463"/>
                  </a:lnTo>
                  <a:lnTo>
                    <a:pt x="1414" y="475"/>
                  </a:lnTo>
                  <a:lnTo>
                    <a:pt x="1422" y="490"/>
                  </a:lnTo>
                  <a:lnTo>
                    <a:pt x="1429" y="502"/>
                  </a:lnTo>
                  <a:lnTo>
                    <a:pt x="1436" y="516"/>
                  </a:lnTo>
                  <a:lnTo>
                    <a:pt x="1441" y="529"/>
                  </a:lnTo>
                  <a:lnTo>
                    <a:pt x="1446" y="542"/>
                  </a:lnTo>
                  <a:lnTo>
                    <a:pt x="1449" y="556"/>
                  </a:lnTo>
                  <a:lnTo>
                    <a:pt x="1452" y="568"/>
                  </a:lnTo>
                  <a:lnTo>
                    <a:pt x="1455" y="582"/>
                  </a:lnTo>
                  <a:lnTo>
                    <a:pt x="1457" y="595"/>
                  </a:lnTo>
                  <a:lnTo>
                    <a:pt x="1457" y="609"/>
                  </a:lnTo>
                  <a:lnTo>
                    <a:pt x="1505" y="609"/>
                  </a:lnTo>
                  <a:lnTo>
                    <a:pt x="1505" y="592"/>
                  </a:lnTo>
                  <a:lnTo>
                    <a:pt x="1503" y="575"/>
                  </a:lnTo>
                  <a:lnTo>
                    <a:pt x="1500" y="557"/>
                  </a:lnTo>
                  <a:lnTo>
                    <a:pt x="1496" y="542"/>
                  </a:lnTo>
                  <a:lnTo>
                    <a:pt x="1492" y="524"/>
                  </a:lnTo>
                  <a:lnTo>
                    <a:pt x="1486" y="508"/>
                  </a:lnTo>
                  <a:lnTo>
                    <a:pt x="1479" y="493"/>
                  </a:lnTo>
                  <a:lnTo>
                    <a:pt x="1471" y="477"/>
                  </a:lnTo>
                  <a:lnTo>
                    <a:pt x="1462" y="461"/>
                  </a:lnTo>
                  <a:lnTo>
                    <a:pt x="1454" y="445"/>
                  </a:lnTo>
                  <a:lnTo>
                    <a:pt x="1444" y="431"/>
                  </a:lnTo>
                  <a:lnTo>
                    <a:pt x="1432" y="416"/>
                  </a:lnTo>
                  <a:lnTo>
                    <a:pt x="1407" y="387"/>
                  </a:lnTo>
                  <a:lnTo>
                    <a:pt x="1379" y="359"/>
                  </a:lnTo>
                  <a:lnTo>
                    <a:pt x="1347" y="332"/>
                  </a:lnTo>
                  <a:lnTo>
                    <a:pt x="1314" y="305"/>
                  </a:lnTo>
                  <a:lnTo>
                    <a:pt x="1278" y="280"/>
                  </a:lnTo>
                  <a:lnTo>
                    <a:pt x="1238" y="255"/>
                  </a:lnTo>
                  <a:lnTo>
                    <a:pt x="1195" y="231"/>
                  </a:lnTo>
                  <a:lnTo>
                    <a:pt x="1151" y="209"/>
                  </a:lnTo>
                  <a:lnTo>
                    <a:pt x="1103" y="187"/>
                  </a:lnTo>
                  <a:lnTo>
                    <a:pt x="1053" y="167"/>
                  </a:lnTo>
                  <a:lnTo>
                    <a:pt x="1001" y="148"/>
                  </a:lnTo>
                  <a:lnTo>
                    <a:pt x="947" y="129"/>
                  </a:lnTo>
                  <a:lnTo>
                    <a:pt x="890" y="112"/>
                  </a:lnTo>
                  <a:lnTo>
                    <a:pt x="832" y="96"/>
                  </a:lnTo>
                  <a:lnTo>
                    <a:pt x="771" y="80"/>
                  </a:lnTo>
                  <a:lnTo>
                    <a:pt x="708" y="66"/>
                  </a:lnTo>
                  <a:lnTo>
                    <a:pt x="644" y="53"/>
                  </a:lnTo>
                  <a:lnTo>
                    <a:pt x="579" y="42"/>
                  </a:lnTo>
                  <a:lnTo>
                    <a:pt x="510" y="31"/>
                  </a:lnTo>
                  <a:lnTo>
                    <a:pt x="442" y="23"/>
                  </a:lnTo>
                  <a:lnTo>
                    <a:pt x="370" y="15"/>
                  </a:lnTo>
                  <a:lnTo>
                    <a:pt x="299" y="9"/>
                  </a:lnTo>
                  <a:lnTo>
                    <a:pt x="226" y="4"/>
                  </a:lnTo>
                  <a:lnTo>
                    <a:pt x="152" y="1"/>
                  </a:lnTo>
                  <a:lnTo>
                    <a:pt x="76" y="0"/>
                  </a:lnTo>
                  <a:lnTo>
                    <a:pt x="0" y="0"/>
                  </a:lnTo>
                  <a:lnTo>
                    <a:pt x="0" y="52"/>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8" name="Freeform 16">
              <a:extLst>
                <a:ext uri="{FF2B5EF4-FFF2-40B4-BE49-F238E27FC236}">
                  <a16:creationId xmlns:a16="http://schemas.microsoft.com/office/drawing/2014/main" id="{911FB815-FE7E-4C61-BAC3-193503AE33AC}"/>
                </a:ext>
              </a:extLst>
            </p:cNvPr>
            <p:cNvSpPr>
              <a:spLocks/>
            </p:cNvSpPr>
            <p:nvPr/>
          </p:nvSpPr>
          <p:spPr bwMode="auto">
            <a:xfrm>
              <a:off x="1074" y="1678"/>
              <a:ext cx="1881" cy="724"/>
            </a:xfrm>
            <a:custGeom>
              <a:avLst/>
              <a:gdLst>
                <a:gd name="T0" fmla="*/ 75 w 1497"/>
                <a:gd name="T1" fmla="*/ 828 h 633"/>
                <a:gd name="T2" fmla="*/ 79 w 1497"/>
                <a:gd name="T3" fmla="*/ 793 h 633"/>
                <a:gd name="T4" fmla="*/ 85 w 1497"/>
                <a:gd name="T5" fmla="*/ 757 h 633"/>
                <a:gd name="T6" fmla="*/ 99 w 1497"/>
                <a:gd name="T7" fmla="*/ 723 h 633"/>
                <a:gd name="T8" fmla="*/ 118 w 1497"/>
                <a:gd name="T9" fmla="*/ 689 h 633"/>
                <a:gd name="T10" fmla="*/ 141 w 1497"/>
                <a:gd name="T11" fmla="*/ 653 h 633"/>
                <a:gd name="T12" fmla="*/ 171 w 1497"/>
                <a:gd name="T13" fmla="*/ 620 h 633"/>
                <a:gd name="T14" fmla="*/ 245 w 1497"/>
                <a:gd name="T15" fmla="*/ 549 h 633"/>
                <a:gd name="T16" fmla="*/ 338 w 1497"/>
                <a:gd name="T17" fmla="*/ 484 h 633"/>
                <a:gd name="T18" fmla="*/ 451 w 1497"/>
                <a:gd name="T19" fmla="*/ 420 h 633"/>
                <a:gd name="T20" fmla="*/ 583 w 1497"/>
                <a:gd name="T21" fmla="*/ 360 h 633"/>
                <a:gd name="T22" fmla="*/ 731 w 1497"/>
                <a:gd name="T23" fmla="*/ 304 h 633"/>
                <a:gd name="T24" fmla="*/ 895 w 1497"/>
                <a:gd name="T25" fmla="*/ 255 h 633"/>
                <a:gd name="T26" fmla="*/ 1072 w 1497"/>
                <a:gd name="T27" fmla="*/ 209 h 633"/>
                <a:gd name="T28" fmla="*/ 1263 w 1497"/>
                <a:gd name="T29" fmla="*/ 169 h 633"/>
                <a:gd name="T30" fmla="*/ 1463 w 1497"/>
                <a:gd name="T31" fmla="*/ 136 h 633"/>
                <a:gd name="T32" fmla="*/ 1676 w 1497"/>
                <a:gd name="T33" fmla="*/ 108 h 633"/>
                <a:gd name="T34" fmla="*/ 1897 w 1497"/>
                <a:gd name="T35" fmla="*/ 86 h 633"/>
                <a:gd name="T36" fmla="*/ 2127 w 1497"/>
                <a:gd name="T37" fmla="*/ 73 h 633"/>
                <a:gd name="T38" fmla="*/ 2364 w 1497"/>
                <a:gd name="T39" fmla="*/ 67 h 633"/>
                <a:gd name="T40" fmla="*/ 2242 w 1497"/>
                <a:gd name="T41" fmla="*/ 1 h 633"/>
                <a:gd name="T42" fmla="*/ 2005 w 1497"/>
                <a:gd name="T43" fmla="*/ 10 h 633"/>
                <a:gd name="T44" fmla="*/ 1778 w 1497"/>
                <a:gd name="T45" fmla="*/ 29 h 633"/>
                <a:gd name="T46" fmla="*/ 1557 w 1497"/>
                <a:gd name="T47" fmla="*/ 54 h 633"/>
                <a:gd name="T48" fmla="*/ 1348 w 1497"/>
                <a:gd name="T49" fmla="*/ 83 h 633"/>
                <a:gd name="T50" fmla="*/ 1147 w 1497"/>
                <a:gd name="T51" fmla="*/ 121 h 633"/>
                <a:gd name="T52" fmla="*/ 960 w 1497"/>
                <a:gd name="T53" fmla="*/ 165 h 633"/>
                <a:gd name="T54" fmla="*/ 784 w 1497"/>
                <a:gd name="T55" fmla="*/ 215 h 633"/>
                <a:gd name="T56" fmla="*/ 626 w 1497"/>
                <a:gd name="T57" fmla="*/ 270 h 633"/>
                <a:gd name="T58" fmla="*/ 481 w 1497"/>
                <a:gd name="T59" fmla="*/ 329 h 633"/>
                <a:gd name="T60" fmla="*/ 352 w 1497"/>
                <a:gd name="T61" fmla="*/ 393 h 633"/>
                <a:gd name="T62" fmla="*/ 241 w 1497"/>
                <a:gd name="T63" fmla="*/ 463 h 633"/>
                <a:gd name="T64" fmla="*/ 150 w 1497"/>
                <a:gd name="T65" fmla="*/ 538 h 633"/>
                <a:gd name="T66" fmla="*/ 94 w 1497"/>
                <a:gd name="T67" fmla="*/ 595 h 633"/>
                <a:gd name="T68" fmla="*/ 63 w 1497"/>
                <a:gd name="T69" fmla="*/ 635 h 633"/>
                <a:gd name="T70" fmla="*/ 38 w 1497"/>
                <a:gd name="T71" fmla="*/ 675 h 633"/>
                <a:gd name="T72" fmla="*/ 19 w 1497"/>
                <a:gd name="T73" fmla="*/ 718 h 633"/>
                <a:gd name="T74" fmla="*/ 8 w 1497"/>
                <a:gd name="T75" fmla="*/ 762 h 633"/>
                <a:gd name="T76" fmla="*/ 0 w 1497"/>
                <a:gd name="T77" fmla="*/ 807 h 633"/>
                <a:gd name="T78" fmla="*/ 0 w 1497"/>
                <a:gd name="T79" fmla="*/ 828 h 633"/>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0" t="0" r="r" b="b"/>
              <a:pathLst>
                <a:path w="1497" h="633">
                  <a:moveTo>
                    <a:pt x="48" y="633"/>
                  </a:moveTo>
                  <a:lnTo>
                    <a:pt x="48" y="633"/>
                  </a:lnTo>
                  <a:lnTo>
                    <a:pt x="48" y="620"/>
                  </a:lnTo>
                  <a:lnTo>
                    <a:pt x="50" y="606"/>
                  </a:lnTo>
                  <a:lnTo>
                    <a:pt x="51" y="594"/>
                  </a:lnTo>
                  <a:lnTo>
                    <a:pt x="54" y="579"/>
                  </a:lnTo>
                  <a:lnTo>
                    <a:pt x="59" y="567"/>
                  </a:lnTo>
                  <a:lnTo>
                    <a:pt x="63" y="553"/>
                  </a:lnTo>
                  <a:lnTo>
                    <a:pt x="69" y="540"/>
                  </a:lnTo>
                  <a:lnTo>
                    <a:pt x="75" y="526"/>
                  </a:lnTo>
                  <a:lnTo>
                    <a:pt x="82" y="513"/>
                  </a:lnTo>
                  <a:lnTo>
                    <a:pt x="89" y="499"/>
                  </a:lnTo>
                  <a:lnTo>
                    <a:pt x="98" y="486"/>
                  </a:lnTo>
                  <a:lnTo>
                    <a:pt x="108" y="474"/>
                  </a:lnTo>
                  <a:lnTo>
                    <a:pt x="130" y="447"/>
                  </a:lnTo>
                  <a:lnTo>
                    <a:pt x="155" y="420"/>
                  </a:lnTo>
                  <a:lnTo>
                    <a:pt x="182" y="395"/>
                  </a:lnTo>
                  <a:lnTo>
                    <a:pt x="214" y="370"/>
                  </a:lnTo>
                  <a:lnTo>
                    <a:pt x="249" y="346"/>
                  </a:lnTo>
                  <a:lnTo>
                    <a:pt x="286" y="321"/>
                  </a:lnTo>
                  <a:lnTo>
                    <a:pt x="326" y="299"/>
                  </a:lnTo>
                  <a:lnTo>
                    <a:pt x="369" y="275"/>
                  </a:lnTo>
                  <a:lnTo>
                    <a:pt x="415" y="255"/>
                  </a:lnTo>
                  <a:lnTo>
                    <a:pt x="463" y="233"/>
                  </a:lnTo>
                  <a:lnTo>
                    <a:pt x="513" y="214"/>
                  </a:lnTo>
                  <a:lnTo>
                    <a:pt x="567" y="195"/>
                  </a:lnTo>
                  <a:lnTo>
                    <a:pt x="621" y="176"/>
                  </a:lnTo>
                  <a:lnTo>
                    <a:pt x="679" y="160"/>
                  </a:lnTo>
                  <a:lnTo>
                    <a:pt x="737" y="145"/>
                  </a:lnTo>
                  <a:lnTo>
                    <a:pt x="800" y="129"/>
                  </a:lnTo>
                  <a:lnTo>
                    <a:pt x="862" y="116"/>
                  </a:lnTo>
                  <a:lnTo>
                    <a:pt x="926" y="104"/>
                  </a:lnTo>
                  <a:lnTo>
                    <a:pt x="993" y="93"/>
                  </a:lnTo>
                  <a:lnTo>
                    <a:pt x="1062" y="82"/>
                  </a:lnTo>
                  <a:lnTo>
                    <a:pt x="1130" y="74"/>
                  </a:lnTo>
                  <a:lnTo>
                    <a:pt x="1202" y="66"/>
                  </a:lnTo>
                  <a:lnTo>
                    <a:pt x="1275" y="61"/>
                  </a:lnTo>
                  <a:lnTo>
                    <a:pt x="1347" y="56"/>
                  </a:lnTo>
                  <a:lnTo>
                    <a:pt x="1422" y="53"/>
                  </a:lnTo>
                  <a:lnTo>
                    <a:pt x="1497" y="52"/>
                  </a:lnTo>
                  <a:lnTo>
                    <a:pt x="1497" y="0"/>
                  </a:lnTo>
                  <a:lnTo>
                    <a:pt x="1420" y="1"/>
                  </a:lnTo>
                  <a:lnTo>
                    <a:pt x="1344" y="4"/>
                  </a:lnTo>
                  <a:lnTo>
                    <a:pt x="1270" y="8"/>
                  </a:lnTo>
                  <a:lnTo>
                    <a:pt x="1197" y="14"/>
                  </a:lnTo>
                  <a:lnTo>
                    <a:pt x="1126" y="22"/>
                  </a:lnTo>
                  <a:lnTo>
                    <a:pt x="1056" y="30"/>
                  </a:lnTo>
                  <a:lnTo>
                    <a:pt x="986" y="41"/>
                  </a:lnTo>
                  <a:lnTo>
                    <a:pt x="919" y="52"/>
                  </a:lnTo>
                  <a:lnTo>
                    <a:pt x="854" y="64"/>
                  </a:lnTo>
                  <a:lnTo>
                    <a:pt x="790" y="78"/>
                  </a:lnTo>
                  <a:lnTo>
                    <a:pt x="727" y="93"/>
                  </a:lnTo>
                  <a:lnTo>
                    <a:pt x="666" y="108"/>
                  </a:lnTo>
                  <a:lnTo>
                    <a:pt x="608" y="126"/>
                  </a:lnTo>
                  <a:lnTo>
                    <a:pt x="552" y="145"/>
                  </a:lnTo>
                  <a:lnTo>
                    <a:pt x="497" y="164"/>
                  </a:lnTo>
                  <a:lnTo>
                    <a:pt x="446" y="184"/>
                  </a:lnTo>
                  <a:lnTo>
                    <a:pt x="396" y="206"/>
                  </a:lnTo>
                  <a:lnTo>
                    <a:pt x="348" y="228"/>
                  </a:lnTo>
                  <a:lnTo>
                    <a:pt x="305" y="252"/>
                  </a:lnTo>
                  <a:lnTo>
                    <a:pt x="262" y="275"/>
                  </a:lnTo>
                  <a:lnTo>
                    <a:pt x="223" y="301"/>
                  </a:lnTo>
                  <a:lnTo>
                    <a:pt x="187" y="327"/>
                  </a:lnTo>
                  <a:lnTo>
                    <a:pt x="153" y="354"/>
                  </a:lnTo>
                  <a:lnTo>
                    <a:pt x="123" y="381"/>
                  </a:lnTo>
                  <a:lnTo>
                    <a:pt x="95" y="411"/>
                  </a:lnTo>
                  <a:lnTo>
                    <a:pt x="70" y="439"/>
                  </a:lnTo>
                  <a:lnTo>
                    <a:pt x="60" y="455"/>
                  </a:lnTo>
                  <a:lnTo>
                    <a:pt x="50" y="469"/>
                  </a:lnTo>
                  <a:lnTo>
                    <a:pt x="40" y="485"/>
                  </a:lnTo>
                  <a:lnTo>
                    <a:pt x="32" y="501"/>
                  </a:lnTo>
                  <a:lnTo>
                    <a:pt x="24" y="516"/>
                  </a:lnTo>
                  <a:lnTo>
                    <a:pt x="18" y="534"/>
                  </a:lnTo>
                  <a:lnTo>
                    <a:pt x="12" y="549"/>
                  </a:lnTo>
                  <a:lnTo>
                    <a:pt x="8" y="567"/>
                  </a:lnTo>
                  <a:lnTo>
                    <a:pt x="5" y="582"/>
                  </a:lnTo>
                  <a:lnTo>
                    <a:pt x="2" y="600"/>
                  </a:lnTo>
                  <a:lnTo>
                    <a:pt x="0" y="617"/>
                  </a:lnTo>
                  <a:lnTo>
                    <a:pt x="0" y="633"/>
                  </a:lnTo>
                  <a:lnTo>
                    <a:pt x="48" y="633"/>
                  </a:lnTo>
                  <a:close/>
                </a:path>
              </a:pathLst>
            </a:custGeom>
            <a:solidFill>
              <a:srgbClr val="B85190"/>
            </a:solidFill>
            <a:ln>
              <a:noFill/>
            </a:ln>
            <a:effectLst>
              <a:outerShdw dist="35921" dir="2700000" algn="ctr" rotWithShape="0">
                <a:srgbClr val="000000"/>
              </a:outerShdw>
            </a:effectLst>
            <a:extLst>
              <a:ext uri="{91240B29-F687-4F45-9708-019B960494DF}">
                <a14:hiddenLine xmlns:a14="http://schemas.microsoft.com/office/drawing/2010/main" w="9525">
                  <a:solidFill>
                    <a:srgbClr val="000000"/>
                  </a:solidFill>
                  <a:round/>
                  <a:headEnd/>
                  <a:tailEnd/>
                </a14:hiddenLine>
              </a:ext>
            </a:extLst>
          </p:spPr>
          <p:txBody>
            <a:bodyPr/>
            <a:lstStyle/>
            <a:p>
              <a:endParaRPr lang="en-ZA"/>
            </a:p>
          </p:txBody>
        </p:sp>
        <p:sp>
          <p:nvSpPr>
            <p:cNvPr id="19" name="Rectangle 17">
              <a:extLst>
                <a:ext uri="{FF2B5EF4-FFF2-40B4-BE49-F238E27FC236}">
                  <a16:creationId xmlns:a16="http://schemas.microsoft.com/office/drawing/2014/main" id="{FA7C35EA-D96C-45FE-AD1D-E81038B2B36E}"/>
                </a:ext>
              </a:extLst>
            </p:cNvPr>
            <p:cNvSpPr>
              <a:spLocks noChangeArrowheads="1"/>
            </p:cNvSpPr>
            <p:nvPr/>
          </p:nvSpPr>
          <p:spPr bwMode="auto">
            <a:xfrm>
              <a:off x="1859" y="1162"/>
              <a:ext cx="703" cy="18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endParaRPr lang="en-US" altLang="en-US" dirty="0">
                <a:solidFill>
                  <a:schemeClr val="accent1"/>
                </a:solidFill>
                <a:latin typeface="Verdana" panose="020B0604030504040204" pitchFamily="34" charset="0"/>
              </a:endParaRPr>
            </a:p>
          </p:txBody>
        </p:sp>
        <p:sp>
          <p:nvSpPr>
            <p:cNvPr id="20" name="Rectangle 18">
              <a:extLst>
                <a:ext uri="{FF2B5EF4-FFF2-40B4-BE49-F238E27FC236}">
                  <a16:creationId xmlns:a16="http://schemas.microsoft.com/office/drawing/2014/main" id="{8B82A725-C76B-476F-9F86-8972A08C3A10}"/>
                </a:ext>
              </a:extLst>
            </p:cNvPr>
            <p:cNvSpPr>
              <a:spLocks noChangeArrowheads="1"/>
            </p:cNvSpPr>
            <p:nvPr/>
          </p:nvSpPr>
          <p:spPr bwMode="auto">
            <a:xfrm>
              <a:off x="1839" y="1278"/>
              <a:ext cx="750" cy="1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b="1" dirty="0">
                  <a:solidFill>
                    <a:schemeClr val="accent1"/>
                  </a:solidFill>
                  <a:latin typeface="Verdana" panose="020B0604030504040204" pitchFamily="34" charset="0"/>
                </a:rPr>
                <a:t>MARCHI</a:t>
              </a:r>
              <a:endParaRPr lang="en-US" altLang="en-US" dirty="0">
                <a:solidFill>
                  <a:schemeClr val="accent1"/>
                </a:solidFill>
                <a:latin typeface="Verdana" panose="020B0604030504040204" pitchFamily="34" charset="0"/>
              </a:endParaRPr>
            </a:p>
          </p:txBody>
        </p:sp>
        <p:sp>
          <p:nvSpPr>
            <p:cNvPr id="21" name="Rectangle 19">
              <a:extLst>
                <a:ext uri="{FF2B5EF4-FFF2-40B4-BE49-F238E27FC236}">
                  <a16:creationId xmlns:a16="http://schemas.microsoft.com/office/drawing/2014/main" id="{260BAE42-B782-490C-8820-4D2806344995}"/>
                </a:ext>
              </a:extLst>
            </p:cNvPr>
            <p:cNvSpPr>
              <a:spLocks noChangeArrowheads="1"/>
            </p:cNvSpPr>
            <p:nvPr/>
          </p:nvSpPr>
          <p:spPr bwMode="auto">
            <a:xfrm>
              <a:off x="3198" y="1253"/>
              <a:ext cx="928" cy="36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b="1" dirty="0">
                  <a:solidFill>
                    <a:schemeClr val="accent1"/>
                  </a:solidFill>
                  <a:latin typeface="Verdana" panose="020B0604030504040204" pitchFamily="34" charset="0"/>
                </a:rPr>
                <a:t>DIRITTO </a:t>
              </a:r>
            </a:p>
            <a:p>
              <a:pPr>
                <a:spcBef>
                  <a:spcPct val="0"/>
                </a:spcBef>
                <a:buClrTx/>
                <a:buFontTx/>
                <a:buNone/>
              </a:pPr>
              <a:r>
                <a:rPr lang="en-US" altLang="en-US" b="1" dirty="0">
                  <a:solidFill>
                    <a:schemeClr val="accent1"/>
                  </a:solidFill>
                  <a:latin typeface="Verdana" panose="020B0604030504040204" pitchFamily="34" charset="0"/>
                </a:rPr>
                <a:t>D’AUTORE</a:t>
              </a:r>
              <a:endParaRPr lang="en-US" altLang="en-US" dirty="0">
                <a:solidFill>
                  <a:schemeClr val="accent1"/>
                </a:solidFill>
                <a:latin typeface="Verdana" panose="020B0604030504040204" pitchFamily="34" charset="0"/>
              </a:endParaRPr>
            </a:p>
          </p:txBody>
        </p:sp>
        <p:sp>
          <p:nvSpPr>
            <p:cNvPr id="22" name="Rectangle 20">
              <a:extLst>
                <a:ext uri="{FF2B5EF4-FFF2-40B4-BE49-F238E27FC236}">
                  <a16:creationId xmlns:a16="http://schemas.microsoft.com/office/drawing/2014/main" id="{DD347AE3-2C1D-4E0F-8254-CEA93A0D62FD}"/>
                </a:ext>
              </a:extLst>
            </p:cNvPr>
            <p:cNvSpPr>
              <a:spLocks noChangeArrowheads="1"/>
            </p:cNvSpPr>
            <p:nvPr/>
          </p:nvSpPr>
          <p:spPr bwMode="auto">
            <a:xfrm>
              <a:off x="1291" y="2341"/>
              <a:ext cx="620" cy="1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b="1" dirty="0">
                  <a:solidFill>
                    <a:schemeClr val="accent1"/>
                  </a:solidFill>
                </a:rPr>
                <a:t>DESIGN</a:t>
              </a:r>
              <a:endParaRPr lang="en-US" altLang="en-US" dirty="0">
                <a:solidFill>
                  <a:schemeClr val="accent1"/>
                </a:solidFill>
                <a:latin typeface="Verdana" panose="020B0604030504040204" pitchFamily="34" charset="0"/>
              </a:endParaRPr>
            </a:p>
          </p:txBody>
        </p:sp>
        <p:sp>
          <p:nvSpPr>
            <p:cNvPr id="23" name="Rectangle 21">
              <a:extLst>
                <a:ext uri="{FF2B5EF4-FFF2-40B4-BE49-F238E27FC236}">
                  <a16:creationId xmlns:a16="http://schemas.microsoft.com/office/drawing/2014/main" id="{3CB96FE5-250A-4186-85EF-1DEC69C1CE26}"/>
                </a:ext>
              </a:extLst>
            </p:cNvPr>
            <p:cNvSpPr>
              <a:spLocks noChangeArrowheads="1"/>
            </p:cNvSpPr>
            <p:nvPr/>
          </p:nvSpPr>
          <p:spPr bwMode="auto">
            <a:xfrm>
              <a:off x="3978" y="2299"/>
              <a:ext cx="801" cy="18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b="1" dirty="0">
                  <a:solidFill>
                    <a:schemeClr val="accent1"/>
                  </a:solidFill>
                </a:rPr>
                <a:t>BREVETTI</a:t>
              </a:r>
              <a:endParaRPr lang="en-US" altLang="en-US" dirty="0">
                <a:solidFill>
                  <a:schemeClr val="accent1"/>
                </a:solidFill>
                <a:latin typeface="Verdana" panose="020B0604030504040204" pitchFamily="34" charset="0"/>
              </a:endParaRPr>
            </a:p>
          </p:txBody>
        </p:sp>
        <p:sp>
          <p:nvSpPr>
            <p:cNvPr id="24" name="Rectangle 22">
              <a:extLst>
                <a:ext uri="{FF2B5EF4-FFF2-40B4-BE49-F238E27FC236}">
                  <a16:creationId xmlns:a16="http://schemas.microsoft.com/office/drawing/2014/main" id="{D99ADB08-CFE1-4317-869A-04EC588AA3A5}"/>
                </a:ext>
              </a:extLst>
            </p:cNvPr>
            <p:cNvSpPr>
              <a:spLocks noChangeArrowheads="1"/>
            </p:cNvSpPr>
            <p:nvPr/>
          </p:nvSpPr>
          <p:spPr bwMode="auto">
            <a:xfrm>
              <a:off x="1882" y="3294"/>
              <a:ext cx="536" cy="16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spcBef>
                  <a:spcPct val="0"/>
                </a:spcBef>
                <a:buClrTx/>
                <a:buFontTx/>
                <a:buNone/>
              </a:pPr>
              <a:r>
                <a:rPr lang="en-US" altLang="en-US" sz="1800" b="1" dirty="0">
                  <a:solidFill>
                    <a:schemeClr val="accent1"/>
                  </a:solidFill>
                </a:rPr>
                <a:t>GET UP</a:t>
              </a:r>
              <a:endParaRPr lang="en-US" altLang="en-US" sz="1800" dirty="0">
                <a:solidFill>
                  <a:schemeClr val="accent1"/>
                </a:solidFill>
                <a:latin typeface="Verdana" panose="020B0604030504040204" pitchFamily="34" charset="0"/>
              </a:endParaRPr>
            </a:p>
          </p:txBody>
        </p:sp>
        <p:grpSp>
          <p:nvGrpSpPr>
            <p:cNvPr id="25" name="Group 23">
              <a:extLst>
                <a:ext uri="{FF2B5EF4-FFF2-40B4-BE49-F238E27FC236}">
                  <a16:creationId xmlns:a16="http://schemas.microsoft.com/office/drawing/2014/main" id="{6A77C240-9888-4B4D-8E91-72556AB9448C}"/>
                </a:ext>
              </a:extLst>
            </p:cNvPr>
            <p:cNvGrpSpPr>
              <a:grpSpLocks/>
            </p:cNvGrpSpPr>
            <p:nvPr/>
          </p:nvGrpSpPr>
          <p:grpSpPr bwMode="auto">
            <a:xfrm>
              <a:off x="2880" y="3158"/>
              <a:ext cx="1920" cy="703"/>
              <a:chOff x="3228" y="3158"/>
              <a:chExt cx="1091" cy="472"/>
            </a:xfrm>
          </p:grpSpPr>
          <p:sp>
            <p:nvSpPr>
              <p:cNvPr id="27" name="Rectangle 24">
                <a:extLst>
                  <a:ext uri="{FF2B5EF4-FFF2-40B4-BE49-F238E27FC236}">
                    <a16:creationId xmlns:a16="http://schemas.microsoft.com/office/drawing/2014/main" id="{1801D799-5093-47B8-A797-EA35AA1C38C1}"/>
                  </a:ext>
                </a:extLst>
              </p:cNvPr>
              <p:cNvSpPr>
                <a:spLocks noChangeArrowheads="1"/>
              </p:cNvSpPr>
              <p:nvPr/>
            </p:nvSpPr>
            <p:spPr bwMode="auto">
              <a:xfrm>
                <a:off x="3293" y="3158"/>
                <a:ext cx="960" cy="1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lgn="ctr">
                  <a:spcBef>
                    <a:spcPct val="0"/>
                  </a:spcBef>
                  <a:buClrTx/>
                  <a:buFontTx/>
                  <a:buNone/>
                </a:pPr>
                <a:r>
                  <a:rPr lang="en-US" altLang="en-US" sz="1800" b="1" dirty="0">
                    <a:solidFill>
                      <a:schemeClr val="accent1"/>
                    </a:solidFill>
                    <a:latin typeface="Verdana" panose="020B0604030504040204" pitchFamily="34" charset="0"/>
                  </a:rPr>
                  <a:t>INFORMAZIONI</a:t>
                </a:r>
              </a:p>
            </p:txBody>
          </p:sp>
          <p:sp>
            <p:nvSpPr>
              <p:cNvPr id="28" name="Rectangle 25">
                <a:extLst>
                  <a:ext uri="{FF2B5EF4-FFF2-40B4-BE49-F238E27FC236}">
                    <a16:creationId xmlns:a16="http://schemas.microsoft.com/office/drawing/2014/main" id="{F9F10889-F285-48FF-A7D2-526C6EE25AAE}"/>
                  </a:ext>
                </a:extLst>
              </p:cNvPr>
              <p:cNvSpPr>
                <a:spLocks noChangeArrowheads="1"/>
              </p:cNvSpPr>
              <p:nvPr/>
            </p:nvSpPr>
            <p:spPr bwMode="auto">
              <a:xfrm>
                <a:off x="3267" y="3353"/>
                <a:ext cx="1012" cy="1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lgn="ctr">
                  <a:spcBef>
                    <a:spcPct val="0"/>
                  </a:spcBef>
                  <a:buClrTx/>
                  <a:buFontTx/>
                  <a:buNone/>
                </a:pPr>
                <a:r>
                  <a:rPr lang="en-US" altLang="en-US" sz="1800" b="1" dirty="0">
                    <a:solidFill>
                      <a:schemeClr val="accent1"/>
                    </a:solidFill>
                  </a:rPr>
                  <a:t>RISERVATE</a:t>
                </a:r>
                <a:endParaRPr lang="en-US" altLang="en-US" sz="1800" b="1" dirty="0">
                  <a:solidFill>
                    <a:schemeClr val="accent1"/>
                  </a:solidFill>
                  <a:latin typeface="Verdana" panose="020B0604030504040204" pitchFamily="34" charset="0"/>
                </a:endParaRPr>
              </a:p>
            </p:txBody>
          </p:sp>
          <p:sp>
            <p:nvSpPr>
              <p:cNvPr id="29" name="Rectangle 26">
                <a:extLst>
                  <a:ext uri="{FF2B5EF4-FFF2-40B4-BE49-F238E27FC236}">
                    <a16:creationId xmlns:a16="http://schemas.microsoft.com/office/drawing/2014/main" id="{35D2FA68-7C22-4E23-9CC9-10A078302FCB}"/>
                  </a:ext>
                </a:extLst>
              </p:cNvPr>
              <p:cNvSpPr>
                <a:spLocks noChangeArrowheads="1"/>
              </p:cNvSpPr>
              <p:nvPr/>
            </p:nvSpPr>
            <p:spPr bwMode="auto">
              <a:xfrm>
                <a:off x="3228" y="3521"/>
                <a:ext cx="1091" cy="10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a:spcBef>
                    <a:spcPct val="50000"/>
                  </a:spcBef>
                  <a:buClr>
                    <a:schemeClr val="accent2"/>
                  </a:buClr>
                  <a:buFont typeface="Wingdings" panose="05000000000000000000" pitchFamily="2" charset="2"/>
                  <a:buChar char="n"/>
                  <a:defRPr sz="2000">
                    <a:solidFill>
                      <a:schemeClr val="tx1"/>
                    </a:solidFill>
                    <a:latin typeface="Arial" panose="020B0604020202020204" pitchFamily="34" charset="0"/>
                  </a:defRPr>
                </a:lvl1pPr>
                <a:lvl2pPr marL="742950" indent="-285750">
                  <a:spcBef>
                    <a:spcPct val="50000"/>
                  </a:spcBef>
                  <a:buClr>
                    <a:srgbClr val="F93601"/>
                  </a:buClr>
                  <a:buSzPct val="75000"/>
                  <a:buFont typeface="Wingdings" panose="05000000000000000000" pitchFamily="2" charset="2"/>
                  <a:buChar char="Ø"/>
                  <a:defRPr>
                    <a:solidFill>
                      <a:schemeClr val="tx1"/>
                    </a:solidFill>
                    <a:latin typeface="Arial" panose="020B0604020202020204" pitchFamily="34" charset="0"/>
                  </a:defRPr>
                </a:lvl2pPr>
                <a:lvl3pPr marL="1143000" indent="-228600">
                  <a:spcBef>
                    <a:spcPct val="50000"/>
                  </a:spcBef>
                  <a:buClr>
                    <a:schemeClr val="accent2"/>
                  </a:buClr>
                  <a:buChar char="o"/>
                  <a:defRPr sz="1600" i="1">
                    <a:solidFill>
                      <a:schemeClr val="tx1"/>
                    </a:solidFill>
                    <a:latin typeface="Arial" panose="020B0604020202020204" pitchFamily="34" charset="0"/>
                  </a:defRPr>
                </a:lvl3pPr>
                <a:lvl4pPr marL="1600200" indent="-228600">
                  <a:spcBef>
                    <a:spcPct val="50000"/>
                  </a:spcBef>
                  <a:buClr>
                    <a:schemeClr val="accent2"/>
                  </a:buClr>
                  <a:buChar char="•"/>
                  <a:defRPr sz="1600">
                    <a:solidFill>
                      <a:schemeClr val="tx1"/>
                    </a:solidFill>
                    <a:latin typeface="Arial" panose="020B0604020202020204" pitchFamily="34" charset="0"/>
                  </a:defRPr>
                </a:lvl4pPr>
                <a:lvl5pPr marL="2057400" indent="-228600">
                  <a:spcBef>
                    <a:spcPct val="50000"/>
                  </a:spcBef>
                  <a:buClr>
                    <a:schemeClr val="accent2"/>
                  </a:buClr>
                  <a:buChar char="o"/>
                  <a:defRPr sz="1400">
                    <a:solidFill>
                      <a:schemeClr val="tx1"/>
                    </a:solidFill>
                    <a:latin typeface="Arial" panose="020B0604020202020204" pitchFamily="34" charset="0"/>
                  </a:defRPr>
                </a:lvl5pPr>
                <a:lvl6pPr marL="25146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6pPr>
                <a:lvl7pPr marL="29718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7pPr>
                <a:lvl8pPr marL="34290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8pPr>
                <a:lvl9pPr marL="3886200" indent="-228600" eaLnBrk="0" fontAlgn="base" hangingPunct="0">
                  <a:spcBef>
                    <a:spcPct val="50000"/>
                  </a:spcBef>
                  <a:spcAft>
                    <a:spcPct val="0"/>
                  </a:spcAft>
                  <a:buClr>
                    <a:schemeClr val="accent2"/>
                  </a:buClr>
                  <a:buChar char="o"/>
                  <a:defRPr sz="1400">
                    <a:solidFill>
                      <a:schemeClr val="tx1"/>
                    </a:solidFill>
                    <a:latin typeface="Arial" panose="020B0604020202020204" pitchFamily="34" charset="0"/>
                  </a:defRPr>
                </a:lvl9pPr>
              </a:lstStyle>
              <a:p>
                <a:pPr algn="ctr">
                  <a:spcBef>
                    <a:spcPct val="0"/>
                  </a:spcBef>
                  <a:buClrTx/>
                  <a:buFontTx/>
                  <a:buNone/>
                </a:pPr>
                <a:r>
                  <a:rPr lang="en-US" altLang="en-US" sz="1800" b="1">
                    <a:solidFill>
                      <a:schemeClr val="accent1"/>
                    </a:solidFill>
                  </a:rPr>
                  <a:t>TRADE</a:t>
                </a:r>
                <a:r>
                  <a:rPr lang="en-US" altLang="en-US" sz="1800">
                    <a:solidFill>
                      <a:schemeClr val="accent1"/>
                    </a:solidFill>
                  </a:rPr>
                  <a:t> </a:t>
                </a:r>
                <a:r>
                  <a:rPr lang="en-US" altLang="en-US" sz="1800" b="1">
                    <a:solidFill>
                      <a:schemeClr val="accent1"/>
                    </a:solidFill>
                  </a:rPr>
                  <a:t>SECRETS</a:t>
                </a:r>
                <a:endParaRPr lang="en-US" altLang="en-US" sz="1800" b="1">
                  <a:solidFill>
                    <a:schemeClr val="accent1"/>
                  </a:solidFill>
                  <a:latin typeface="Verdana" panose="020B0604030504040204" pitchFamily="34" charset="0"/>
                </a:endParaRPr>
              </a:p>
            </p:txBody>
          </p:sp>
        </p:grpSp>
        <p:sp>
          <p:nvSpPr>
            <p:cNvPr id="26" name="Text Box 27">
              <a:extLst>
                <a:ext uri="{FF2B5EF4-FFF2-40B4-BE49-F238E27FC236}">
                  <a16:creationId xmlns:a16="http://schemas.microsoft.com/office/drawing/2014/main" id="{752C8F4A-E351-4532-A249-78AB8D59DFA2}"/>
                </a:ext>
              </a:extLst>
            </p:cNvPr>
            <p:cNvSpPr txBox="1">
              <a:spLocks noChangeArrowheads="1"/>
            </p:cNvSpPr>
            <p:nvPr/>
          </p:nvSpPr>
          <p:spPr bwMode="auto">
            <a:xfrm>
              <a:off x="2245" y="2251"/>
              <a:ext cx="1536" cy="599"/>
            </a:xfrm>
            <a:prstGeom prst="rect">
              <a:avLst/>
            </a:prstGeom>
            <a:noFill/>
            <a:ln w="9525">
              <a:noFill/>
              <a:miter lim="800000"/>
              <a:headEnd/>
              <a:tailEnd/>
            </a:ln>
            <a:effectLst>
              <a:outerShdw dist="35921" dir="2700000" algn="ctr" rotWithShape="0">
                <a:schemeClr val="bg2"/>
              </a:outerShdw>
            </a:effectLst>
          </p:spPr>
          <p:txBody>
            <a:bodyPr>
              <a:spAutoFit/>
            </a:bodyPr>
            <a:lstStyle/>
            <a:p>
              <a:pPr algn="ctr">
                <a:defRPr/>
              </a:pPr>
              <a:r>
                <a:rPr lang="en-US" sz="2000" b="1" dirty="0" err="1">
                  <a:effectLst>
                    <a:outerShdw blurRad="38100" dist="38100" dir="2700000" algn="tl">
                      <a:srgbClr val="C0C0C0"/>
                    </a:outerShdw>
                  </a:effectLst>
                  <a:latin typeface="Verdana" pitchFamily="34" charset="0"/>
                  <a:cs typeface="Arial" charset="0"/>
                </a:rPr>
                <a:t>PROPRIETAì</a:t>
              </a:r>
              <a:endParaRPr lang="en-US" sz="2000" b="1" dirty="0">
                <a:effectLst>
                  <a:outerShdw blurRad="38100" dist="38100" dir="2700000" algn="tl">
                    <a:srgbClr val="C0C0C0"/>
                  </a:outerShdw>
                </a:effectLst>
                <a:latin typeface="Verdana" pitchFamily="34" charset="0"/>
                <a:cs typeface="Arial" charset="0"/>
              </a:endParaRPr>
            </a:p>
            <a:p>
              <a:pPr algn="ctr">
                <a:defRPr/>
              </a:pPr>
              <a:r>
                <a:rPr lang="en-US" sz="2000" b="1" dirty="0">
                  <a:effectLst>
                    <a:outerShdw blurRad="38100" dist="38100" dir="2700000" algn="tl">
                      <a:srgbClr val="C0C0C0"/>
                    </a:outerShdw>
                  </a:effectLst>
                  <a:latin typeface="Verdana" pitchFamily="34" charset="0"/>
                  <a:cs typeface="Arial" charset="0"/>
                </a:rPr>
                <a:t>INTELLETTUALE</a:t>
              </a:r>
            </a:p>
          </p:txBody>
        </p:sp>
      </p:gr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pPr eaLnBrk="1" hangingPunct="1"/>
            <a:r>
              <a:rPr lang="en-US" altLang="en-US" dirty="0"/>
              <a:t>Le </a:t>
            </a:r>
            <a:r>
              <a:rPr lang="en-US" altLang="en-US" dirty="0" err="1"/>
              <a:t>funzioni</a:t>
            </a:r>
            <a:r>
              <a:rPr lang="en-US" altLang="en-US" dirty="0"/>
              <a:t> del </a:t>
            </a:r>
            <a:r>
              <a:rPr lang="en-US" altLang="en-US" dirty="0" err="1"/>
              <a:t>marchio</a:t>
            </a:r>
            <a:endParaRPr lang="en-US" altLang="en-US" dirty="0"/>
          </a:p>
        </p:txBody>
      </p:sp>
      <p:sp>
        <p:nvSpPr>
          <p:cNvPr id="3" name="Content Placeholder 2"/>
          <p:cNvSpPr>
            <a:spLocks noGrp="1"/>
          </p:cNvSpPr>
          <p:nvPr>
            <p:ph idx="1"/>
          </p:nvPr>
        </p:nvSpPr>
        <p:spPr/>
        <p:txBody>
          <a:bodyPr/>
          <a:lstStyle/>
          <a:p>
            <a:pPr eaLnBrk="1" hangingPunct="1"/>
            <a:r>
              <a:rPr lang="it-IT" altLang="en-US" dirty="0"/>
              <a:t>Indica la fonte di origine dei prodotti o servizi</a:t>
            </a:r>
          </a:p>
          <a:p>
            <a:pPr eaLnBrk="1" hangingPunct="1"/>
            <a:r>
              <a:rPr lang="it-IT" altLang="en-US" dirty="0"/>
              <a:t>Aiuta a garantire la qualità dei prodotti contraddistinti dal marchio</a:t>
            </a:r>
          </a:p>
          <a:p>
            <a:pPr eaLnBrk="1" hangingPunct="1"/>
            <a:r>
              <a:rPr lang="it-IT" altLang="en-US" dirty="0"/>
              <a:t>Crea e mantiene la richiesta del prodotto da parte del mercato</a:t>
            </a:r>
          </a:p>
          <a:p>
            <a:pPr eaLnBrk="1" hangingPunct="1"/>
            <a:r>
              <a:rPr lang="it-IT" altLang="en-US" dirty="0"/>
              <a:t>Può essere utilizzato come strumento di marketing per costruire un marchio</a:t>
            </a:r>
          </a:p>
          <a:p>
            <a:pPr eaLnBrk="1" hangingPunct="1"/>
            <a:r>
              <a:rPr lang="it-IT" altLang="en-US" dirty="0"/>
              <a:t>Può avere un grande valore economico per l’impresa</a:t>
            </a:r>
            <a:endParaRPr lang="en-US" altLang="en-US" dirty="0"/>
          </a:p>
        </p:txBody>
      </p:sp>
      <p:pic>
        <p:nvPicPr>
          <p:cNvPr id="4" name="Picture 4" descr="R.jpg">
            <a:extLst>
              <a:ext uri="{FF2B5EF4-FFF2-40B4-BE49-F238E27FC236}">
                <a16:creationId xmlns:a16="http://schemas.microsoft.com/office/drawing/2014/main" id="{A11C2C22-A20D-4FAC-AFED-1D224F55C89E}"/>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927848" y="4718744"/>
            <a:ext cx="785932" cy="748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TM.jpg">
            <a:extLst>
              <a:ext uri="{FF2B5EF4-FFF2-40B4-BE49-F238E27FC236}">
                <a16:creationId xmlns:a16="http://schemas.microsoft.com/office/drawing/2014/main" id="{8DE1F657-BC56-458B-8C94-C3682D33AD90}"/>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27382" y="4719407"/>
            <a:ext cx="1200466" cy="1006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7" descr="SM.bmp">
            <a:extLst>
              <a:ext uri="{FF2B5EF4-FFF2-40B4-BE49-F238E27FC236}">
                <a16:creationId xmlns:a16="http://schemas.microsoft.com/office/drawing/2014/main" id="{EDED397C-1003-46B0-B963-2049EB789C97}"/>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713780" y="4564048"/>
            <a:ext cx="1317125" cy="131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7044908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3"/>
          <p:cNvSpPr>
            <a:spLocks noGrp="1"/>
          </p:cNvSpPr>
          <p:nvPr>
            <p:ph type="title"/>
          </p:nvPr>
        </p:nvSpPr>
        <p:spPr/>
        <p:txBody>
          <a:bodyPr/>
          <a:lstStyle/>
          <a:p>
            <a:pPr eaLnBrk="1" hangingPunct="1"/>
            <a:r>
              <a:rPr lang="en-US" altLang="en-US" dirty="0" err="1"/>
              <a:t>Perchè</a:t>
            </a:r>
            <a:r>
              <a:rPr lang="en-US" altLang="en-US" dirty="0"/>
              <a:t> </a:t>
            </a:r>
            <a:r>
              <a:rPr lang="en-US" altLang="en-US" dirty="0" err="1"/>
              <a:t>proteggere</a:t>
            </a:r>
            <a:r>
              <a:rPr lang="en-US" altLang="en-US" dirty="0"/>
              <a:t> un </a:t>
            </a:r>
            <a:r>
              <a:rPr lang="en-US" altLang="en-US" dirty="0" err="1"/>
              <a:t>marchio</a:t>
            </a:r>
            <a:r>
              <a:rPr lang="en-US" altLang="en-US" dirty="0"/>
              <a:t>?</a:t>
            </a:r>
          </a:p>
        </p:txBody>
      </p:sp>
      <p:sp>
        <p:nvSpPr>
          <p:cNvPr id="5" name="Content Placeholder 4"/>
          <p:cNvSpPr>
            <a:spLocks noGrp="1"/>
          </p:cNvSpPr>
          <p:nvPr>
            <p:ph idx="1"/>
          </p:nvPr>
        </p:nvSpPr>
        <p:spPr/>
        <p:txBody>
          <a:bodyPr rtlCol="0">
            <a:normAutofit/>
          </a:bodyPr>
          <a:lstStyle/>
          <a:p>
            <a:pPr>
              <a:defRPr/>
            </a:pPr>
            <a:r>
              <a:rPr lang="en-US" dirty="0"/>
              <a:t>I </a:t>
            </a:r>
            <a:r>
              <a:rPr lang="en-US" dirty="0" err="1"/>
              <a:t>marchi</a:t>
            </a:r>
            <a:r>
              <a:rPr lang="en-US" dirty="0"/>
              <a:t> </a:t>
            </a:r>
            <a:r>
              <a:rPr lang="en-US" dirty="0" err="1"/>
              <a:t>sono</a:t>
            </a:r>
            <a:r>
              <a:rPr lang="en-US" dirty="0"/>
              <a:t> </a:t>
            </a:r>
            <a:r>
              <a:rPr lang="en-US" dirty="0" err="1"/>
              <a:t>protetti</a:t>
            </a:r>
            <a:r>
              <a:rPr lang="en-US" dirty="0"/>
              <a:t> </a:t>
            </a:r>
            <a:r>
              <a:rPr lang="en-US" dirty="0" err="1"/>
              <a:t>dalle</a:t>
            </a:r>
            <a:r>
              <a:rPr lang="en-US" dirty="0"/>
              <a:t> </a:t>
            </a:r>
            <a:r>
              <a:rPr lang="en-US" dirty="0" err="1"/>
              <a:t>leggi</a:t>
            </a:r>
            <a:r>
              <a:rPr lang="en-US" dirty="0"/>
              <a:t> </a:t>
            </a:r>
            <a:r>
              <a:rPr lang="en-US" dirty="0" err="1"/>
              <a:t>italiane</a:t>
            </a:r>
            <a:r>
              <a:rPr lang="en-US" dirty="0"/>
              <a:t> (</a:t>
            </a:r>
            <a:r>
              <a:rPr lang="en-US" dirty="0" err="1"/>
              <a:t>Codice</a:t>
            </a:r>
            <a:r>
              <a:rPr lang="en-US" dirty="0"/>
              <a:t> Civile e </a:t>
            </a:r>
            <a:r>
              <a:rPr lang="en-US" dirty="0" err="1"/>
              <a:t>Codice</a:t>
            </a:r>
            <a:r>
              <a:rPr lang="en-US" dirty="0"/>
              <a:t> </a:t>
            </a:r>
            <a:r>
              <a:rPr lang="en-US" dirty="0" err="1"/>
              <a:t>della</a:t>
            </a:r>
            <a:r>
              <a:rPr lang="en-US" dirty="0"/>
              <a:t> </a:t>
            </a:r>
            <a:r>
              <a:rPr lang="en-US" dirty="0" err="1"/>
              <a:t>Proprietà</a:t>
            </a:r>
            <a:r>
              <a:rPr lang="en-US" dirty="0"/>
              <a:t> </a:t>
            </a:r>
            <a:r>
              <a:rPr lang="en-US" dirty="0" err="1"/>
              <a:t>Industriale</a:t>
            </a:r>
            <a:r>
              <a:rPr lang="en-US" dirty="0"/>
              <a:t>)</a:t>
            </a:r>
          </a:p>
          <a:p>
            <a:pPr lvl="1">
              <a:defRPr/>
            </a:pPr>
            <a:r>
              <a:rPr lang="en-US" dirty="0"/>
              <a:t>I </a:t>
            </a:r>
            <a:r>
              <a:rPr lang="en-US" dirty="0" err="1"/>
              <a:t>marchi</a:t>
            </a:r>
            <a:r>
              <a:rPr lang="en-US" dirty="0"/>
              <a:t> </a:t>
            </a:r>
            <a:r>
              <a:rPr lang="en-US" dirty="0" err="1"/>
              <a:t>acquisiscono</a:t>
            </a:r>
            <a:r>
              <a:rPr lang="en-US" dirty="0"/>
              <a:t> </a:t>
            </a:r>
            <a:r>
              <a:rPr lang="en-US" dirty="0" err="1"/>
              <a:t>valore</a:t>
            </a:r>
            <a:r>
              <a:rPr lang="en-US" dirty="0"/>
              <a:t> con la </a:t>
            </a:r>
            <a:r>
              <a:rPr lang="en-US" dirty="0" err="1"/>
              <a:t>reputazione</a:t>
            </a:r>
            <a:endParaRPr lang="en-US" dirty="0"/>
          </a:p>
          <a:p>
            <a:pPr lvl="1">
              <a:defRPr/>
            </a:pPr>
            <a:r>
              <a:rPr lang="en-US" dirty="0"/>
              <a:t>I </a:t>
            </a:r>
            <a:r>
              <a:rPr lang="en-US" dirty="0" err="1"/>
              <a:t>marchi</a:t>
            </a:r>
            <a:r>
              <a:rPr lang="en-US" dirty="0"/>
              <a:t> </a:t>
            </a:r>
            <a:r>
              <a:rPr lang="en-US" dirty="0" err="1"/>
              <a:t>nascono</a:t>
            </a:r>
            <a:r>
              <a:rPr lang="en-US" dirty="0"/>
              <a:t> </a:t>
            </a:r>
            <a:r>
              <a:rPr lang="en-US" dirty="0" err="1"/>
              <a:t>attraverso</a:t>
            </a:r>
            <a:r>
              <a:rPr lang="en-US" dirty="0"/>
              <a:t> il </a:t>
            </a:r>
            <a:r>
              <a:rPr lang="en-US" dirty="0" err="1"/>
              <a:t>loro</a:t>
            </a:r>
            <a:r>
              <a:rPr lang="en-US" dirty="0"/>
              <a:t> </a:t>
            </a:r>
            <a:r>
              <a:rPr lang="en-US" dirty="0" err="1"/>
              <a:t>uso</a:t>
            </a:r>
            <a:endParaRPr lang="en-US" dirty="0"/>
          </a:p>
          <a:p>
            <a:pPr>
              <a:defRPr/>
            </a:pPr>
            <a:r>
              <a:rPr lang="en-US" dirty="0"/>
              <a:t>Non è </a:t>
            </a:r>
            <a:r>
              <a:rPr lang="en-US" dirty="0" err="1"/>
              <a:t>necessario</a:t>
            </a:r>
            <a:r>
              <a:rPr lang="en-US" dirty="0"/>
              <a:t> registrar un </a:t>
            </a:r>
            <a:r>
              <a:rPr lang="en-US" dirty="0" err="1"/>
              <a:t>marchio</a:t>
            </a:r>
            <a:r>
              <a:rPr lang="en-US" dirty="0"/>
              <a:t> per </a:t>
            </a:r>
            <a:r>
              <a:rPr lang="en-US" dirty="0" err="1"/>
              <a:t>ottnere</a:t>
            </a:r>
            <a:r>
              <a:rPr lang="en-US" dirty="0"/>
              <a:t> la </a:t>
            </a:r>
            <a:r>
              <a:rPr lang="en-US" dirty="0" err="1"/>
              <a:t>sua</a:t>
            </a:r>
            <a:r>
              <a:rPr lang="en-US" dirty="0"/>
              <a:t> </a:t>
            </a:r>
            <a:r>
              <a:rPr lang="en-US" dirty="0" err="1"/>
              <a:t>portezione</a:t>
            </a:r>
            <a:r>
              <a:rPr lang="en-US" dirty="0"/>
              <a:t> ma ci </a:t>
            </a:r>
            <a:r>
              <a:rPr lang="en-US" dirty="0" err="1"/>
              <a:t>sono</a:t>
            </a:r>
            <a:r>
              <a:rPr lang="en-US" dirty="0"/>
              <a:t> </a:t>
            </a:r>
            <a:r>
              <a:rPr lang="en-US" dirty="0" err="1"/>
              <a:t>dei</a:t>
            </a:r>
            <a:r>
              <a:rPr lang="en-US" dirty="0"/>
              <a:t> </a:t>
            </a:r>
            <a:r>
              <a:rPr lang="en-US" dirty="0" err="1"/>
              <a:t>vantaggi</a:t>
            </a:r>
            <a:r>
              <a:rPr lang="en-US" dirty="0"/>
              <a:t> </a:t>
            </a:r>
            <a:r>
              <a:rPr lang="en-US" dirty="0" err="1"/>
              <a:t>della</a:t>
            </a:r>
            <a:r>
              <a:rPr lang="en-US" dirty="0"/>
              <a:t> </a:t>
            </a:r>
            <a:r>
              <a:rPr lang="en-US" dirty="0" err="1"/>
              <a:t>registrazione</a:t>
            </a:r>
            <a:endParaRPr lang="en-US" dirty="0"/>
          </a:p>
          <a:p>
            <a:pPr lvl="1">
              <a:defRPr/>
            </a:pPr>
            <a:r>
              <a:rPr lang="en-US" dirty="0"/>
              <a:t>La </a:t>
            </a:r>
            <a:r>
              <a:rPr lang="en-US" dirty="0" err="1"/>
              <a:t>registrazione</a:t>
            </a:r>
            <a:r>
              <a:rPr lang="en-US" dirty="0"/>
              <a:t> del </a:t>
            </a:r>
            <a:r>
              <a:rPr lang="en-US" dirty="0" err="1"/>
              <a:t>marchio</a:t>
            </a:r>
            <a:r>
              <a:rPr lang="en-US" dirty="0"/>
              <a:t> </a:t>
            </a:r>
            <a:r>
              <a:rPr lang="en-US" dirty="0" err="1"/>
              <a:t>fornisce</a:t>
            </a:r>
            <a:r>
              <a:rPr lang="en-US" dirty="0"/>
              <a:t>:</a:t>
            </a:r>
          </a:p>
          <a:p>
            <a:pPr lvl="2">
              <a:defRPr/>
            </a:pPr>
            <a:r>
              <a:rPr lang="en-US" dirty="0"/>
              <a:t> </a:t>
            </a:r>
            <a:r>
              <a:rPr lang="en-US" b="1" dirty="0" err="1">
                <a:solidFill>
                  <a:schemeClr val="accent1">
                    <a:lumMod val="60000"/>
                    <a:lumOff val="40000"/>
                  </a:schemeClr>
                </a:solidFill>
              </a:rPr>
              <a:t>Comunicazione</a:t>
            </a:r>
            <a:r>
              <a:rPr lang="en-US" b="1" dirty="0">
                <a:solidFill>
                  <a:schemeClr val="accent1">
                    <a:lumMod val="60000"/>
                    <a:lumOff val="40000"/>
                  </a:schemeClr>
                </a:solidFill>
              </a:rPr>
              <a:t> </a:t>
            </a:r>
            <a:r>
              <a:rPr lang="en-US" b="1" dirty="0" err="1">
                <a:solidFill>
                  <a:schemeClr val="accent1">
                    <a:lumMod val="60000"/>
                    <a:lumOff val="40000"/>
                  </a:schemeClr>
                </a:solidFill>
              </a:rPr>
              <a:t>formale</a:t>
            </a:r>
            <a:r>
              <a:rPr lang="en-US" b="1" dirty="0">
                <a:solidFill>
                  <a:schemeClr val="accent1">
                    <a:lumMod val="60000"/>
                    <a:lumOff val="40000"/>
                  </a:schemeClr>
                </a:solidFill>
              </a:rPr>
              <a:t> </a:t>
            </a:r>
            <a:r>
              <a:rPr lang="en-US" dirty="0"/>
              <a:t>al </a:t>
            </a:r>
            <a:r>
              <a:rPr lang="en-US" dirty="0" err="1"/>
              <a:t>pubblico</a:t>
            </a:r>
            <a:r>
              <a:rPr lang="en-US" dirty="0"/>
              <a:t> </a:t>
            </a:r>
            <a:r>
              <a:rPr lang="en-US" dirty="0" err="1"/>
              <a:t>della</a:t>
            </a:r>
            <a:r>
              <a:rPr lang="en-US" dirty="0"/>
              <a:t> </a:t>
            </a:r>
            <a:r>
              <a:rPr lang="en-US" dirty="0" err="1"/>
              <a:t>esistenza</a:t>
            </a:r>
            <a:r>
              <a:rPr lang="en-US" dirty="0"/>
              <a:t> e </a:t>
            </a:r>
            <a:r>
              <a:rPr lang="en-US" dirty="0" err="1"/>
              <a:t>della</a:t>
            </a:r>
            <a:r>
              <a:rPr lang="en-US" dirty="0"/>
              <a:t> </a:t>
            </a:r>
            <a:r>
              <a:rPr lang="en-US" dirty="0" err="1"/>
              <a:t>titolarita</a:t>
            </a:r>
            <a:r>
              <a:rPr lang="en-US" dirty="0"/>
              <a:t> del </a:t>
            </a:r>
            <a:r>
              <a:rPr lang="en-US" dirty="0" err="1"/>
              <a:t>marchio</a:t>
            </a:r>
            <a:endParaRPr lang="en-US" dirty="0"/>
          </a:p>
          <a:p>
            <a:pPr lvl="2">
              <a:defRPr/>
            </a:pPr>
            <a:r>
              <a:rPr lang="en-US" b="1" dirty="0">
                <a:solidFill>
                  <a:schemeClr val="accent1">
                    <a:lumMod val="60000"/>
                    <a:lumOff val="40000"/>
                  </a:schemeClr>
                </a:solidFill>
              </a:rPr>
              <a:t> </a:t>
            </a:r>
            <a:r>
              <a:rPr lang="en-US" b="1" dirty="0" err="1">
                <a:solidFill>
                  <a:schemeClr val="accent1">
                    <a:lumMod val="60000"/>
                    <a:lumOff val="40000"/>
                  </a:schemeClr>
                </a:solidFill>
              </a:rPr>
              <a:t>Diritto</a:t>
            </a:r>
            <a:r>
              <a:rPr lang="en-US" b="1" dirty="0">
                <a:solidFill>
                  <a:schemeClr val="accent1">
                    <a:lumMod val="60000"/>
                    <a:lumOff val="40000"/>
                  </a:schemeClr>
                </a:solidFill>
              </a:rPr>
              <a:t> </a:t>
            </a:r>
            <a:r>
              <a:rPr lang="en-US" b="1" dirty="0" err="1">
                <a:solidFill>
                  <a:schemeClr val="accent1">
                    <a:lumMod val="60000"/>
                    <a:lumOff val="40000"/>
                  </a:schemeClr>
                </a:solidFill>
              </a:rPr>
              <a:t>esclusivo</a:t>
            </a:r>
            <a:r>
              <a:rPr lang="en-US" b="1" dirty="0">
                <a:solidFill>
                  <a:schemeClr val="accent1">
                    <a:lumMod val="60000"/>
                    <a:lumOff val="40000"/>
                  </a:schemeClr>
                </a:solidFill>
              </a:rPr>
              <a:t> </a:t>
            </a:r>
            <a:r>
              <a:rPr lang="en-US" dirty="0"/>
              <a:t>del </a:t>
            </a:r>
            <a:r>
              <a:rPr lang="en-US" dirty="0" err="1"/>
              <a:t>titolare</a:t>
            </a:r>
            <a:r>
              <a:rPr lang="en-US" dirty="0"/>
              <a:t> </a:t>
            </a:r>
            <a:r>
              <a:rPr lang="en-US" dirty="0" err="1"/>
              <a:t>della</a:t>
            </a:r>
            <a:r>
              <a:rPr lang="en-US" dirty="0"/>
              <a:t> </a:t>
            </a:r>
            <a:r>
              <a:rPr lang="en-US" dirty="0" err="1"/>
              <a:t>registrazione</a:t>
            </a:r>
            <a:r>
              <a:rPr lang="en-US" dirty="0"/>
              <a:t>, con </a:t>
            </a:r>
            <a:r>
              <a:rPr lang="en-US" dirty="0" err="1"/>
              <a:t>dirittio</a:t>
            </a:r>
            <a:r>
              <a:rPr lang="en-US" dirty="0"/>
              <a:t> </a:t>
            </a:r>
            <a:r>
              <a:rPr lang="en-US" dirty="0" err="1"/>
              <a:t>esclusivo</a:t>
            </a:r>
            <a:r>
              <a:rPr lang="en-US" dirty="0"/>
              <a:t> di </a:t>
            </a:r>
            <a:r>
              <a:rPr lang="en-US" dirty="0" err="1"/>
              <a:t>uso</a:t>
            </a:r>
            <a:r>
              <a:rPr lang="en-US" dirty="0"/>
              <a:t> del </a:t>
            </a:r>
            <a:r>
              <a:rPr lang="en-US" dirty="0" err="1"/>
              <a:t>marchio</a:t>
            </a:r>
            <a:r>
              <a:rPr lang="en-US" dirty="0"/>
              <a:t> </a:t>
            </a:r>
            <a:r>
              <a:rPr lang="en-US" dirty="0" err="1"/>
              <a:t>nel</a:t>
            </a:r>
            <a:r>
              <a:rPr lang="en-US" dirty="0"/>
              <a:t> </a:t>
            </a:r>
            <a:r>
              <a:rPr lang="en-US" dirty="0" err="1"/>
              <a:t>paese</a:t>
            </a:r>
            <a:r>
              <a:rPr lang="en-US" dirty="0"/>
              <a:t> di </a:t>
            </a:r>
            <a:r>
              <a:rPr lang="en-US" dirty="0" err="1"/>
              <a:t>registrazione</a:t>
            </a:r>
            <a:r>
              <a:rPr lang="en-US" dirty="0"/>
              <a:t> e con </a:t>
            </a:r>
            <a:r>
              <a:rPr lang="en-US" dirty="0" err="1"/>
              <a:t>riguardo</a:t>
            </a:r>
            <a:r>
              <a:rPr lang="en-US" dirty="0"/>
              <a:t> a </a:t>
            </a:r>
            <a:r>
              <a:rPr lang="en-US" dirty="0" err="1"/>
              <a:t>prodotti</a:t>
            </a:r>
            <a:r>
              <a:rPr lang="en-US" dirty="0"/>
              <a:t> e/o </a:t>
            </a:r>
            <a:r>
              <a:rPr lang="en-US" dirty="0" err="1"/>
              <a:t>servizi</a:t>
            </a:r>
            <a:r>
              <a:rPr lang="en-US" dirty="0"/>
              <a:t> </a:t>
            </a:r>
            <a:r>
              <a:rPr lang="en-US" dirty="0" err="1"/>
              <a:t>indicati</a:t>
            </a:r>
            <a:r>
              <a:rPr lang="en-US" dirty="0"/>
              <a:t> </a:t>
            </a:r>
            <a:r>
              <a:rPr lang="en-US" dirty="0" err="1"/>
              <a:t>nella</a:t>
            </a:r>
            <a:r>
              <a:rPr lang="en-US" dirty="0"/>
              <a:t> </a:t>
            </a:r>
            <a:r>
              <a:rPr lang="en-US" dirty="0" err="1"/>
              <a:t>registrazione</a:t>
            </a:r>
            <a:endParaRPr lang="en-US" dirty="0"/>
          </a:p>
        </p:txBody>
      </p:sp>
    </p:spTree>
    <p:extLst>
      <p:ext uri="{BB962C8B-B14F-4D97-AF65-F5344CB8AC3E}">
        <p14:creationId xmlns:p14="http://schemas.microsoft.com/office/powerpoint/2010/main" val="220142729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p:txBody>
          <a:bodyPr/>
          <a:lstStyle/>
          <a:p>
            <a:pPr eaLnBrk="1" hangingPunct="1"/>
            <a:r>
              <a:rPr lang="en-US" altLang="en-US" dirty="0" err="1"/>
              <a:t>Marchi</a:t>
            </a:r>
            <a:r>
              <a:rPr lang="en-US" altLang="en-US" dirty="0"/>
              <a:t> </a:t>
            </a:r>
            <a:r>
              <a:rPr lang="en-US" altLang="en-US" dirty="0" err="1"/>
              <a:t>riconosciuti</a:t>
            </a:r>
            <a:r>
              <a:rPr lang="en-US" altLang="en-US" dirty="0"/>
              <a:t> </a:t>
            </a:r>
            <a:r>
              <a:rPr lang="en-US" altLang="en-US" dirty="0" err="1"/>
              <a:t>famosi</a:t>
            </a:r>
            <a:endParaRPr lang="en-US" altLang="en-US" dirty="0"/>
          </a:p>
        </p:txBody>
      </p:sp>
      <p:pic>
        <p:nvPicPr>
          <p:cNvPr id="14339"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2499718" y="4387824"/>
            <a:ext cx="2695575" cy="1408113"/>
          </a:xfrm>
        </p:spPr>
      </p:pic>
      <p:pic>
        <p:nvPicPr>
          <p:cNvPr id="14341"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011653">
            <a:off x="952388" y="3024331"/>
            <a:ext cx="2624138" cy="1628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6"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80066" y="4570250"/>
            <a:ext cx="4024313" cy="1281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47" name="Picture 10"/>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12184" y="3546856"/>
            <a:ext cx="1806575"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AutoShape 2" descr="Image result for disney"/>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3" name="Picture 2"/>
          <p:cNvPicPr>
            <a:picLocks noChangeAspect="1"/>
          </p:cNvPicPr>
          <p:nvPr/>
        </p:nvPicPr>
        <p:blipFill>
          <a:blip r:embed="rId7"/>
          <a:stretch>
            <a:fillRect/>
          </a:stretch>
        </p:blipFill>
        <p:spPr>
          <a:xfrm>
            <a:off x="838200" y="1595963"/>
            <a:ext cx="3169596" cy="1320665"/>
          </a:xfrm>
          <a:prstGeom prst="rect">
            <a:avLst/>
          </a:prstGeom>
        </p:spPr>
      </p:pic>
      <p:pic>
        <p:nvPicPr>
          <p:cNvPr id="76804" name="Picture 4" descr="Image result for coffee logo"/>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119577" y="1112742"/>
            <a:ext cx="1514475" cy="15240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9"/>
          <a:stretch>
            <a:fillRect/>
          </a:stretch>
        </p:blipFill>
        <p:spPr>
          <a:xfrm>
            <a:off x="5100642" y="1468143"/>
            <a:ext cx="1985232" cy="1441746"/>
          </a:xfrm>
          <a:prstGeom prst="rect">
            <a:avLst/>
          </a:prstGeom>
          <a:ln>
            <a:noFill/>
          </a:ln>
          <a:effectLst>
            <a:softEdge rad="112500"/>
          </a:effectLst>
        </p:spPr>
      </p:pic>
      <p:pic>
        <p:nvPicPr>
          <p:cNvPr id="5" name="Picture 4"/>
          <p:cNvPicPr>
            <a:picLocks noChangeAspect="1"/>
          </p:cNvPicPr>
          <p:nvPr/>
        </p:nvPicPr>
        <p:blipFill>
          <a:blip r:embed="rId10"/>
          <a:stretch>
            <a:fillRect/>
          </a:stretch>
        </p:blipFill>
        <p:spPr>
          <a:xfrm>
            <a:off x="7558602" y="3207661"/>
            <a:ext cx="2933700" cy="1562100"/>
          </a:xfrm>
          <a:prstGeom prst="rect">
            <a:avLst/>
          </a:prstGeom>
          <a:ln>
            <a:noFill/>
          </a:ln>
          <a:effectLst>
            <a:softEdge rad="112500"/>
          </a:effectLst>
        </p:spPr>
      </p:pic>
    </p:spTree>
    <p:extLst>
      <p:ext uri="{BB962C8B-B14F-4D97-AF65-F5344CB8AC3E}">
        <p14:creationId xmlns:p14="http://schemas.microsoft.com/office/powerpoint/2010/main" val="221294437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Indicazioni</a:t>
            </a:r>
            <a:r>
              <a:rPr lang="en-ZA" dirty="0"/>
              <a:t> </a:t>
            </a:r>
            <a:r>
              <a:rPr lang="en-ZA" dirty="0" err="1"/>
              <a:t>geografiche</a:t>
            </a:r>
            <a:endParaRPr lang="en-ZA" dirty="0"/>
          </a:p>
        </p:txBody>
      </p:sp>
      <p:sp>
        <p:nvSpPr>
          <p:cNvPr id="3" name="Content Placeholder 2"/>
          <p:cNvSpPr>
            <a:spLocks noGrp="1"/>
          </p:cNvSpPr>
          <p:nvPr>
            <p:ph idx="1"/>
          </p:nvPr>
        </p:nvSpPr>
        <p:spPr>
          <a:xfrm>
            <a:off x="838200" y="1499616"/>
            <a:ext cx="10515600" cy="4677347"/>
          </a:xfrm>
        </p:spPr>
        <p:txBody>
          <a:bodyPr/>
          <a:lstStyle/>
          <a:p>
            <a:r>
              <a:rPr lang="it-IT" dirty="0"/>
              <a:t>Le indicazioni geografiche indicano da quale parte del mondo proviene un prodotto, quando quel luogo è famoso per quel tipo di prodotto. </a:t>
            </a:r>
          </a:p>
          <a:p>
            <a:r>
              <a:rPr lang="en-ZA" dirty="0"/>
              <a:t>. </a:t>
            </a:r>
          </a:p>
        </p:txBody>
      </p:sp>
      <p:pic>
        <p:nvPicPr>
          <p:cNvPr id="4" name="Picture 3"/>
          <p:cNvPicPr>
            <a:picLocks noChangeAspect="1"/>
          </p:cNvPicPr>
          <p:nvPr/>
        </p:nvPicPr>
        <p:blipFill>
          <a:blip r:embed="rId3"/>
          <a:stretch>
            <a:fillRect/>
          </a:stretch>
        </p:blipFill>
        <p:spPr>
          <a:xfrm>
            <a:off x="779702" y="2738012"/>
            <a:ext cx="4191000" cy="1085592"/>
          </a:xfrm>
          <a:prstGeom prst="rect">
            <a:avLst/>
          </a:prstGeom>
        </p:spPr>
      </p:pic>
      <p:pic>
        <p:nvPicPr>
          <p:cNvPr id="5" name="Picture 4"/>
          <p:cNvPicPr>
            <a:picLocks noChangeAspect="1"/>
          </p:cNvPicPr>
          <p:nvPr/>
        </p:nvPicPr>
        <p:blipFill>
          <a:blip r:embed="rId4"/>
          <a:stretch>
            <a:fillRect/>
          </a:stretch>
        </p:blipFill>
        <p:spPr>
          <a:xfrm>
            <a:off x="1936453" y="3892044"/>
            <a:ext cx="1428750" cy="1657350"/>
          </a:xfrm>
          <a:prstGeom prst="rect">
            <a:avLst/>
          </a:prstGeom>
          <a:ln>
            <a:noFill/>
          </a:ln>
          <a:effectLst>
            <a:softEdge rad="112500"/>
          </a:effectLst>
        </p:spPr>
      </p:pic>
      <p:pic>
        <p:nvPicPr>
          <p:cNvPr id="6" name="Picture 5"/>
          <p:cNvPicPr>
            <a:picLocks noChangeAspect="1"/>
          </p:cNvPicPr>
          <p:nvPr/>
        </p:nvPicPr>
        <p:blipFill>
          <a:blip r:embed="rId5"/>
          <a:stretch>
            <a:fillRect/>
          </a:stretch>
        </p:blipFill>
        <p:spPr>
          <a:xfrm>
            <a:off x="9163851" y="2693889"/>
            <a:ext cx="1945005" cy="2396310"/>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6"/>
          <a:stretch>
            <a:fillRect/>
          </a:stretch>
        </p:blipFill>
        <p:spPr>
          <a:xfrm>
            <a:off x="7019734" y="2904476"/>
            <a:ext cx="2304158" cy="2058698"/>
          </a:xfrm>
          <a:prstGeom prst="rect">
            <a:avLst/>
          </a:prstGeom>
          <a:ln>
            <a:noFill/>
          </a:ln>
          <a:effectLst>
            <a:softEdge rad="112500"/>
          </a:effectLst>
        </p:spPr>
      </p:pic>
      <p:pic>
        <p:nvPicPr>
          <p:cNvPr id="8" name="Immagine 7">
            <a:extLst>
              <a:ext uri="{FF2B5EF4-FFF2-40B4-BE49-F238E27FC236}">
                <a16:creationId xmlns:a16="http://schemas.microsoft.com/office/drawing/2014/main" id="{83D0D990-2B67-443A-9F6B-CEFF5C545095}"/>
              </a:ext>
            </a:extLst>
          </p:cNvPr>
          <p:cNvPicPr>
            <a:picLocks noChangeAspect="1"/>
          </p:cNvPicPr>
          <p:nvPr/>
        </p:nvPicPr>
        <p:blipFill>
          <a:blip r:embed="rId7"/>
          <a:stretch>
            <a:fillRect/>
          </a:stretch>
        </p:blipFill>
        <p:spPr>
          <a:xfrm>
            <a:off x="5040032" y="2693889"/>
            <a:ext cx="1945005" cy="3149806"/>
          </a:xfrm>
          <a:prstGeom prst="rect">
            <a:avLst/>
          </a:prstGeom>
        </p:spPr>
      </p:pic>
    </p:spTree>
    <p:extLst>
      <p:ext uri="{BB962C8B-B14F-4D97-AF65-F5344CB8AC3E}">
        <p14:creationId xmlns:p14="http://schemas.microsoft.com/office/powerpoint/2010/main" val="1711183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par>
                                <p:cTn id="11" presetID="22" presetClass="entr" presetSubtype="4"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down)">
                                      <p:cBhvr>
                                        <p:cTn id="13" dur="500"/>
                                        <p:tgtEl>
                                          <p:spTgt spid="6"/>
                                        </p:tgtEl>
                                      </p:cBhvr>
                                    </p:animEffect>
                                  </p:childTnLst>
                                </p:cTn>
                              </p:par>
                              <p:par>
                                <p:cTn id="14" presetID="22" presetClass="entr" presetSubtype="4"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wipe(down)">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3"/>
          <p:cNvSpPr>
            <a:spLocks noGrp="1"/>
          </p:cNvSpPr>
          <p:nvPr>
            <p:ph type="ctrTitle"/>
          </p:nvPr>
        </p:nvSpPr>
        <p:spPr/>
        <p:txBody>
          <a:bodyPr/>
          <a:lstStyle/>
          <a:p>
            <a:pPr eaLnBrk="1" hangingPunct="1"/>
            <a:r>
              <a:rPr lang="en-US" altLang="en-US" dirty="0" err="1"/>
              <a:t>Diritto</a:t>
            </a:r>
            <a:r>
              <a:rPr lang="en-US" altLang="en-US" dirty="0"/>
              <a:t> </a:t>
            </a:r>
            <a:r>
              <a:rPr lang="en-US" altLang="en-US" dirty="0" err="1"/>
              <a:t>d’autore</a:t>
            </a:r>
            <a:endParaRPr lang="en-US" altLang="en-US" dirty="0"/>
          </a:p>
        </p:txBody>
      </p:sp>
      <p:sp>
        <p:nvSpPr>
          <p:cNvPr id="3" name="Subtitle 2">
            <a:extLst>
              <a:ext uri="{FF2B5EF4-FFF2-40B4-BE49-F238E27FC236}">
                <a16:creationId xmlns:a16="http://schemas.microsoft.com/office/drawing/2014/main" id="{7A725901-366C-4641-8F6F-6C51EFFBD285}"/>
              </a:ext>
            </a:extLst>
          </p:cNvPr>
          <p:cNvSpPr>
            <a:spLocks noGrp="1"/>
          </p:cNvSpPr>
          <p:nvPr>
            <p:ph type="subTitle" idx="1"/>
          </p:nvPr>
        </p:nvSpPr>
        <p:spPr/>
        <p:txBody>
          <a:bodyPr/>
          <a:lstStyle/>
          <a:p>
            <a:endParaRPr lang="en-ZA"/>
          </a:p>
        </p:txBody>
      </p:sp>
      <p:pic>
        <p:nvPicPr>
          <p:cNvPr id="2" name="Picture 1"/>
          <p:cNvPicPr>
            <a:picLocks noChangeAspect="1"/>
          </p:cNvPicPr>
          <p:nvPr/>
        </p:nvPicPr>
        <p:blipFill>
          <a:blip r:embed="rId3"/>
          <a:stretch>
            <a:fillRect/>
          </a:stretch>
        </p:blipFill>
        <p:spPr>
          <a:xfrm>
            <a:off x="4483478" y="3969161"/>
            <a:ext cx="3600450" cy="1266825"/>
          </a:xfrm>
          <a:prstGeom prst="rect">
            <a:avLst/>
          </a:prstGeom>
        </p:spPr>
      </p:pic>
    </p:spTree>
    <p:extLst>
      <p:ext uri="{BB962C8B-B14F-4D97-AF65-F5344CB8AC3E}">
        <p14:creationId xmlns:p14="http://schemas.microsoft.com/office/powerpoint/2010/main" val="294772054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pPr eaLnBrk="1" hangingPunct="1"/>
            <a:r>
              <a:rPr lang="en-US" altLang="en-US" dirty="0"/>
              <a:t>Cosa è il </a:t>
            </a:r>
            <a:r>
              <a:rPr lang="en-US" altLang="en-US" dirty="0" err="1"/>
              <a:t>diritto</a:t>
            </a:r>
            <a:r>
              <a:rPr lang="en-US" altLang="en-US" dirty="0"/>
              <a:t> </a:t>
            </a:r>
            <a:r>
              <a:rPr lang="en-US" altLang="en-US" dirty="0" err="1"/>
              <a:t>d’autore</a:t>
            </a:r>
            <a:r>
              <a:rPr lang="en-US" altLang="en-US" dirty="0"/>
              <a:t>?</a:t>
            </a:r>
          </a:p>
        </p:txBody>
      </p:sp>
      <p:sp>
        <p:nvSpPr>
          <p:cNvPr id="6148" name="Content Placeholder 3"/>
          <p:cNvSpPr>
            <a:spLocks noGrp="1"/>
          </p:cNvSpPr>
          <p:nvPr>
            <p:ph idx="1"/>
          </p:nvPr>
        </p:nvSpPr>
        <p:spPr/>
        <p:txBody>
          <a:bodyPr/>
          <a:lstStyle/>
          <a:p>
            <a:pPr algn="ctr" eaLnBrk="1" hangingPunct="1">
              <a:spcBef>
                <a:spcPct val="0"/>
              </a:spcBef>
              <a:buFont typeface="Arial" panose="020B0604020202020204" pitchFamily="34" charset="0"/>
              <a:buNone/>
            </a:pPr>
            <a:endParaRPr lang="en-US" altLang="en-US" dirty="0"/>
          </a:p>
          <a:p>
            <a:pPr algn="ctr" eaLnBrk="1" hangingPunct="1">
              <a:spcBef>
                <a:spcPct val="0"/>
              </a:spcBef>
              <a:buFont typeface="Arial" panose="020B0604020202020204" pitchFamily="34" charset="0"/>
              <a:buNone/>
            </a:pPr>
            <a:endParaRPr lang="en-US" altLang="en-US" dirty="0"/>
          </a:p>
          <a:p>
            <a:pPr algn="ctr" eaLnBrk="1" hangingPunct="1">
              <a:spcBef>
                <a:spcPct val="0"/>
              </a:spcBef>
              <a:buFont typeface="Arial" panose="020B0604020202020204" pitchFamily="34" charset="0"/>
              <a:buNone/>
            </a:pPr>
            <a:endParaRPr lang="en-US" altLang="en-US" dirty="0"/>
          </a:p>
          <a:p>
            <a:pPr algn="ctr" eaLnBrk="1" hangingPunct="1">
              <a:spcBef>
                <a:spcPct val="0"/>
              </a:spcBef>
              <a:buFont typeface="Arial" panose="020B0604020202020204" pitchFamily="34" charset="0"/>
              <a:buNone/>
            </a:pPr>
            <a:r>
              <a:rPr lang="en-US" altLang="en-US" dirty="0"/>
              <a:t>Il </a:t>
            </a:r>
            <a:r>
              <a:rPr lang="en-US" altLang="en-US" dirty="0" err="1"/>
              <a:t>diritto</a:t>
            </a:r>
            <a:r>
              <a:rPr lang="en-US" altLang="en-US" dirty="0"/>
              <a:t> </a:t>
            </a:r>
            <a:r>
              <a:rPr lang="en-US" altLang="en-US" dirty="0" err="1"/>
              <a:t>d’autore</a:t>
            </a:r>
            <a:r>
              <a:rPr lang="en-US" altLang="en-US" dirty="0"/>
              <a:t> è una forma di </a:t>
            </a:r>
            <a:r>
              <a:rPr lang="en-US" altLang="en-US" dirty="0" err="1"/>
              <a:t>protezione</a:t>
            </a:r>
            <a:r>
              <a:rPr lang="en-US" altLang="en-US" dirty="0"/>
              <a:t> </a:t>
            </a:r>
            <a:r>
              <a:rPr lang="en-US" altLang="en-US" dirty="0" err="1"/>
              <a:t>concessa</a:t>
            </a:r>
            <a:r>
              <a:rPr lang="en-US" altLang="en-US" dirty="0"/>
              <a:t> </a:t>
            </a:r>
            <a:r>
              <a:rPr lang="en-US" altLang="en-US" dirty="0" err="1"/>
              <a:t>agli</a:t>
            </a:r>
            <a:r>
              <a:rPr lang="en-US" altLang="en-US" dirty="0"/>
              <a:t> </a:t>
            </a:r>
            <a:r>
              <a:rPr lang="en-US" altLang="en-US" dirty="0" err="1"/>
              <a:t>autori</a:t>
            </a:r>
            <a:r>
              <a:rPr lang="en-US" altLang="en-US" dirty="0"/>
              <a:t> di </a:t>
            </a:r>
            <a:r>
              <a:rPr lang="en-US" altLang="en-US" dirty="0" err="1"/>
              <a:t>opere</a:t>
            </a:r>
            <a:r>
              <a:rPr lang="en-US" altLang="en-US" dirty="0"/>
              <a:t> creative</a:t>
            </a:r>
          </a:p>
        </p:txBody>
      </p:sp>
      <p:pic>
        <p:nvPicPr>
          <p:cNvPr id="4" name="Picture 3">
            <a:extLst>
              <a:ext uri="{FF2B5EF4-FFF2-40B4-BE49-F238E27FC236}">
                <a16:creationId xmlns:a16="http://schemas.microsoft.com/office/drawing/2014/main" id="{901A3045-7FF5-4300-B6CB-AC7B58556A3F}"/>
              </a:ext>
            </a:extLst>
          </p:cNvPr>
          <p:cNvPicPr>
            <a:picLocks noChangeAspect="1"/>
          </p:cNvPicPr>
          <p:nvPr/>
        </p:nvPicPr>
        <p:blipFill>
          <a:blip r:embed="rId3"/>
          <a:stretch>
            <a:fillRect/>
          </a:stretch>
        </p:blipFill>
        <p:spPr>
          <a:xfrm>
            <a:off x="1387395" y="3293084"/>
            <a:ext cx="2190750" cy="2095500"/>
          </a:xfrm>
          <a:prstGeom prst="rect">
            <a:avLst/>
          </a:prstGeom>
          <a:ln>
            <a:noFill/>
          </a:ln>
          <a:effectLst>
            <a:softEdge rad="112500"/>
          </a:effectLst>
        </p:spPr>
      </p:pic>
      <p:pic>
        <p:nvPicPr>
          <p:cNvPr id="5" name="Picture 4" descr="computer-clip-art.png">
            <a:extLst>
              <a:ext uri="{FF2B5EF4-FFF2-40B4-BE49-F238E27FC236}">
                <a16:creationId xmlns:a16="http://schemas.microsoft.com/office/drawing/2014/main" id="{776263B3-A9FE-4BD8-8DA5-77C0D1EC96D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279574" y="3664734"/>
            <a:ext cx="2652583" cy="19457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1158E320-574C-41F1-8FBF-0D71C0F58A82}"/>
              </a:ext>
            </a:extLst>
          </p:cNvPr>
          <p:cNvPicPr>
            <a:picLocks noChangeAspect="1"/>
          </p:cNvPicPr>
          <p:nvPr/>
        </p:nvPicPr>
        <p:blipFill>
          <a:blip r:embed="rId5"/>
          <a:stretch>
            <a:fillRect/>
          </a:stretch>
        </p:blipFill>
        <p:spPr>
          <a:xfrm>
            <a:off x="4174733" y="4211256"/>
            <a:ext cx="3067050" cy="1485900"/>
          </a:xfrm>
          <a:prstGeom prst="rect">
            <a:avLst/>
          </a:prstGeom>
          <a:ln>
            <a:noFill/>
          </a:ln>
          <a:effectLst>
            <a:outerShdw blurRad="292100" dist="139700" dir="2700000" algn="tl" rotWithShape="0">
              <a:srgbClr val="333333">
                <a:alpha val="65000"/>
              </a:srgbClr>
            </a:outerShdw>
          </a:effectLst>
        </p:spPr>
      </p:pic>
      <p:pic>
        <p:nvPicPr>
          <p:cNvPr id="7" name="Picture 6">
            <a:extLst>
              <a:ext uri="{FF2B5EF4-FFF2-40B4-BE49-F238E27FC236}">
                <a16:creationId xmlns:a16="http://schemas.microsoft.com/office/drawing/2014/main" id="{C3B78FA7-8510-487B-9D57-9DB4A8403EAA}"/>
              </a:ext>
            </a:extLst>
          </p:cNvPr>
          <p:cNvPicPr>
            <a:picLocks noChangeAspect="1"/>
          </p:cNvPicPr>
          <p:nvPr/>
        </p:nvPicPr>
        <p:blipFill>
          <a:blip r:embed="rId6"/>
          <a:stretch>
            <a:fillRect/>
          </a:stretch>
        </p:blipFill>
        <p:spPr>
          <a:xfrm>
            <a:off x="9076680" y="292976"/>
            <a:ext cx="1924050" cy="2381250"/>
          </a:xfrm>
          <a:prstGeom prst="rect">
            <a:avLst/>
          </a:prstGeom>
          <a:ln>
            <a:noFill/>
          </a:ln>
          <a:effectLst>
            <a:outerShdw blurRad="292100" dist="139700" dir="2700000" algn="tl" rotWithShape="0">
              <a:srgbClr val="333333">
                <a:alpha val="65000"/>
              </a:srgbClr>
            </a:outerShdw>
          </a:effectLst>
        </p:spPr>
      </p:pic>
      <p:pic>
        <p:nvPicPr>
          <p:cNvPr id="8" name="Picture 7" descr="music.jpg">
            <a:extLst>
              <a:ext uri="{FF2B5EF4-FFF2-40B4-BE49-F238E27FC236}">
                <a16:creationId xmlns:a16="http://schemas.microsoft.com/office/drawing/2014/main" id="{95495D6E-13CB-454B-B316-C7AE7914C5BF}"/>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652541" y="824707"/>
            <a:ext cx="2447925" cy="18669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BAB7E4A4-EB7F-4F9D-95B5-7BCAF8FB0482}"/>
              </a:ext>
            </a:extLst>
          </p:cNvPr>
          <p:cNvPicPr>
            <a:picLocks noChangeAspect="1"/>
          </p:cNvPicPr>
          <p:nvPr/>
        </p:nvPicPr>
        <p:blipFill>
          <a:blip r:embed="rId8"/>
          <a:stretch>
            <a:fillRect/>
          </a:stretch>
        </p:blipFill>
        <p:spPr>
          <a:xfrm>
            <a:off x="1083986" y="1483601"/>
            <a:ext cx="3533775" cy="12954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107582284"/>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COPYRIGHT</a:t>
            </a:r>
          </a:p>
        </p:txBody>
      </p:sp>
      <p:sp>
        <p:nvSpPr>
          <p:cNvPr id="3" name="Content Placeholder 2"/>
          <p:cNvSpPr>
            <a:spLocks noGrp="1"/>
          </p:cNvSpPr>
          <p:nvPr>
            <p:ph idx="1"/>
          </p:nvPr>
        </p:nvSpPr>
        <p:spPr/>
        <p:txBody>
          <a:bodyPr/>
          <a:lstStyle/>
          <a:p>
            <a:pPr lvl="1" eaLnBrk="1" hangingPunct="1">
              <a:buFont typeface="Arial" panose="020B0604020202020204" pitchFamily="34" charset="0"/>
              <a:buNone/>
            </a:pPr>
            <a:r>
              <a:rPr lang="en-US" altLang="en-US" sz="3200" dirty="0"/>
              <a:t>	</a:t>
            </a:r>
            <a:r>
              <a:rPr lang="en-US" altLang="en-US" dirty="0"/>
              <a:t>Il </a:t>
            </a:r>
            <a:r>
              <a:rPr lang="en-US" altLang="en-US" dirty="0" err="1"/>
              <a:t>diritto</a:t>
            </a:r>
            <a:r>
              <a:rPr lang="en-US" altLang="en-US" dirty="0"/>
              <a:t> </a:t>
            </a:r>
            <a:r>
              <a:rPr lang="en-US" altLang="en-US" dirty="0" err="1"/>
              <a:t>d’autore</a:t>
            </a:r>
            <a:r>
              <a:rPr lang="en-US" altLang="en-US" dirty="0"/>
              <a:t> </a:t>
            </a:r>
            <a:r>
              <a:rPr lang="en-US" altLang="en-US" dirty="0" err="1"/>
              <a:t>protegge</a:t>
            </a:r>
            <a:r>
              <a:rPr lang="en-US" altLang="en-US" dirty="0"/>
              <a:t> le </a:t>
            </a:r>
            <a:r>
              <a:rPr lang="en-US" altLang="en-US" dirty="0" err="1"/>
              <a:t>forme</a:t>
            </a:r>
            <a:r>
              <a:rPr lang="en-US" altLang="en-US" dirty="0"/>
              <a:t> di </a:t>
            </a:r>
            <a:r>
              <a:rPr lang="en-US" altLang="en-US" dirty="0" err="1"/>
              <a:t>epressione</a:t>
            </a:r>
            <a:r>
              <a:rPr lang="en-US" altLang="en-US" dirty="0"/>
              <a:t> creative e </a:t>
            </a:r>
            <a:r>
              <a:rPr lang="en-US" altLang="en-US" dirty="0" err="1"/>
              <a:t>originali</a:t>
            </a:r>
            <a:r>
              <a:rPr lang="en-US" altLang="en-US" dirty="0"/>
              <a:t> ad </a:t>
            </a:r>
            <a:r>
              <a:rPr lang="en-US" altLang="en-US" dirty="0" err="1"/>
              <a:t>esempio</a:t>
            </a:r>
            <a:r>
              <a:rPr lang="en-US" altLang="en-US" dirty="0"/>
              <a:t>  libri,  </a:t>
            </a:r>
            <a:r>
              <a:rPr lang="en-US" altLang="en-US" dirty="0" err="1"/>
              <a:t>disegni</a:t>
            </a:r>
            <a:r>
              <a:rPr lang="en-US" altLang="en-US" dirty="0"/>
              <a:t>,  </a:t>
            </a:r>
            <a:r>
              <a:rPr lang="en-US" altLang="en-US" dirty="0" err="1"/>
              <a:t>quadri</a:t>
            </a:r>
            <a:r>
              <a:rPr lang="en-US" altLang="en-US" dirty="0"/>
              <a:t>, </a:t>
            </a:r>
            <a:r>
              <a:rPr lang="en-US" altLang="en-US" dirty="0" err="1"/>
              <a:t>i</a:t>
            </a:r>
            <a:r>
              <a:rPr lang="en-US" altLang="en-US" dirty="0"/>
              <a:t> </a:t>
            </a:r>
            <a:r>
              <a:rPr lang="en-US" altLang="en-US" dirty="0" err="1"/>
              <a:t>programmi</a:t>
            </a:r>
            <a:r>
              <a:rPr lang="en-US" altLang="en-US" dirty="0"/>
              <a:t> per </a:t>
            </a:r>
            <a:r>
              <a:rPr lang="en-US" altLang="en-US" dirty="0" err="1"/>
              <a:t>elaboratore</a:t>
            </a:r>
            <a:r>
              <a:rPr lang="en-US" altLang="en-US" dirty="0"/>
              <a:t> e le opera </a:t>
            </a:r>
            <a:r>
              <a:rPr lang="en-US" altLang="en-US" dirty="0" err="1"/>
              <a:t>musicali</a:t>
            </a:r>
            <a:r>
              <a:rPr lang="en-US" altLang="en-US" dirty="0"/>
              <a:t>.</a:t>
            </a:r>
          </a:p>
          <a:p>
            <a:pPr eaLnBrk="1" hangingPunct="1"/>
            <a:endParaRPr lang="en-US" altLang="en-US" dirty="0"/>
          </a:p>
        </p:txBody>
      </p:sp>
      <p:pic>
        <p:nvPicPr>
          <p:cNvPr id="7" name="Picture 6" descr="Children coloring papers">
            <a:extLst>
              <a:ext uri="{FF2B5EF4-FFF2-40B4-BE49-F238E27FC236}">
                <a16:creationId xmlns:a16="http://schemas.microsoft.com/office/drawing/2014/main" id="{8FE0FA68-BDD1-47F4-8DCB-E04C8101E4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47041" y="3026858"/>
            <a:ext cx="4005599" cy="2669854"/>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dirty="0" err="1"/>
              <a:t>Quali</a:t>
            </a:r>
            <a:r>
              <a:rPr lang="en-US" altLang="en-US" dirty="0"/>
              <a:t> </a:t>
            </a:r>
            <a:r>
              <a:rPr lang="en-US" altLang="en-US" dirty="0" err="1"/>
              <a:t>diritti</a:t>
            </a:r>
            <a:r>
              <a:rPr lang="en-US" altLang="en-US" dirty="0"/>
              <a:t> </a:t>
            </a:r>
            <a:r>
              <a:rPr lang="en-US" altLang="en-US" dirty="0" err="1"/>
              <a:t>sono</a:t>
            </a:r>
            <a:r>
              <a:rPr lang="en-US" altLang="en-US" dirty="0"/>
              <a:t> </a:t>
            </a:r>
            <a:r>
              <a:rPr lang="en-US" altLang="en-US" dirty="0" err="1"/>
              <a:t>protetti</a:t>
            </a:r>
            <a:r>
              <a:rPr lang="en-US" altLang="en-US" dirty="0"/>
              <a:t> dal </a:t>
            </a:r>
            <a:r>
              <a:rPr lang="en-US" altLang="en-US" dirty="0" err="1"/>
              <a:t>diritto</a:t>
            </a:r>
            <a:r>
              <a:rPr lang="en-US" altLang="en-US" dirty="0"/>
              <a:t> </a:t>
            </a:r>
            <a:r>
              <a:rPr lang="en-US" altLang="en-US" dirty="0" err="1"/>
              <a:t>d’autore</a:t>
            </a:r>
            <a:r>
              <a:rPr lang="en-US" altLang="en-US" dirty="0"/>
              <a:t>?</a:t>
            </a:r>
          </a:p>
        </p:txBody>
      </p:sp>
      <p:sp>
        <p:nvSpPr>
          <p:cNvPr id="3" name="Content Placeholder 2"/>
          <p:cNvSpPr>
            <a:spLocks noGrp="1"/>
          </p:cNvSpPr>
          <p:nvPr>
            <p:ph idx="1"/>
          </p:nvPr>
        </p:nvSpPr>
        <p:spPr>
          <a:xfrm>
            <a:off x="1585284" y="1743912"/>
            <a:ext cx="10515600" cy="4351338"/>
          </a:xfrm>
        </p:spPr>
        <p:txBody>
          <a:bodyPr>
            <a:normAutofit/>
          </a:bodyPr>
          <a:lstStyle/>
          <a:p>
            <a:pPr eaLnBrk="1" hangingPunct="1">
              <a:spcBef>
                <a:spcPct val="0"/>
              </a:spcBef>
            </a:pPr>
            <a:r>
              <a:rPr lang="it-IT" altLang="en-US" dirty="0"/>
              <a:t>Il diritto d'autore ti autorizza, in quanto autore dell'opera, a fare o far fare ad altri quanto segue</a:t>
            </a:r>
            <a:r>
              <a:rPr lang="en-US" altLang="en-US" dirty="0"/>
              <a:t>:</a:t>
            </a:r>
          </a:p>
          <a:p>
            <a:pPr lvl="1" eaLnBrk="1" hangingPunct="1">
              <a:lnSpc>
                <a:spcPct val="150000"/>
              </a:lnSpc>
              <a:spcBef>
                <a:spcPct val="0"/>
              </a:spcBef>
            </a:pPr>
            <a:r>
              <a:rPr lang="en-US" altLang="en-US" dirty="0"/>
              <a:t>Fare </a:t>
            </a:r>
            <a:r>
              <a:rPr lang="en-US" altLang="en-US" dirty="0" err="1"/>
              <a:t>copie</a:t>
            </a:r>
            <a:r>
              <a:rPr lang="en-US" altLang="en-US" dirty="0"/>
              <a:t> </a:t>
            </a:r>
            <a:r>
              <a:rPr lang="en-US" altLang="en-US" dirty="0" err="1"/>
              <a:t>della</a:t>
            </a:r>
            <a:r>
              <a:rPr lang="en-US" altLang="en-US" dirty="0"/>
              <a:t> </a:t>
            </a:r>
            <a:r>
              <a:rPr lang="en-US" altLang="en-US" dirty="0" err="1"/>
              <a:t>tua</a:t>
            </a:r>
            <a:r>
              <a:rPr lang="en-US" altLang="en-US" dirty="0"/>
              <a:t> opera</a:t>
            </a:r>
          </a:p>
          <a:p>
            <a:pPr lvl="1" eaLnBrk="1" hangingPunct="1">
              <a:lnSpc>
                <a:spcPct val="150000"/>
              </a:lnSpc>
              <a:spcBef>
                <a:spcPct val="0"/>
              </a:spcBef>
            </a:pPr>
            <a:r>
              <a:rPr lang="en-US" altLang="en-US" dirty="0" err="1"/>
              <a:t>Distribuire</a:t>
            </a:r>
            <a:r>
              <a:rPr lang="en-US" altLang="en-US" dirty="0"/>
              <a:t> </a:t>
            </a:r>
            <a:r>
              <a:rPr lang="en-US" altLang="en-US" dirty="0" err="1"/>
              <a:t>copie</a:t>
            </a:r>
            <a:r>
              <a:rPr lang="en-US" altLang="en-US" dirty="0"/>
              <a:t> </a:t>
            </a:r>
            <a:r>
              <a:rPr lang="en-US" altLang="en-US" dirty="0" err="1"/>
              <a:t>della</a:t>
            </a:r>
            <a:r>
              <a:rPr lang="en-US" altLang="en-US" dirty="0"/>
              <a:t> </a:t>
            </a:r>
            <a:r>
              <a:rPr lang="en-US" altLang="en-US" dirty="0" err="1"/>
              <a:t>tu</a:t>
            </a:r>
            <a:r>
              <a:rPr lang="en-US" altLang="en-US" dirty="0"/>
              <a:t> </a:t>
            </a:r>
            <a:r>
              <a:rPr lang="en-US" altLang="en-US" dirty="0" err="1"/>
              <a:t>aopera</a:t>
            </a:r>
            <a:endParaRPr lang="en-US" altLang="en-US" dirty="0"/>
          </a:p>
          <a:p>
            <a:pPr lvl="1" eaLnBrk="1" hangingPunct="1">
              <a:lnSpc>
                <a:spcPct val="150000"/>
              </a:lnSpc>
              <a:spcBef>
                <a:spcPct val="0"/>
              </a:spcBef>
            </a:pPr>
            <a:r>
              <a:rPr lang="en-US" altLang="en-US" dirty="0" err="1"/>
              <a:t>Interpretare</a:t>
            </a:r>
            <a:r>
              <a:rPr lang="en-US" altLang="en-US" dirty="0"/>
              <a:t> la </a:t>
            </a:r>
            <a:r>
              <a:rPr lang="en-US" altLang="en-US" dirty="0" err="1"/>
              <a:t>tua</a:t>
            </a:r>
            <a:r>
              <a:rPr lang="en-US" altLang="en-US" dirty="0"/>
              <a:t> opera in </a:t>
            </a:r>
            <a:r>
              <a:rPr lang="en-US" altLang="en-US" dirty="0" err="1"/>
              <a:t>pubblico</a:t>
            </a:r>
            <a:endParaRPr lang="en-US" altLang="en-US" dirty="0"/>
          </a:p>
          <a:p>
            <a:pPr lvl="1" eaLnBrk="1" hangingPunct="1">
              <a:lnSpc>
                <a:spcPct val="150000"/>
              </a:lnSpc>
              <a:spcBef>
                <a:spcPct val="0"/>
              </a:spcBef>
            </a:pPr>
            <a:r>
              <a:rPr lang="en-US" altLang="en-US" dirty="0" err="1"/>
              <a:t>Mostrare</a:t>
            </a:r>
            <a:r>
              <a:rPr lang="en-US" altLang="en-US" dirty="0"/>
              <a:t> la </a:t>
            </a:r>
            <a:r>
              <a:rPr lang="en-US" altLang="en-US" dirty="0" err="1"/>
              <a:t>tua</a:t>
            </a:r>
            <a:r>
              <a:rPr lang="en-US" altLang="en-US" dirty="0"/>
              <a:t> opera al </a:t>
            </a:r>
            <a:r>
              <a:rPr lang="en-US" altLang="en-US" dirty="0" err="1"/>
              <a:t>pubblico</a:t>
            </a:r>
            <a:endParaRPr lang="en-US" altLang="en-US" dirty="0"/>
          </a:p>
          <a:p>
            <a:pPr lvl="1" eaLnBrk="1" hangingPunct="1">
              <a:lnSpc>
                <a:spcPct val="150000"/>
              </a:lnSpc>
              <a:spcBef>
                <a:spcPct val="0"/>
              </a:spcBef>
            </a:pPr>
            <a:r>
              <a:rPr lang="en-US" altLang="en-US" dirty="0" err="1"/>
              <a:t>Effettuare</a:t>
            </a:r>
            <a:r>
              <a:rPr lang="en-US" altLang="en-US" dirty="0"/>
              <a:t> </a:t>
            </a:r>
            <a:r>
              <a:rPr lang="en-US" altLang="en-US" dirty="0" err="1"/>
              <a:t>delle</a:t>
            </a:r>
            <a:r>
              <a:rPr lang="en-US" altLang="en-US" dirty="0"/>
              <a:t> </a:t>
            </a:r>
            <a:r>
              <a:rPr lang="en-US" altLang="en-US" dirty="0" err="1"/>
              <a:t>opere</a:t>
            </a:r>
            <a:r>
              <a:rPr lang="en-US" altLang="en-US" dirty="0"/>
              <a:t> derivate</a:t>
            </a:r>
          </a:p>
          <a:p>
            <a:endParaRPr lang="en-US" altLang="en-US" dirty="0"/>
          </a:p>
        </p:txBody>
      </p:sp>
      <p:sp>
        <p:nvSpPr>
          <p:cNvPr id="2" name="AutoShape 2" descr="Image result for copyright"/>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spTree>
    <p:extLst>
      <p:ext uri="{BB962C8B-B14F-4D97-AF65-F5344CB8AC3E}">
        <p14:creationId xmlns:p14="http://schemas.microsoft.com/office/powerpoint/2010/main" val="396924390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dirty="0" err="1"/>
              <a:t>Quando</a:t>
            </a:r>
            <a:r>
              <a:rPr lang="en-US" altLang="en-US" dirty="0"/>
              <a:t> la </a:t>
            </a:r>
            <a:r>
              <a:rPr lang="en-US" altLang="en-US" dirty="0" err="1"/>
              <a:t>tu</a:t>
            </a:r>
            <a:r>
              <a:rPr lang="en-US" altLang="en-US" dirty="0"/>
              <a:t> </a:t>
            </a:r>
            <a:r>
              <a:rPr lang="en-US" altLang="en-US" dirty="0" err="1"/>
              <a:t>aopera</a:t>
            </a:r>
            <a:r>
              <a:rPr lang="en-US" altLang="en-US" dirty="0"/>
              <a:t> è </a:t>
            </a:r>
            <a:r>
              <a:rPr lang="en-US" altLang="en-US" dirty="0" err="1"/>
              <a:t>protetta</a:t>
            </a:r>
            <a:r>
              <a:rPr lang="en-US" altLang="en-US" dirty="0"/>
              <a:t>?</a:t>
            </a:r>
          </a:p>
        </p:txBody>
      </p:sp>
      <p:sp>
        <p:nvSpPr>
          <p:cNvPr id="6147" name="Content Placeholder 2"/>
          <p:cNvSpPr>
            <a:spLocks noGrp="1"/>
          </p:cNvSpPr>
          <p:nvPr>
            <p:ph idx="1"/>
          </p:nvPr>
        </p:nvSpPr>
        <p:spPr/>
        <p:txBody>
          <a:bodyPr/>
          <a:lstStyle/>
          <a:p>
            <a:pPr algn="ctr">
              <a:buFont typeface="Arial" panose="020B0604020202020204" pitchFamily="34" charset="0"/>
              <a:buNone/>
            </a:pPr>
            <a:r>
              <a:rPr lang="en-US" altLang="en-US" dirty="0"/>
              <a:t>La </a:t>
            </a:r>
            <a:r>
              <a:rPr lang="en-US" altLang="en-US" dirty="0" err="1"/>
              <a:t>tua</a:t>
            </a:r>
            <a:r>
              <a:rPr lang="en-US" altLang="en-US" dirty="0"/>
              <a:t> opera è </a:t>
            </a:r>
            <a:r>
              <a:rPr lang="en-US" altLang="en-US" dirty="0" err="1"/>
              <a:t>protetta</a:t>
            </a:r>
            <a:r>
              <a:rPr lang="en-US" altLang="en-US" dirty="0"/>
              <a:t> dal </a:t>
            </a:r>
            <a:r>
              <a:rPr lang="en-US" altLang="en-US" dirty="0" err="1"/>
              <a:t>momento</a:t>
            </a:r>
            <a:r>
              <a:rPr lang="en-US" altLang="en-US" dirty="0"/>
              <a:t> </a:t>
            </a:r>
            <a:r>
              <a:rPr lang="en-US" altLang="en-US" dirty="0" err="1"/>
              <a:t>della</a:t>
            </a:r>
            <a:r>
              <a:rPr lang="en-US" altLang="en-US" dirty="0"/>
              <a:t> </a:t>
            </a:r>
            <a:r>
              <a:rPr lang="en-US" altLang="en-US" dirty="0" err="1"/>
              <a:t>sua</a:t>
            </a:r>
            <a:r>
              <a:rPr lang="en-US" altLang="en-US" dirty="0"/>
              <a:t> </a:t>
            </a:r>
            <a:r>
              <a:rPr lang="en-US" altLang="en-US" dirty="0" err="1"/>
              <a:t>creazione</a:t>
            </a:r>
            <a:r>
              <a:rPr lang="en-US" altLang="en-US" dirty="0"/>
              <a:t> e </a:t>
            </a:r>
            <a:r>
              <a:rPr lang="en-US" altLang="en-US" dirty="0" err="1"/>
              <a:t>nelle</a:t>
            </a:r>
            <a:r>
              <a:rPr lang="en-US" altLang="en-US" dirty="0"/>
              <a:t> </a:t>
            </a:r>
            <a:r>
              <a:rPr lang="en-US" altLang="en-US" dirty="0" err="1"/>
              <a:t>forme</a:t>
            </a:r>
            <a:r>
              <a:rPr lang="en-US" altLang="en-US" dirty="0"/>
              <a:t> concrete </a:t>
            </a:r>
            <a:r>
              <a:rPr lang="en-US" altLang="en-US" dirty="0" err="1"/>
              <a:t>della</a:t>
            </a:r>
            <a:r>
              <a:rPr lang="en-US" altLang="en-US" dirty="0"/>
              <a:t> </a:t>
            </a:r>
            <a:r>
              <a:rPr lang="en-US" altLang="en-US" dirty="0" err="1"/>
              <a:t>sua</a:t>
            </a:r>
            <a:r>
              <a:rPr lang="en-US" altLang="en-US" dirty="0"/>
              <a:t> </a:t>
            </a:r>
            <a:r>
              <a:rPr lang="en-US" altLang="en-US" dirty="0" err="1"/>
              <a:t>espressione</a:t>
            </a:r>
            <a:r>
              <a:rPr lang="en-US" altLang="en-US" dirty="0"/>
              <a:t>.  </a:t>
            </a:r>
          </a:p>
          <a:p>
            <a:endParaRPr lang="en-US" altLang="en-US" dirty="0"/>
          </a:p>
        </p:txBody>
      </p:sp>
      <p:sp>
        <p:nvSpPr>
          <p:cNvPr id="2" name="AutoShape 2" descr="Image result for idea"/>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ZA"/>
          </a:p>
        </p:txBody>
      </p:sp>
      <p:pic>
        <p:nvPicPr>
          <p:cNvPr id="4" name="Picture 3"/>
          <p:cNvPicPr>
            <a:picLocks noChangeAspect="1"/>
          </p:cNvPicPr>
          <p:nvPr/>
        </p:nvPicPr>
        <p:blipFill>
          <a:blip r:embed="rId3"/>
          <a:stretch>
            <a:fillRect/>
          </a:stretch>
        </p:blipFill>
        <p:spPr>
          <a:xfrm>
            <a:off x="1744820" y="3429000"/>
            <a:ext cx="8076419" cy="2005674"/>
          </a:xfrm>
          <a:prstGeom prst="rect">
            <a:avLst/>
          </a:prstGeom>
          <a:ln>
            <a:noFill/>
          </a:ln>
          <a:effectLst>
            <a:softEdge rad="112500"/>
          </a:effectLst>
        </p:spPr>
      </p:pic>
      <p:pic>
        <p:nvPicPr>
          <p:cNvPr id="10" name="Picture 9"/>
          <p:cNvPicPr>
            <a:picLocks noChangeAspect="1"/>
          </p:cNvPicPr>
          <p:nvPr/>
        </p:nvPicPr>
        <p:blipFill>
          <a:blip r:embed="rId4"/>
          <a:stretch>
            <a:fillRect/>
          </a:stretch>
        </p:blipFill>
        <p:spPr>
          <a:xfrm>
            <a:off x="2369238" y="3385354"/>
            <a:ext cx="1677467" cy="2049320"/>
          </a:xfrm>
          <a:prstGeom prst="rect">
            <a:avLst/>
          </a:prstGeom>
          <a:ln>
            <a:noFill/>
          </a:ln>
          <a:effectLst>
            <a:softEdge rad="112500"/>
          </a:effectLst>
        </p:spPr>
      </p:pic>
    </p:spTree>
    <p:extLst>
      <p:ext uri="{BB962C8B-B14F-4D97-AF65-F5344CB8AC3E}">
        <p14:creationId xmlns:p14="http://schemas.microsoft.com/office/powerpoint/2010/main" val="330338871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5" name="TextBox 2"/>
          <p:cNvSpPr txBox="1">
            <a:spLocks noChangeArrowheads="1"/>
          </p:cNvSpPr>
          <p:nvPr/>
        </p:nvSpPr>
        <p:spPr bwMode="auto">
          <a:xfrm>
            <a:off x="4495801" y="2133600"/>
            <a:ext cx="6842835" cy="2677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None/>
            </a:pPr>
            <a:r>
              <a:rPr lang="en-US" altLang="en-US" sz="2800" dirty="0"/>
              <a:t>“…</a:t>
            </a:r>
            <a:r>
              <a:rPr lang="it-IT" altLang="en-US" sz="2800" dirty="0"/>
              <a:t>troppo diverso dagli altri </a:t>
            </a:r>
          </a:p>
          <a:p>
            <a:pPr>
              <a:spcBef>
                <a:spcPct val="0"/>
              </a:spcBef>
              <a:buNone/>
            </a:pPr>
            <a:r>
              <a:rPr lang="it-IT" altLang="en-US" sz="2800" dirty="0"/>
              <a:t> [libri] per ragazzi per giustificarne la vendita</a:t>
            </a:r>
            <a:r>
              <a:rPr lang="en-US" altLang="en-US" sz="2800" dirty="0"/>
              <a:t>.”</a:t>
            </a:r>
          </a:p>
          <a:p>
            <a:pPr eaLnBrk="1" hangingPunct="1">
              <a:spcBef>
                <a:spcPct val="0"/>
              </a:spcBef>
              <a:buFontTx/>
              <a:buNone/>
            </a:pPr>
            <a:endParaRPr lang="en-US" altLang="en-US" sz="2800" dirty="0"/>
          </a:p>
          <a:p>
            <a:pPr eaLnBrk="1" hangingPunct="1">
              <a:spcBef>
                <a:spcPct val="0"/>
              </a:spcBef>
              <a:buFontTx/>
              <a:buNone/>
            </a:pPr>
            <a:endParaRPr lang="en-US" altLang="en-US" sz="2800" dirty="0"/>
          </a:p>
          <a:p>
            <a:pPr eaLnBrk="1" hangingPunct="1">
              <a:spcBef>
                <a:spcPct val="0"/>
              </a:spcBef>
              <a:buFontTx/>
              <a:buNone/>
            </a:pPr>
            <a:endParaRPr lang="en-US" altLang="en-US" sz="2800" dirty="0"/>
          </a:p>
          <a:p>
            <a:pPr eaLnBrk="1" hangingPunct="1">
              <a:spcBef>
                <a:spcPct val="0"/>
              </a:spcBef>
              <a:buFontTx/>
              <a:buNone/>
            </a:pPr>
            <a:r>
              <a:rPr lang="en-US" altLang="en-US" sz="2800" dirty="0"/>
              <a:t>			</a:t>
            </a:r>
          </a:p>
        </p:txBody>
      </p:sp>
      <p:pic>
        <p:nvPicPr>
          <p:cNvPr id="8196" name="Picture 2" descr="book cov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0168" y="2133600"/>
            <a:ext cx="2466975" cy="33528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p:cNvSpPr>
            <a:spLocks noGrp="1"/>
          </p:cNvSpPr>
          <p:nvPr>
            <p:ph type="title"/>
          </p:nvPr>
        </p:nvSpPr>
        <p:spPr>
          <a:xfrm>
            <a:off x="2253657" y="525007"/>
            <a:ext cx="7772400" cy="1508760"/>
          </a:xfrm>
        </p:spPr>
        <p:txBody>
          <a:bodyPr>
            <a:normAutofit/>
          </a:bodyPr>
          <a:lstStyle/>
          <a:p>
            <a:r>
              <a:rPr lang="it-IT" dirty="0"/>
              <a:t>Rifiuto di pubblicazione del libro del Dr. </a:t>
            </a:r>
            <a:r>
              <a:rPr lang="it-IT" dirty="0" err="1"/>
              <a:t>Seuss</a:t>
            </a:r>
            <a:r>
              <a:rPr lang="it-IT" dirty="0"/>
              <a:t> -27 volte</a:t>
            </a:r>
            <a:endParaRPr lang="en-ZA" dirty="0"/>
          </a:p>
        </p:txBody>
      </p:sp>
      <p:sp>
        <p:nvSpPr>
          <p:cNvPr id="4" name="Rectangle 3"/>
          <p:cNvSpPr/>
          <p:nvPr/>
        </p:nvSpPr>
        <p:spPr>
          <a:xfrm>
            <a:off x="5029200" y="3505201"/>
            <a:ext cx="4572000" cy="3042371"/>
          </a:xfrm>
          <a:prstGeom prst="rect">
            <a:avLst/>
          </a:prstGeom>
        </p:spPr>
        <p:txBody>
          <a:bodyPr>
            <a:spAutoFit/>
          </a:bodyPr>
          <a:lstStyle/>
          <a:p>
            <a:pPr>
              <a:lnSpc>
                <a:spcPct val="107000"/>
              </a:lnSpc>
              <a:spcAft>
                <a:spcPts val="800"/>
              </a:spcAft>
            </a:pPr>
            <a:r>
              <a:rPr lang="en-ZA" dirty="0">
                <a:solidFill>
                  <a:schemeClr val="bg1"/>
                </a:solidFill>
                <a:latin typeface="Arial" panose="020B0604020202020204" pitchFamily="34" charset="0"/>
                <a:ea typeface="Calibri" panose="020F0502020204030204" pitchFamily="34" charset="0"/>
                <a:cs typeface="Times New Roman" panose="02020603050405020304" pitchFamily="18" charset="0"/>
              </a:rPr>
              <a:t>Theodor Geisel sold 11,000 Dr. Seuss books every day of the year, in the United States alone, twenty-four years after he died. </a:t>
            </a:r>
            <a:endParaRPr lang="en-ZA" sz="1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ZA" dirty="0">
                <a:solidFill>
                  <a:schemeClr val="bg1"/>
                </a:solidFill>
                <a:latin typeface="Arial" panose="020B0604020202020204" pitchFamily="34" charset="0"/>
                <a:ea typeface="Calibri" panose="020F0502020204030204" pitchFamily="34" charset="0"/>
              </a:rPr>
              <a:t>He has sold 600 million books worldwide since his first book, And to Think That I Saw It on Mulberry Street, was published in 1937 (</a:t>
            </a:r>
            <a:r>
              <a:rPr lang="en-ZA" dirty="0">
                <a:solidFill>
                  <a:schemeClr val="bg1"/>
                </a:solidFill>
              </a:rPr>
              <a:t>rejected by twenty-seven publishers before it was finally accepted by Vanguard Press)</a:t>
            </a:r>
          </a:p>
        </p:txBody>
      </p:sp>
    </p:spTree>
    <p:extLst>
      <p:ext uri="{BB962C8B-B14F-4D97-AF65-F5344CB8AC3E}">
        <p14:creationId xmlns:p14="http://schemas.microsoft.com/office/powerpoint/2010/main" val="248137595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dissolve">
                                      <p:cBhvr>
                                        <p:cTn id="7" dur="500"/>
                                        <p:tgtEl>
                                          <p:spTgt spid="819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grpId="0" nodeType="clickEffect">
                                  <p:stCondLst>
                                    <p:cond delay="0"/>
                                  </p:stCondLst>
                                  <p:childTnLst>
                                    <p:set>
                                      <p:cBhvr>
                                        <p:cTn id="11" dur="1" fill="hold">
                                          <p:stCondLst>
                                            <p:cond delay="0"/>
                                          </p:stCondLst>
                                        </p:cTn>
                                        <p:tgtEl>
                                          <p:spTgt spid="8195"/>
                                        </p:tgtEl>
                                        <p:attrNameLst>
                                          <p:attrName>style.visibility</p:attrName>
                                        </p:attrNameLst>
                                      </p:cBhvr>
                                      <p:to>
                                        <p:strVal val="visible"/>
                                      </p:to>
                                    </p:set>
                                    <p:anim calcmode="lin" valueType="num">
                                      <p:cBhvr additive="base">
                                        <p:cTn id="12" dur="1000" fill="hold"/>
                                        <p:tgtEl>
                                          <p:spTgt spid="8195"/>
                                        </p:tgtEl>
                                        <p:attrNameLst>
                                          <p:attrName>ppt_x</p:attrName>
                                        </p:attrNameLst>
                                      </p:cBhvr>
                                      <p:tavLst>
                                        <p:tav tm="0">
                                          <p:val>
                                            <p:strVal val="1+#ppt_w/2"/>
                                          </p:val>
                                        </p:tav>
                                        <p:tav tm="100000">
                                          <p:val>
                                            <p:strVal val="#ppt_x"/>
                                          </p:val>
                                        </p:tav>
                                      </p:tavLst>
                                    </p:anim>
                                    <p:anim calcmode="lin" valueType="num">
                                      <p:cBhvr additive="base">
                                        <p:cTn id="13" dur="1000" fill="hold"/>
                                        <p:tgtEl>
                                          <p:spTgt spid="8195"/>
                                        </p:tgtEl>
                                        <p:attrNameLst>
                                          <p:attrName>ppt_y</p:attrName>
                                        </p:attrNameLst>
                                      </p:cBhvr>
                                      <p:tavLst>
                                        <p:tav tm="0">
                                          <p:val>
                                            <p:strVal val="#ppt_y"/>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5" grpId="0"/>
      <p:bldP spid="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it-IT" altLang="en-US" dirty="0"/>
              <a:t>Perché è importante la proprietà intellettuale?</a:t>
            </a:r>
            <a:br>
              <a:rPr lang="en-US" altLang="en-US" dirty="0"/>
            </a:br>
            <a:endParaRPr lang="en-ZA" dirty="0"/>
          </a:p>
        </p:txBody>
      </p:sp>
      <p:pic>
        <p:nvPicPr>
          <p:cNvPr id="10" name="Picture 9" descr="A stack of bank cards">
            <a:extLst>
              <a:ext uri="{FF2B5EF4-FFF2-40B4-BE49-F238E27FC236}">
                <a16:creationId xmlns:a16="http://schemas.microsoft.com/office/drawing/2014/main" id="{5508EDC7-9788-41BE-97B1-2D86335D5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29144" y="1121221"/>
            <a:ext cx="8607857" cy="5760145"/>
          </a:xfrm>
          <a:prstGeom prst="rect">
            <a:avLst/>
          </a:prstGeom>
          <a:ln>
            <a:noFill/>
          </a:ln>
          <a:effectLst>
            <a:softEdge rad="112500"/>
          </a:effectLst>
        </p:spPr>
      </p:pic>
      <p:sp>
        <p:nvSpPr>
          <p:cNvPr id="11" name="Content Placeholder 10">
            <a:extLst>
              <a:ext uri="{FF2B5EF4-FFF2-40B4-BE49-F238E27FC236}">
                <a16:creationId xmlns:a16="http://schemas.microsoft.com/office/drawing/2014/main" id="{F903D7C1-103B-4E90-8289-E6B6440CC6C9}"/>
              </a:ext>
            </a:extLst>
          </p:cNvPr>
          <p:cNvSpPr txBox="1">
            <a:spLocks/>
          </p:cNvSpPr>
          <p:nvPr/>
        </p:nvSpPr>
        <p:spPr>
          <a:xfrm>
            <a:off x="2169916" y="2663757"/>
            <a:ext cx="5016879" cy="3073021"/>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lgn="ctr">
              <a:buFont typeface="Arial" panose="020B0604020202020204" pitchFamily="34" charset="0"/>
              <a:buNone/>
            </a:pPr>
            <a:r>
              <a:rPr lang="it-IT" altLang="en-US" sz="3200" dirty="0">
                <a:solidFill>
                  <a:schemeClr val="bg1"/>
                </a:solidFill>
              </a:rPr>
              <a:t>Queste "idee" "invenzioni" e "creazioni" hanno un valore commerciale</a:t>
            </a:r>
          </a:p>
          <a:p>
            <a:pPr lvl="1" algn="ctr">
              <a:buFont typeface="Arial" panose="020B0604020202020204" pitchFamily="34" charset="0"/>
              <a:buNone/>
            </a:pPr>
            <a:r>
              <a:rPr lang="it-IT" altLang="en-US" sz="3200" dirty="0">
                <a:solidFill>
                  <a:schemeClr val="bg1"/>
                </a:solidFill>
              </a:rPr>
              <a:t>Questo significa che la proprietà intellettuale può essere scambiata:</a:t>
            </a:r>
          </a:p>
          <a:p>
            <a:pPr lvl="1" algn="ctr">
              <a:buFont typeface="Arial" panose="020B0604020202020204" pitchFamily="34" charset="0"/>
              <a:buNone/>
            </a:pPr>
            <a:r>
              <a:rPr lang="it-IT" altLang="en-US" sz="3200" dirty="0">
                <a:solidFill>
                  <a:schemeClr val="bg1"/>
                </a:solidFill>
              </a:rPr>
              <a:t>per esempio: venduta, concessa in licenza.</a:t>
            </a:r>
            <a:endParaRPr lang="en-US" altLang="en-US" sz="3200" dirty="0">
              <a:solidFill>
                <a:schemeClr val="bg1"/>
              </a:solidFill>
            </a:endParaRPr>
          </a:p>
          <a:p>
            <a:endParaRPr lang="en-US" altLang="en-US" dirty="0">
              <a:solidFill>
                <a:schemeClr val="bg1"/>
              </a:solidFill>
            </a:endParaRPr>
          </a:p>
        </p:txBody>
      </p:sp>
    </p:spTree>
    <p:extLst>
      <p:ext uri="{BB962C8B-B14F-4D97-AF65-F5344CB8AC3E}">
        <p14:creationId xmlns:p14="http://schemas.microsoft.com/office/powerpoint/2010/main" val="112679660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Riproduzione</a:t>
            </a:r>
            <a:r>
              <a:rPr lang="en-ZA" dirty="0"/>
              <a:t> </a:t>
            </a:r>
            <a:r>
              <a:rPr lang="en-ZA" dirty="0" err="1"/>
              <a:t>parziale</a:t>
            </a:r>
            <a:endParaRPr lang="en-ZA" dirty="0"/>
          </a:p>
        </p:txBody>
      </p:sp>
      <p:sp>
        <p:nvSpPr>
          <p:cNvPr id="7" name="Content Placeholder 6"/>
          <p:cNvSpPr>
            <a:spLocks noGrp="1"/>
          </p:cNvSpPr>
          <p:nvPr>
            <p:ph idx="1"/>
          </p:nvPr>
        </p:nvSpPr>
        <p:spPr>
          <a:xfrm>
            <a:off x="1577503" y="1448191"/>
            <a:ext cx="10515600" cy="4351338"/>
          </a:xfrm>
        </p:spPr>
        <p:txBody>
          <a:bodyPr>
            <a:normAutofit fontScale="92500"/>
          </a:bodyPr>
          <a:lstStyle/>
          <a:p>
            <a:r>
              <a:rPr lang="it-IT" dirty="0"/>
              <a:t>La riproduzione parziale è l'uso di porzioni di registrazioni musicali precedenti che vengono incorporate in una nuova composizione musicale. </a:t>
            </a:r>
          </a:p>
          <a:p>
            <a:r>
              <a:rPr lang="it-IT" dirty="0"/>
              <a:t>La riproduzione parziale è diventata prassi di molti generi musicali oggi. Quando si riproduce parzialmente un brano musicale di un terzo senza il suo permesso, si compie una violazione del diritto d’autore. Si tratta di uso non autorizzato di materiale protetto dal diritto d’autore di proprietà di un altro soggetto. </a:t>
            </a:r>
          </a:p>
          <a:p>
            <a:r>
              <a:rPr lang="it-IT" dirty="0"/>
              <a:t>La riproduzione parziale senza il consenso dell’autore viola due diritti d'autore: il diritto d'autore sulla registrazione sonora (di solito di proprietà della casa discografica) e il diritto d'autore sul brano musicale in sé (di solito di proprietà dell'autore o della casa editrice). </a:t>
            </a:r>
            <a:endParaRPr lang="en-ZA" dirty="0"/>
          </a:p>
        </p:txBody>
      </p:sp>
    </p:spTree>
    <p:extLst>
      <p:ext uri="{BB962C8B-B14F-4D97-AF65-F5344CB8AC3E}">
        <p14:creationId xmlns:p14="http://schemas.microsoft.com/office/powerpoint/2010/main" val="331991376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a:t>Questa è </a:t>
            </a:r>
            <a:r>
              <a:rPr lang="en-ZA" dirty="0" err="1"/>
              <a:t>riproduzione</a:t>
            </a:r>
            <a:r>
              <a:rPr lang="en-ZA" dirty="0"/>
              <a:t> </a:t>
            </a:r>
            <a:r>
              <a:rPr lang="en-ZA" dirty="0" err="1"/>
              <a:t>parziale</a:t>
            </a:r>
            <a:r>
              <a:rPr lang="en-ZA" dirty="0"/>
              <a:t>? </a:t>
            </a:r>
          </a:p>
        </p:txBody>
      </p:sp>
      <p:pic>
        <p:nvPicPr>
          <p:cNvPr id="6" name="Mbube Short.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extLst>
              <a:ext uri="{28A0092B-C50C-407E-A947-70E740481C1C}">
                <a14:useLocalDpi xmlns:a14="http://schemas.microsoft.com/office/drawing/2010/main" val="0"/>
              </a:ext>
            </a:extLst>
          </a:blip>
          <a:stretch>
            <a:fillRect/>
          </a:stretch>
        </p:blipFill>
        <p:spPr>
          <a:xfrm>
            <a:off x="1752600" y="2209801"/>
            <a:ext cx="1981200" cy="1987805"/>
          </a:xfrm>
          <a:prstGeom prst="rect">
            <a:avLst/>
          </a:prstGeom>
        </p:spPr>
      </p:pic>
      <p:pic>
        <p:nvPicPr>
          <p:cNvPr id="7" name="Wimoweh 2.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4">
            <a:extLst>
              <a:ext uri="{28A0092B-C50C-407E-A947-70E740481C1C}">
                <a14:useLocalDpi xmlns:a14="http://schemas.microsoft.com/office/drawing/2010/main" val="0"/>
              </a:ext>
            </a:extLst>
          </a:blip>
          <a:stretch>
            <a:fillRect/>
          </a:stretch>
        </p:blipFill>
        <p:spPr>
          <a:xfrm>
            <a:off x="3886200" y="2227471"/>
            <a:ext cx="2057400" cy="2059975"/>
          </a:xfrm>
          <a:prstGeom prst="rect">
            <a:avLst/>
          </a:prstGeom>
        </p:spPr>
      </p:pic>
      <p:pic>
        <p:nvPicPr>
          <p:cNvPr id="8" name="Lion Sleeps Tonight Original.mp3">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extLst>
              <a:ext uri="{28A0092B-C50C-407E-A947-70E740481C1C}">
                <a14:useLocalDpi xmlns:a14="http://schemas.microsoft.com/office/drawing/2010/main" val="0"/>
              </a:ext>
            </a:extLst>
          </a:blip>
          <a:stretch>
            <a:fillRect/>
          </a:stretch>
        </p:blipFill>
        <p:spPr>
          <a:xfrm>
            <a:off x="6118087" y="2258392"/>
            <a:ext cx="2035313" cy="2035313"/>
          </a:xfrm>
          <a:prstGeom prst="rect">
            <a:avLst/>
          </a:prstGeom>
        </p:spPr>
      </p:pic>
      <p:pic>
        <p:nvPicPr>
          <p:cNvPr id="9" name="15 The Lion Sleeps Tonight.mp3">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6">
            <a:extLst>
              <a:ext uri="{28A0092B-C50C-407E-A947-70E740481C1C}">
                <a14:useLocalDpi xmlns:a14="http://schemas.microsoft.com/office/drawing/2010/main" val="0"/>
              </a:ext>
            </a:extLst>
          </a:blip>
          <a:stretch>
            <a:fillRect/>
          </a:stretch>
        </p:blipFill>
        <p:spPr>
          <a:xfrm>
            <a:off x="8327886" y="2227470"/>
            <a:ext cx="2124353" cy="2114608"/>
          </a:xfrm>
          <a:prstGeom prst="rect">
            <a:avLst/>
          </a:prstGeom>
        </p:spPr>
      </p:pic>
      <p:pic>
        <p:nvPicPr>
          <p:cNvPr id="10" name="Lion Sleeps Tonight (Timon &amp; Pumbaa).mp3">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17">
            <a:extLst>
              <a:ext uri="{28A0092B-C50C-407E-A947-70E740481C1C}">
                <a14:useLocalDpi xmlns:a14="http://schemas.microsoft.com/office/drawing/2010/main" val="0"/>
              </a:ext>
            </a:extLst>
          </a:blip>
          <a:stretch>
            <a:fillRect/>
          </a:stretch>
        </p:blipFill>
        <p:spPr>
          <a:xfrm>
            <a:off x="1905001" y="4495800"/>
            <a:ext cx="2139091" cy="2125674"/>
          </a:xfrm>
          <a:prstGeom prst="rect">
            <a:avLst/>
          </a:prstGeom>
        </p:spPr>
      </p:pic>
    </p:spTree>
    <p:extLst>
      <p:ext uri="{BB962C8B-B14F-4D97-AF65-F5344CB8AC3E}">
        <p14:creationId xmlns:p14="http://schemas.microsoft.com/office/powerpoint/2010/main" val="182637122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0003" fill="hold"/>
                                        <p:tgtEl>
                                          <p:spTgt spid="6"/>
                                        </p:tgtEl>
                                      </p:cBhvr>
                                    </p:cmd>
                                  </p:childTnLst>
                                </p:cTn>
                              </p:par>
                            </p:childTnLst>
                          </p:cTn>
                        </p:par>
                      </p:childTnLst>
                    </p:cTn>
                  </p:par>
                </p:childTnLst>
              </p:cTn>
              <p:nextCondLst>
                <p:cond evt="onClick" delay="0">
                  <p:tgtEl>
                    <p:spTgt spid="6"/>
                  </p:tgtEl>
                </p:cond>
              </p:nextCondLst>
            </p:seq>
            <p:audio>
              <p:cMediaNode vol="100000">
                <p:cTn id="7" fill="hold" display="0">
                  <p:stCondLst>
                    <p:cond delay="indefinite"/>
                  </p:stCondLst>
                  <p:endCondLst>
                    <p:cond evt="onStopAudio" delay="0">
                      <p:tgtEl>
                        <p:sldTgt/>
                      </p:tgtEl>
                    </p:cond>
                  </p:endCondLst>
                </p:cTn>
                <p:tgtEl>
                  <p:spTgt spid="6"/>
                </p:tgtEl>
              </p:cMediaNode>
            </p:audi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5456" fill="hold"/>
                                        <p:tgtEl>
                                          <p:spTgt spid="7"/>
                                        </p:tgtEl>
                                      </p:cBhvr>
                                    </p:cmd>
                                  </p:childTnLst>
                                </p:cTn>
                              </p:par>
                            </p:childTnLst>
                          </p:cTn>
                        </p:par>
                      </p:childTnLst>
                    </p:cTn>
                  </p:par>
                </p:childTnLst>
              </p:cTn>
              <p:nextCondLst>
                <p:cond evt="onClick" delay="0">
                  <p:tgtEl>
                    <p:spTgt spid="7"/>
                  </p:tgtEl>
                </p:cond>
              </p:nextCondLst>
            </p:seq>
            <p:audio>
              <p:cMediaNode vol="100000">
                <p:cTn id="13" fill="hold" display="0">
                  <p:stCondLst>
                    <p:cond delay="indefinite"/>
                  </p:stCondLst>
                  <p:endCondLst>
                    <p:cond evt="onStopAudio" delay="0">
                      <p:tgtEl>
                        <p:sldTgt/>
                      </p:tgtEl>
                    </p:cond>
                  </p:endCondLst>
                </p:cTn>
                <p:tgtEl>
                  <p:spTgt spid="7"/>
                </p:tgtEl>
              </p:cMediaNode>
            </p:audio>
            <p:seq concurrent="1" nextAc="seek">
              <p:cTn id="14" restart="whenNotActive" fill="hold" evtFilter="cancelBubble" nodeType="interactiveSeq">
                <p:stCondLst>
                  <p:cond evt="onClick" delay="0">
                    <p:tgtEl>
                      <p:spTgt spid="8"/>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57831" fill="hold"/>
                                        <p:tgtEl>
                                          <p:spTgt spid="8"/>
                                        </p:tgtEl>
                                      </p:cBhvr>
                                    </p:cmd>
                                  </p:childTnLst>
                                </p:cTn>
                              </p:par>
                            </p:childTnLst>
                          </p:cTn>
                        </p:par>
                      </p:childTnLst>
                    </p:cTn>
                  </p:par>
                </p:childTnLst>
              </p:cTn>
              <p:nextCondLst>
                <p:cond evt="onClick" delay="0">
                  <p:tgtEl>
                    <p:spTgt spid="8"/>
                  </p:tgtEl>
                </p:cond>
              </p:nextCondLst>
            </p:seq>
            <p:audio>
              <p:cMediaNode vol="100000">
                <p:cTn id="19" fill="hold" display="0">
                  <p:stCondLst>
                    <p:cond delay="indefinite"/>
                  </p:stCondLst>
                  <p:endCondLst>
                    <p:cond evt="onStopAudio" delay="0">
                      <p:tgtEl>
                        <p:sldTgt/>
                      </p:tgtEl>
                    </p:cond>
                  </p:endCondLst>
                </p:cTn>
                <p:tgtEl>
                  <p:spTgt spid="8"/>
                </p:tgtEl>
              </p:cMediaNode>
            </p:audio>
            <p:seq concurrent="1" nextAc="seek">
              <p:cTn id="20" restart="whenNotActive" fill="hold" evtFilter="cancelBubble" nodeType="interactiveSeq">
                <p:stCondLst>
                  <p:cond evt="onClick" delay="0">
                    <p:tgtEl>
                      <p:spTgt spid="9"/>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70217" fill="hold"/>
                                        <p:tgtEl>
                                          <p:spTgt spid="9"/>
                                        </p:tgtEl>
                                      </p:cBhvr>
                                    </p:cmd>
                                  </p:childTnLst>
                                </p:cTn>
                              </p:par>
                            </p:childTnLst>
                          </p:cTn>
                        </p:par>
                      </p:childTnLst>
                    </p:cTn>
                  </p:par>
                </p:childTnLst>
              </p:cTn>
              <p:nextCondLst>
                <p:cond evt="onClick" delay="0">
                  <p:tgtEl>
                    <p:spTgt spid="9"/>
                  </p:tgtEl>
                </p:cond>
              </p:nextCondLst>
            </p:seq>
            <p:audio>
              <p:cMediaNode vol="100000">
                <p:cTn id="25" fill="hold" display="0">
                  <p:stCondLst>
                    <p:cond delay="indefinite"/>
                  </p:stCondLst>
                  <p:endCondLst>
                    <p:cond evt="onStopAudio" delay="0">
                      <p:tgtEl>
                        <p:sldTgt/>
                      </p:tgtEl>
                    </p:cond>
                  </p:endCondLst>
                </p:cTn>
                <p:tgtEl>
                  <p:spTgt spid="9"/>
                </p:tgtEl>
              </p:cMediaNode>
            </p:audio>
            <p:seq concurrent="1" nextAc="seek">
              <p:cTn id="26" restart="whenNotActive" fill="hold" evtFilter="cancelBubble" nodeType="interactiveSeq">
                <p:stCondLst>
                  <p:cond evt="onClick" delay="0">
                    <p:tgtEl>
                      <p:spTgt spid="10"/>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9126" fill="hold"/>
                                        <p:tgtEl>
                                          <p:spTgt spid="10"/>
                                        </p:tgtEl>
                                      </p:cBhvr>
                                    </p:cmd>
                                  </p:childTnLst>
                                </p:cTn>
                              </p:par>
                            </p:childTnLst>
                          </p:cTn>
                        </p:par>
                      </p:childTnLst>
                    </p:cTn>
                  </p:par>
                </p:childTnLst>
              </p:cTn>
              <p:nextCondLst>
                <p:cond evt="onClick" delay="0">
                  <p:tgtEl>
                    <p:spTgt spid="10"/>
                  </p:tgtEl>
                </p:cond>
              </p:nextCondLst>
            </p:seq>
            <p:audio>
              <p:cMediaNode vol="100000">
                <p:cTn id="31" fill="hold" display="0">
                  <p:stCondLst>
                    <p:cond delay="indefinite"/>
                  </p:stCondLst>
                  <p:endCondLst>
                    <p:cond evt="onStopAudio" delay="0">
                      <p:tgtEl>
                        <p:sldTgt/>
                      </p:tgtEl>
                    </p:cond>
                  </p:endCondLst>
                </p:cTn>
                <p:tgtEl>
                  <p:spTgt spid="10"/>
                </p:tgtEl>
              </p:cMediaNode>
            </p:audio>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2" name="Picture 2" descr="bugs"/>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76544" y="1539245"/>
            <a:ext cx="1034390" cy="1448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4" descr="bugsnew"/>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26494" y="3065804"/>
            <a:ext cx="1084440" cy="16049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4" name="Picture 6" descr="bugsnot"/>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05340" y="4670775"/>
            <a:ext cx="1005594" cy="16411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5" name="TextBox 7"/>
          <p:cNvSpPr txBox="1">
            <a:spLocks noChangeArrowheads="1"/>
          </p:cNvSpPr>
          <p:nvPr/>
        </p:nvSpPr>
        <p:spPr bwMode="auto">
          <a:xfrm>
            <a:off x="2841090" y="1766337"/>
            <a:ext cx="6884518" cy="4801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endParaRPr lang="en-US" dirty="0"/>
          </a:p>
          <a:p>
            <a:pPr eaLnBrk="1" hangingPunct="1"/>
            <a:r>
              <a:rPr lang="it-IT" dirty="0"/>
              <a:t>Questa è un'immagine che può essere concessa in licenza solo dalla Warner Bros Studios. Usare questa immagine nel tuo libro senza acquisire il consenso costituirebbe una violazione di diritto d’autore.</a:t>
            </a:r>
            <a:endParaRPr lang="en-US" dirty="0"/>
          </a:p>
          <a:p>
            <a:pPr eaLnBrk="1" hangingPunct="1"/>
            <a:endParaRPr lang="en-US" dirty="0"/>
          </a:p>
          <a:p>
            <a:pPr eaLnBrk="1" hangingPunct="1"/>
            <a:endParaRPr lang="en-US" dirty="0"/>
          </a:p>
          <a:p>
            <a:pPr eaLnBrk="1" hangingPunct="1"/>
            <a:r>
              <a:rPr lang="en-US" dirty="0"/>
              <a:t>Questa imagine, </a:t>
            </a:r>
            <a:r>
              <a:rPr lang="en-US" dirty="0" err="1"/>
              <a:t>nonostante</a:t>
            </a:r>
            <a:r>
              <a:rPr lang="en-US" dirty="0"/>
              <a:t> non </a:t>
            </a:r>
            <a:r>
              <a:rPr lang="en-US" dirty="0" err="1"/>
              <a:t>sia</a:t>
            </a:r>
            <a:r>
              <a:rPr lang="en-US" dirty="0"/>
              <a:t> una </a:t>
            </a:r>
            <a:r>
              <a:rPr lang="en-US" dirty="0" err="1"/>
              <a:t>esatta</a:t>
            </a:r>
            <a:r>
              <a:rPr lang="en-US" dirty="0"/>
              <a:t> </a:t>
            </a:r>
            <a:r>
              <a:rPr lang="en-US" dirty="0" err="1"/>
              <a:t>copia</a:t>
            </a:r>
            <a:r>
              <a:rPr lang="en-US" dirty="0"/>
              <a:t> </a:t>
            </a:r>
            <a:r>
              <a:rPr lang="en-US" dirty="0" err="1"/>
              <a:t>della</a:t>
            </a:r>
            <a:r>
              <a:rPr lang="en-US" dirty="0"/>
              <a:t> </a:t>
            </a:r>
            <a:r>
              <a:rPr lang="en-US" dirty="0" err="1"/>
              <a:t>versione</a:t>
            </a:r>
            <a:r>
              <a:rPr lang="en-US" dirty="0"/>
              <a:t> </a:t>
            </a:r>
            <a:r>
              <a:rPr lang="en-US" dirty="0" err="1"/>
              <a:t>della</a:t>
            </a:r>
            <a:r>
              <a:rPr lang="en-US" dirty="0"/>
              <a:t> Warner Bros, è </a:t>
            </a:r>
            <a:r>
              <a:rPr lang="en-US" dirty="0" err="1"/>
              <a:t>comunque</a:t>
            </a:r>
            <a:r>
              <a:rPr lang="en-US" dirty="0"/>
              <a:t> </a:t>
            </a:r>
            <a:r>
              <a:rPr lang="en-US" dirty="0" err="1"/>
              <a:t>così</a:t>
            </a:r>
            <a:r>
              <a:rPr lang="en-US" dirty="0"/>
              <a:t> simile a </a:t>
            </a:r>
            <a:r>
              <a:rPr lang="en-US" dirty="0" err="1"/>
              <a:t>quella</a:t>
            </a:r>
            <a:r>
              <a:rPr lang="en-US" dirty="0"/>
              <a:t> </a:t>
            </a:r>
            <a:r>
              <a:rPr lang="en-US" dirty="0" err="1"/>
              <a:t>orignale</a:t>
            </a:r>
            <a:r>
              <a:rPr lang="en-US" dirty="0"/>
              <a:t> da </a:t>
            </a:r>
            <a:r>
              <a:rPr lang="en-US" dirty="0" err="1"/>
              <a:t>creare</a:t>
            </a:r>
            <a:r>
              <a:rPr lang="en-US" dirty="0"/>
              <a:t> confusion. </a:t>
            </a:r>
            <a:r>
              <a:rPr lang="en-US" dirty="0" err="1"/>
              <a:t>Potrebbe</a:t>
            </a:r>
            <a:r>
              <a:rPr lang="en-US" dirty="0"/>
              <a:t> </a:t>
            </a:r>
            <a:r>
              <a:rPr lang="en-US" dirty="0" err="1"/>
              <a:t>quindi</a:t>
            </a:r>
            <a:r>
              <a:rPr lang="en-US" dirty="0"/>
              <a:t> </a:t>
            </a:r>
            <a:r>
              <a:rPr lang="en-US" dirty="0" err="1"/>
              <a:t>essere</a:t>
            </a:r>
            <a:r>
              <a:rPr lang="en-US" dirty="0"/>
              <a:t> </a:t>
            </a:r>
            <a:r>
              <a:rPr lang="en-US" dirty="0" err="1"/>
              <a:t>ritenuta</a:t>
            </a:r>
            <a:r>
              <a:rPr lang="en-US" dirty="0"/>
              <a:t> come </a:t>
            </a:r>
            <a:r>
              <a:rPr lang="en-US" dirty="0" err="1"/>
              <a:t>violazione</a:t>
            </a:r>
            <a:r>
              <a:rPr lang="en-US" dirty="0"/>
              <a:t> del </a:t>
            </a:r>
            <a:r>
              <a:rPr lang="en-US" dirty="0" err="1"/>
              <a:t>diritto</a:t>
            </a:r>
            <a:r>
              <a:rPr lang="en-US" dirty="0"/>
              <a:t> </a:t>
            </a:r>
            <a:r>
              <a:rPr lang="en-US" dirty="0" err="1"/>
              <a:t>d’autore</a:t>
            </a:r>
            <a:r>
              <a:rPr lang="en-US" dirty="0"/>
              <a:t>.</a:t>
            </a:r>
          </a:p>
          <a:p>
            <a:pPr eaLnBrk="1" hangingPunct="1"/>
            <a:endParaRPr lang="en-US" dirty="0"/>
          </a:p>
          <a:p>
            <a:pPr eaLnBrk="1" hangingPunct="1"/>
            <a:r>
              <a:rPr lang="en-US" dirty="0"/>
              <a:t>Questa imagine </a:t>
            </a:r>
            <a:r>
              <a:rPr lang="en-US" dirty="0" err="1"/>
              <a:t>invece</a:t>
            </a:r>
            <a:r>
              <a:rPr lang="en-US" dirty="0"/>
              <a:t> è </a:t>
            </a:r>
            <a:r>
              <a:rPr lang="en-US" dirty="0" err="1"/>
              <a:t>sufficientemente</a:t>
            </a:r>
            <a:r>
              <a:rPr lang="en-US" dirty="0"/>
              <a:t> </a:t>
            </a:r>
            <a:r>
              <a:rPr lang="en-US" dirty="0" err="1"/>
              <a:t>diversa</a:t>
            </a:r>
            <a:r>
              <a:rPr lang="en-US" dirty="0"/>
              <a:t> per </a:t>
            </a:r>
            <a:r>
              <a:rPr lang="en-US" dirty="0" err="1"/>
              <a:t>essere</a:t>
            </a:r>
            <a:r>
              <a:rPr lang="en-US" dirty="0"/>
              <a:t> confuse con il </a:t>
            </a:r>
            <a:r>
              <a:rPr lang="en-US" dirty="0" err="1"/>
              <a:t>coniglio</a:t>
            </a:r>
            <a:r>
              <a:rPr lang="en-US" dirty="0"/>
              <a:t> Bugs Bunny, e </a:t>
            </a:r>
            <a:r>
              <a:rPr lang="en-US" dirty="0" err="1"/>
              <a:t>potrebbe</a:t>
            </a:r>
            <a:r>
              <a:rPr lang="en-US" dirty="0"/>
              <a:t> </a:t>
            </a:r>
            <a:r>
              <a:rPr lang="en-US" dirty="0" err="1"/>
              <a:t>essere</a:t>
            </a:r>
            <a:r>
              <a:rPr lang="en-US" dirty="0"/>
              <a:t> </a:t>
            </a:r>
            <a:r>
              <a:rPr lang="en-US" dirty="0" err="1"/>
              <a:t>utilizzata</a:t>
            </a:r>
            <a:r>
              <a:rPr lang="en-US" dirty="0"/>
              <a:t> </a:t>
            </a:r>
            <a:r>
              <a:rPr lang="en-US" dirty="0" err="1"/>
              <a:t>nel</a:t>
            </a:r>
            <a:r>
              <a:rPr lang="en-US" dirty="0"/>
              <a:t> </a:t>
            </a:r>
            <a:r>
              <a:rPr lang="en-US" dirty="0" err="1"/>
              <a:t>tuo</a:t>
            </a:r>
            <a:r>
              <a:rPr lang="en-US" dirty="0"/>
              <a:t> </a:t>
            </a:r>
            <a:r>
              <a:rPr lang="en-US" dirty="0" err="1"/>
              <a:t>diario</a:t>
            </a:r>
            <a:r>
              <a:rPr lang="en-US" dirty="0"/>
              <a:t> senza </a:t>
            </a:r>
            <a:r>
              <a:rPr lang="en-US" dirty="0" err="1"/>
              <a:t>chiede</a:t>
            </a:r>
            <a:r>
              <a:rPr lang="en-US" dirty="0"/>
              <a:t> il </a:t>
            </a:r>
            <a:r>
              <a:rPr lang="en-US" dirty="0" err="1"/>
              <a:t>consenso</a:t>
            </a:r>
            <a:r>
              <a:rPr lang="en-US" dirty="0"/>
              <a:t> </a:t>
            </a:r>
            <a:r>
              <a:rPr lang="en-US" dirty="0" err="1"/>
              <a:t>alla</a:t>
            </a:r>
            <a:r>
              <a:rPr lang="en-US" dirty="0"/>
              <a:t> Warner Bros. </a:t>
            </a:r>
          </a:p>
          <a:p>
            <a:pPr eaLnBrk="1" hangingPunct="1"/>
            <a:endParaRPr lang="en-US" dirty="0"/>
          </a:p>
          <a:p>
            <a:pPr eaLnBrk="1" hangingPunct="1"/>
            <a:endParaRPr lang="en-US" dirty="0"/>
          </a:p>
        </p:txBody>
      </p:sp>
      <p:sp>
        <p:nvSpPr>
          <p:cNvPr id="6" name="Rectangle 2"/>
          <p:cNvSpPr>
            <a:spLocks noGrp="1" noChangeArrowheads="1"/>
          </p:cNvSpPr>
          <p:nvPr>
            <p:ph type="title"/>
          </p:nvPr>
        </p:nvSpPr>
        <p:spPr/>
        <p:txBody>
          <a:bodyPr>
            <a:normAutofit/>
          </a:bodyPr>
          <a:lstStyle/>
          <a:p>
            <a:r>
              <a:rPr lang="en-US" sz="3600" dirty="0" err="1"/>
              <a:t>Esampio</a:t>
            </a:r>
            <a:endParaRPr lang="en-US" sz="3600" dirty="0">
              <a:cs typeface="Arial" panose="020B0604020202020204" pitchFamily="34" charset="0"/>
            </a:endParaRPr>
          </a:p>
        </p:txBody>
      </p:sp>
    </p:spTree>
    <p:extLst>
      <p:ext uri="{BB962C8B-B14F-4D97-AF65-F5344CB8AC3E}">
        <p14:creationId xmlns:p14="http://schemas.microsoft.com/office/powerpoint/2010/main" val="2711025378"/>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E01B4B6-0188-44D0-A358-70E5ADFF0EE7}"/>
              </a:ext>
            </a:extLst>
          </p:cNvPr>
          <p:cNvSpPr>
            <a:spLocks noGrp="1"/>
          </p:cNvSpPr>
          <p:nvPr>
            <p:ph type="sldNum" sz="quarter" idx="12"/>
          </p:nvPr>
        </p:nvSpPr>
        <p:spPr/>
        <p:txBody>
          <a:bodyPr/>
          <a:lstStyle/>
          <a:p>
            <a:fld id="{9D0EE200-46CD-4802-812E-D45928ED56D2}" type="slidenum">
              <a:rPr lang="en-US" smtClean="0"/>
              <a:t>63</a:t>
            </a:fld>
            <a:endParaRPr lang="en-US"/>
          </a:p>
        </p:txBody>
      </p:sp>
      <p:pic>
        <p:nvPicPr>
          <p:cNvPr id="8" name="Picture 7">
            <a:extLst>
              <a:ext uri="{FF2B5EF4-FFF2-40B4-BE49-F238E27FC236}">
                <a16:creationId xmlns:a16="http://schemas.microsoft.com/office/drawing/2014/main" id="{7BE30CD4-BBB0-4BF6-BAD4-D7165E2A9365}"/>
              </a:ext>
            </a:extLst>
          </p:cNvPr>
          <p:cNvPicPr>
            <a:picLocks noChangeAspect="1"/>
          </p:cNvPicPr>
          <p:nvPr/>
        </p:nvPicPr>
        <p:blipFill>
          <a:blip r:embed="rId2"/>
          <a:stretch>
            <a:fillRect/>
          </a:stretch>
        </p:blipFill>
        <p:spPr>
          <a:xfrm>
            <a:off x="1875170" y="256810"/>
            <a:ext cx="8797696" cy="5692627"/>
          </a:xfrm>
          <a:prstGeom prst="rect">
            <a:avLst/>
          </a:prstGeom>
        </p:spPr>
      </p:pic>
    </p:spTree>
    <p:extLst>
      <p:ext uri="{BB962C8B-B14F-4D97-AF65-F5344CB8AC3E}">
        <p14:creationId xmlns:p14="http://schemas.microsoft.com/office/powerpoint/2010/main" val="326506363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9635" name="Rectangle 3"/>
          <p:cNvSpPr>
            <a:spLocks noGrp="1" noChangeArrowheads="1"/>
          </p:cNvSpPr>
          <p:nvPr>
            <p:ph type="body" idx="1"/>
          </p:nvPr>
        </p:nvSpPr>
        <p:spPr/>
        <p:txBody>
          <a:bodyPr>
            <a:normAutofit/>
          </a:bodyPr>
          <a:lstStyle/>
          <a:p>
            <a:pPr>
              <a:lnSpc>
                <a:spcPct val="80000"/>
              </a:lnSpc>
            </a:pPr>
            <a:r>
              <a:rPr lang="it-IT" altLang="en-US" sz="2400" dirty="0"/>
              <a:t>il processo di condivisione di file attraverso, per esempio, internet, attraverso una rete decentralizzata o Peer-to-Peer (P2P), ma può anche essere realizzato tramite intranet, </a:t>
            </a:r>
            <a:r>
              <a:rPr lang="it-IT" altLang="en-US" sz="2400" dirty="0" err="1"/>
              <a:t>wi-fi</a:t>
            </a:r>
            <a:r>
              <a:rPr lang="it-IT" altLang="en-US" sz="2400" dirty="0"/>
              <a:t>, dispositivi multimediali portatili, o anche materiale iperconnesso sul «World Wide Web».</a:t>
            </a:r>
            <a:endParaRPr lang="en-US" altLang="en-US" sz="2400" dirty="0"/>
          </a:p>
          <a:p>
            <a:pPr>
              <a:lnSpc>
                <a:spcPct val="80000"/>
              </a:lnSpc>
            </a:pPr>
            <a:r>
              <a:rPr lang="it-IT" altLang="en-US" sz="2400" dirty="0"/>
              <a:t>Quando si pensa al file sharing, si tende a pensare prima di tutto alla musica gratuita e al download di film da internet, o alle reti peer-to-peer (P2P) di alto profilo, dato che sono state oggetto di attenzione da parte dei mass-media negli ultimi anni</a:t>
            </a:r>
            <a:r>
              <a:rPr lang="en-US" altLang="en-US" sz="2400" dirty="0"/>
              <a:t>. </a:t>
            </a:r>
          </a:p>
        </p:txBody>
      </p:sp>
      <p:sp>
        <p:nvSpPr>
          <p:cNvPr id="2" name="Title 1"/>
          <p:cNvSpPr>
            <a:spLocks noGrp="1"/>
          </p:cNvSpPr>
          <p:nvPr>
            <p:ph type="title"/>
          </p:nvPr>
        </p:nvSpPr>
        <p:spPr/>
        <p:txBody>
          <a:bodyPr/>
          <a:lstStyle/>
          <a:p>
            <a:r>
              <a:rPr lang="en-ZA" dirty="0" err="1"/>
              <a:t>Condivisione</a:t>
            </a:r>
            <a:r>
              <a:rPr lang="en-ZA" dirty="0"/>
              <a:t> di files (file sharing)</a:t>
            </a:r>
          </a:p>
        </p:txBody>
      </p:sp>
      <p:sp>
        <p:nvSpPr>
          <p:cNvPr id="5" name="TextBox 4"/>
          <p:cNvSpPr txBox="1"/>
          <p:nvPr/>
        </p:nvSpPr>
        <p:spPr>
          <a:xfrm>
            <a:off x="1981201" y="6400800"/>
            <a:ext cx="3935693" cy="215444"/>
          </a:xfrm>
          <a:prstGeom prst="rect">
            <a:avLst/>
          </a:prstGeom>
          <a:noFill/>
        </p:spPr>
        <p:txBody>
          <a:bodyPr wrap="none" rtlCol="0">
            <a:spAutoFit/>
          </a:bodyPr>
          <a:lstStyle/>
          <a:p>
            <a:r>
              <a:rPr lang="en-ZA" sz="800" dirty="0"/>
              <a:t>Source for file-sharing slides: https://www.slideshare.net/geoffwallace/illegal-file-sharing</a:t>
            </a:r>
          </a:p>
        </p:txBody>
      </p:sp>
    </p:spTree>
    <p:extLst>
      <p:ext uri="{BB962C8B-B14F-4D97-AF65-F5344CB8AC3E}">
        <p14:creationId xmlns:p14="http://schemas.microsoft.com/office/powerpoint/2010/main" val="27191833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9635">
                                            <p:txEl>
                                              <p:pRg st="0" end="0"/>
                                            </p:txEl>
                                          </p:spTgt>
                                        </p:tgtEl>
                                        <p:attrNameLst>
                                          <p:attrName>style.visibility</p:attrName>
                                        </p:attrNameLst>
                                      </p:cBhvr>
                                      <p:to>
                                        <p:strVal val="visible"/>
                                      </p:to>
                                    </p:set>
                                    <p:anim calcmode="lin" valueType="num">
                                      <p:cBhvr additive="base">
                                        <p:cTn id="7" dur="500" fill="hold"/>
                                        <p:tgtEl>
                                          <p:spTgt spid="6963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963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nodeType="clickEffect">
                                  <p:stCondLst>
                                    <p:cond delay="0"/>
                                  </p:stCondLst>
                                  <p:childTnLst>
                                    <p:set>
                                      <p:cBhvr>
                                        <p:cTn id="12" dur="1" fill="hold">
                                          <p:stCondLst>
                                            <p:cond delay="0"/>
                                          </p:stCondLst>
                                        </p:cTn>
                                        <p:tgtEl>
                                          <p:spTgt spid="69635">
                                            <p:txEl>
                                              <p:pRg st="1" end="1"/>
                                            </p:txEl>
                                          </p:spTgt>
                                        </p:tgtEl>
                                        <p:attrNameLst>
                                          <p:attrName>style.visibility</p:attrName>
                                        </p:attrNameLst>
                                      </p:cBhvr>
                                      <p:to>
                                        <p:strVal val="visible"/>
                                      </p:to>
                                    </p:set>
                                    <p:anim calcmode="lin" valueType="num">
                                      <p:cBhvr additive="base">
                                        <p:cTn id="13" dur="500" fill="hold"/>
                                        <p:tgtEl>
                                          <p:spTgt spid="6963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6963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0659" name="Picture 3" descr="naps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2057400"/>
            <a:ext cx="3557588" cy="915988"/>
          </a:xfrm>
          <a:prstGeom prst="rect">
            <a:avLst/>
          </a:prstGeom>
          <a:noFill/>
          <a:extLst>
            <a:ext uri="{909E8E84-426E-40DD-AFC4-6F175D3DCCD1}">
              <a14:hiddenFill xmlns:a14="http://schemas.microsoft.com/office/drawing/2010/main">
                <a:solidFill>
                  <a:srgbClr val="FFFFFF"/>
                </a:solidFill>
              </a14:hiddenFill>
            </a:ext>
          </a:extLst>
        </p:spPr>
      </p:pic>
      <p:pic>
        <p:nvPicPr>
          <p:cNvPr id="70660" name="Picture 4" descr="BitTorr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7798" y="2710450"/>
            <a:ext cx="1981200" cy="167640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0661" name="Picture 5" descr="isohun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62800" y="3352800"/>
            <a:ext cx="24384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70662" name="Picture 6" descr="kazaa"/>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05000" y="4724401"/>
            <a:ext cx="2643188" cy="1343025"/>
          </a:xfrm>
          <a:prstGeom prst="rect">
            <a:avLst/>
          </a:prstGeom>
          <a:noFill/>
          <a:extLst>
            <a:ext uri="{909E8E84-426E-40DD-AFC4-6F175D3DCCD1}">
              <a14:hiddenFill xmlns:a14="http://schemas.microsoft.com/office/drawing/2010/main">
                <a:solidFill>
                  <a:srgbClr val="FFFFFF"/>
                </a:solidFill>
              </a14:hiddenFill>
            </a:ext>
          </a:extLst>
        </p:spPr>
      </p:pic>
      <p:pic>
        <p:nvPicPr>
          <p:cNvPr id="70663" name="Picture 7" descr="lime-wir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1" y="4524378"/>
            <a:ext cx="1387163" cy="1180208"/>
          </a:xfrm>
          <a:prstGeom prst="rect">
            <a:avLst/>
          </a:prstGeom>
          <a:noFill/>
          <a:extLst>
            <a:ext uri="{909E8E84-426E-40DD-AFC4-6F175D3DCCD1}">
              <a14:hiddenFill xmlns:a14="http://schemas.microsoft.com/office/drawing/2010/main">
                <a:solidFill>
                  <a:srgbClr val="FFFFFF"/>
                </a:solidFill>
              </a14:hiddenFill>
            </a:ext>
          </a:extLst>
        </p:spPr>
      </p:pic>
      <p:pic>
        <p:nvPicPr>
          <p:cNvPr id="70664" name="Picture 8" descr="mininova"/>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529211" y="4739644"/>
            <a:ext cx="1301399" cy="1115485"/>
          </a:xfrm>
          <a:prstGeom prst="rect">
            <a:avLst/>
          </a:prstGeom>
          <a:noFill/>
          <a:extLst>
            <a:ext uri="{909E8E84-426E-40DD-AFC4-6F175D3DCCD1}">
              <a14:hiddenFill xmlns:a14="http://schemas.microsoft.com/office/drawing/2010/main">
                <a:solidFill>
                  <a:srgbClr val="FFFFFF"/>
                </a:solidFill>
              </a14:hiddenFill>
            </a:ext>
          </a:extLst>
        </p:spPr>
      </p:pic>
      <p:pic>
        <p:nvPicPr>
          <p:cNvPr id="70666" name="Picture 10" descr="pirate"/>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38600" y="1752601"/>
            <a:ext cx="2463800" cy="27098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ZA" dirty="0" err="1"/>
              <a:t>Esempi</a:t>
            </a:r>
            <a:r>
              <a:rPr lang="en-ZA" dirty="0"/>
              <a:t> di </a:t>
            </a:r>
            <a:r>
              <a:rPr lang="en-ZA" dirty="0" err="1"/>
              <a:t>reti</a:t>
            </a:r>
            <a:r>
              <a:rPr lang="en-ZA" dirty="0"/>
              <a:t> di </a:t>
            </a:r>
            <a:r>
              <a:rPr lang="en-ZA" dirty="0" err="1"/>
              <a:t>condivisione</a:t>
            </a:r>
            <a:r>
              <a:rPr lang="en-ZA" dirty="0"/>
              <a:t> di file</a:t>
            </a:r>
          </a:p>
        </p:txBody>
      </p:sp>
    </p:spTree>
    <p:extLst>
      <p:ext uri="{BB962C8B-B14F-4D97-AF65-F5344CB8AC3E}">
        <p14:creationId xmlns:p14="http://schemas.microsoft.com/office/powerpoint/2010/main" val="9975796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nodeType="clickEffect">
                                  <p:stCondLst>
                                    <p:cond delay="0"/>
                                  </p:stCondLst>
                                  <p:childTnLst>
                                    <p:set>
                                      <p:cBhvr>
                                        <p:cTn id="6" dur="1" fill="hold">
                                          <p:stCondLst>
                                            <p:cond delay="0"/>
                                          </p:stCondLst>
                                        </p:cTn>
                                        <p:tgtEl>
                                          <p:spTgt spid="70660"/>
                                        </p:tgtEl>
                                        <p:attrNameLst>
                                          <p:attrName>style.visibility</p:attrName>
                                        </p:attrNameLst>
                                      </p:cBhvr>
                                      <p:to>
                                        <p:strVal val="visible"/>
                                      </p:to>
                                    </p:set>
                                    <p:animEffect transition="in" filter="blinds(horizontal)">
                                      <p:cBhvr>
                                        <p:cTn id="7" dur="500"/>
                                        <p:tgtEl>
                                          <p:spTgt spid="70660"/>
                                        </p:tgtEl>
                                      </p:cBhvr>
                                    </p:animEffect>
                                  </p:childTnLst>
                                </p:cTn>
                              </p:par>
                              <p:par>
                                <p:cTn id="8" presetID="3" presetClass="entr" presetSubtype="10" fill="hold" nodeType="withEffect">
                                  <p:stCondLst>
                                    <p:cond delay="0"/>
                                  </p:stCondLst>
                                  <p:childTnLst>
                                    <p:set>
                                      <p:cBhvr>
                                        <p:cTn id="9" dur="1" fill="hold">
                                          <p:stCondLst>
                                            <p:cond delay="0"/>
                                          </p:stCondLst>
                                        </p:cTn>
                                        <p:tgtEl>
                                          <p:spTgt spid="70662"/>
                                        </p:tgtEl>
                                        <p:attrNameLst>
                                          <p:attrName>style.visibility</p:attrName>
                                        </p:attrNameLst>
                                      </p:cBhvr>
                                      <p:to>
                                        <p:strVal val="visible"/>
                                      </p:to>
                                    </p:set>
                                    <p:animEffect transition="in" filter="blinds(horizontal)">
                                      <p:cBhvr>
                                        <p:cTn id="10" dur="500"/>
                                        <p:tgtEl>
                                          <p:spTgt spid="70662"/>
                                        </p:tgtEl>
                                      </p:cBhvr>
                                    </p:animEffect>
                                  </p:childTnLst>
                                </p:cTn>
                              </p:par>
                              <p:par>
                                <p:cTn id="11" presetID="3" presetClass="entr" presetSubtype="10" fill="hold" nodeType="withEffect">
                                  <p:stCondLst>
                                    <p:cond delay="0"/>
                                  </p:stCondLst>
                                  <p:childTnLst>
                                    <p:set>
                                      <p:cBhvr>
                                        <p:cTn id="12" dur="1" fill="hold">
                                          <p:stCondLst>
                                            <p:cond delay="0"/>
                                          </p:stCondLst>
                                        </p:cTn>
                                        <p:tgtEl>
                                          <p:spTgt spid="70663"/>
                                        </p:tgtEl>
                                        <p:attrNameLst>
                                          <p:attrName>style.visibility</p:attrName>
                                        </p:attrNameLst>
                                      </p:cBhvr>
                                      <p:to>
                                        <p:strVal val="visible"/>
                                      </p:to>
                                    </p:set>
                                    <p:animEffect transition="in" filter="blinds(horizontal)">
                                      <p:cBhvr>
                                        <p:cTn id="13" dur="500"/>
                                        <p:tgtEl>
                                          <p:spTgt spid="70663"/>
                                        </p:tgtEl>
                                      </p:cBhvr>
                                    </p:animEffect>
                                  </p:childTnLst>
                                </p:cTn>
                              </p:par>
                              <p:par>
                                <p:cTn id="14" presetID="3" presetClass="entr" presetSubtype="10" fill="hold" nodeType="withEffect">
                                  <p:stCondLst>
                                    <p:cond delay="0"/>
                                  </p:stCondLst>
                                  <p:childTnLst>
                                    <p:set>
                                      <p:cBhvr>
                                        <p:cTn id="15" dur="1" fill="hold">
                                          <p:stCondLst>
                                            <p:cond delay="0"/>
                                          </p:stCondLst>
                                        </p:cTn>
                                        <p:tgtEl>
                                          <p:spTgt spid="70659"/>
                                        </p:tgtEl>
                                        <p:attrNameLst>
                                          <p:attrName>style.visibility</p:attrName>
                                        </p:attrNameLst>
                                      </p:cBhvr>
                                      <p:to>
                                        <p:strVal val="visible"/>
                                      </p:to>
                                    </p:set>
                                    <p:animEffect transition="in" filter="blinds(horizontal)">
                                      <p:cBhvr>
                                        <p:cTn id="16" dur="500"/>
                                        <p:tgtEl>
                                          <p:spTgt spid="70659"/>
                                        </p:tgtEl>
                                      </p:cBhvr>
                                    </p:animEffect>
                                  </p:childTnLst>
                                </p:cTn>
                              </p:par>
                              <p:par>
                                <p:cTn id="17" presetID="3" presetClass="entr" presetSubtype="10" fill="hold" nodeType="withEffect">
                                  <p:stCondLst>
                                    <p:cond delay="0"/>
                                  </p:stCondLst>
                                  <p:childTnLst>
                                    <p:set>
                                      <p:cBhvr>
                                        <p:cTn id="18" dur="1" fill="hold">
                                          <p:stCondLst>
                                            <p:cond delay="0"/>
                                          </p:stCondLst>
                                        </p:cTn>
                                        <p:tgtEl>
                                          <p:spTgt spid="70664"/>
                                        </p:tgtEl>
                                        <p:attrNameLst>
                                          <p:attrName>style.visibility</p:attrName>
                                        </p:attrNameLst>
                                      </p:cBhvr>
                                      <p:to>
                                        <p:strVal val="visible"/>
                                      </p:to>
                                    </p:set>
                                    <p:animEffect transition="in" filter="blinds(horizontal)">
                                      <p:cBhvr>
                                        <p:cTn id="19" dur="500"/>
                                        <p:tgtEl>
                                          <p:spTgt spid="70664"/>
                                        </p:tgtEl>
                                      </p:cBhvr>
                                    </p:animEffect>
                                  </p:childTnLst>
                                </p:cTn>
                              </p:par>
                              <p:par>
                                <p:cTn id="20" presetID="3" presetClass="entr" presetSubtype="10" fill="hold" nodeType="withEffect">
                                  <p:stCondLst>
                                    <p:cond delay="0"/>
                                  </p:stCondLst>
                                  <p:childTnLst>
                                    <p:set>
                                      <p:cBhvr>
                                        <p:cTn id="21" dur="1" fill="hold">
                                          <p:stCondLst>
                                            <p:cond delay="0"/>
                                          </p:stCondLst>
                                        </p:cTn>
                                        <p:tgtEl>
                                          <p:spTgt spid="70661"/>
                                        </p:tgtEl>
                                        <p:attrNameLst>
                                          <p:attrName>style.visibility</p:attrName>
                                        </p:attrNameLst>
                                      </p:cBhvr>
                                      <p:to>
                                        <p:strVal val="visible"/>
                                      </p:to>
                                    </p:set>
                                    <p:animEffect transition="in" filter="blinds(horizontal)">
                                      <p:cBhvr>
                                        <p:cTn id="22" dur="500"/>
                                        <p:tgtEl>
                                          <p:spTgt spid="70661"/>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70666"/>
                                        </p:tgtEl>
                                        <p:attrNameLst>
                                          <p:attrName>style.visibility</p:attrName>
                                        </p:attrNameLst>
                                      </p:cBhvr>
                                      <p:to>
                                        <p:strVal val="visible"/>
                                      </p:to>
                                    </p:set>
                                    <p:anim calcmode="lin" valueType="num">
                                      <p:cBhvr additive="base">
                                        <p:cTn id="27" dur="500" fill="hold"/>
                                        <p:tgtEl>
                                          <p:spTgt spid="70666"/>
                                        </p:tgtEl>
                                        <p:attrNameLst>
                                          <p:attrName>ppt_x</p:attrName>
                                        </p:attrNameLst>
                                      </p:cBhvr>
                                      <p:tavLst>
                                        <p:tav tm="0">
                                          <p:val>
                                            <p:strVal val="#ppt_x"/>
                                          </p:val>
                                        </p:tav>
                                        <p:tav tm="100000">
                                          <p:val>
                                            <p:strVal val="#ppt_x"/>
                                          </p:val>
                                        </p:tav>
                                      </p:tavLst>
                                    </p:anim>
                                    <p:anim calcmode="lin" valueType="num">
                                      <p:cBhvr additive="base">
                                        <p:cTn id="28" dur="500" fill="hold"/>
                                        <p:tgtEl>
                                          <p:spTgt spid="7066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3" name="Rectangle 3"/>
          <p:cNvSpPr>
            <a:spLocks noGrp="1" noChangeArrowheads="1"/>
          </p:cNvSpPr>
          <p:nvPr>
            <p:ph type="body" idx="1"/>
          </p:nvPr>
        </p:nvSpPr>
        <p:spPr/>
        <p:txBody>
          <a:bodyPr>
            <a:normAutofit/>
          </a:bodyPr>
          <a:lstStyle/>
          <a:p>
            <a:pPr>
              <a:lnSpc>
                <a:spcPct val="90000"/>
              </a:lnSpc>
            </a:pPr>
            <a:endParaRPr lang="en-US" altLang="en-US" sz="2400" dirty="0"/>
          </a:p>
          <a:p>
            <a:r>
              <a:rPr lang="it-IT" altLang="en-US" sz="2400" dirty="0"/>
              <a:t>Vi è condivisione illecita quando un materiale protetto da diritto d’autore viene distribuito o scaricato senza il permesso dell’autore, o senza che sia corrisposta una somma per la relativa licenza. Ad esempio musica, un film, giochi, opere d'arte o qualsiasi altra opera dell’ingegno.</a:t>
            </a:r>
          </a:p>
          <a:p>
            <a:r>
              <a:rPr lang="it-IT" altLang="en-US" sz="2400" dirty="0"/>
              <a:t>La condivisione legale di file può essere vista come la condivisione di qualsiasi materiale non protetto dal diritto d’autore, o materiale per cui l’autore ha prestato </a:t>
            </a:r>
            <a:r>
              <a:rPr lang="it-IT" altLang="en-US" sz="2400" dirty="0" err="1"/>
              <a:t>utorizzazione</a:t>
            </a:r>
            <a:r>
              <a:rPr lang="it-IT" altLang="en-US" sz="2400" dirty="0"/>
              <a:t> alla distribuzione</a:t>
            </a:r>
            <a:endParaRPr lang="en-US" altLang="en-US" sz="2400" dirty="0"/>
          </a:p>
          <a:p>
            <a:pPr>
              <a:lnSpc>
                <a:spcPct val="90000"/>
              </a:lnSpc>
            </a:pPr>
            <a:endParaRPr lang="en-US" altLang="en-US" sz="2400" dirty="0"/>
          </a:p>
        </p:txBody>
      </p:sp>
      <p:sp>
        <p:nvSpPr>
          <p:cNvPr id="2" name="Title 1"/>
          <p:cNvSpPr>
            <a:spLocks noGrp="1"/>
          </p:cNvSpPr>
          <p:nvPr>
            <p:ph type="title"/>
          </p:nvPr>
        </p:nvSpPr>
        <p:spPr/>
        <p:txBody>
          <a:bodyPr/>
          <a:lstStyle/>
          <a:p>
            <a:r>
              <a:rPr lang="en-ZA" dirty="0" err="1"/>
              <a:t>Condivisione</a:t>
            </a:r>
            <a:r>
              <a:rPr lang="en-ZA" dirty="0"/>
              <a:t> di files </a:t>
            </a:r>
            <a:r>
              <a:rPr lang="en-ZA" dirty="0" err="1"/>
              <a:t>illecita</a:t>
            </a:r>
            <a:r>
              <a:rPr lang="en-ZA" dirty="0"/>
              <a:t>/</a:t>
            </a:r>
            <a:r>
              <a:rPr lang="en-ZA" dirty="0" err="1"/>
              <a:t>lecita</a:t>
            </a:r>
            <a:endParaRPr lang="en-ZA" dirty="0"/>
          </a:p>
        </p:txBody>
      </p:sp>
    </p:spTree>
    <p:extLst>
      <p:ext uri="{BB962C8B-B14F-4D97-AF65-F5344CB8AC3E}">
        <p14:creationId xmlns:p14="http://schemas.microsoft.com/office/powerpoint/2010/main" val="362126816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p:cNvSpPr>
            <a:spLocks noGrp="1"/>
          </p:cNvSpPr>
          <p:nvPr>
            <p:ph type="title"/>
          </p:nvPr>
        </p:nvSpPr>
        <p:spPr/>
        <p:txBody>
          <a:bodyPr/>
          <a:lstStyle/>
          <a:p>
            <a:r>
              <a:rPr lang="en-US" altLang="en-US" dirty="0" err="1"/>
              <a:t>Diritto</a:t>
            </a:r>
            <a:r>
              <a:rPr lang="en-US" altLang="en-US" dirty="0"/>
              <a:t> </a:t>
            </a:r>
            <a:r>
              <a:rPr lang="en-US" altLang="en-US" dirty="0" err="1"/>
              <a:t>d’autore</a:t>
            </a:r>
            <a:r>
              <a:rPr lang="en-US" altLang="en-US" dirty="0"/>
              <a:t> </a:t>
            </a:r>
            <a:r>
              <a:rPr lang="en-US" altLang="en-US" dirty="0" err="1"/>
              <a:t>nel</a:t>
            </a:r>
            <a:r>
              <a:rPr lang="en-US" altLang="en-US" dirty="0"/>
              <a:t> </a:t>
            </a:r>
            <a:r>
              <a:rPr lang="en-US" altLang="en-US" dirty="0" err="1"/>
              <a:t>settore</a:t>
            </a:r>
            <a:r>
              <a:rPr lang="en-US" altLang="en-US" dirty="0"/>
              <a:t> musicale</a:t>
            </a:r>
          </a:p>
        </p:txBody>
      </p:sp>
      <p:sp>
        <p:nvSpPr>
          <p:cNvPr id="11267" name="Content Placeholder 3"/>
          <p:cNvSpPr>
            <a:spLocks noGrp="1"/>
          </p:cNvSpPr>
          <p:nvPr>
            <p:ph sz="half" idx="1"/>
          </p:nvPr>
        </p:nvSpPr>
        <p:spPr/>
        <p:txBody>
          <a:bodyPr/>
          <a:lstStyle/>
          <a:p>
            <a:r>
              <a:rPr lang="en-US" altLang="en-US" dirty="0" err="1"/>
              <a:t>Cantanti</a:t>
            </a:r>
            <a:r>
              <a:rPr lang="en-US" altLang="en-US" dirty="0"/>
              <a:t>	</a:t>
            </a:r>
          </a:p>
          <a:p>
            <a:pPr lvl="1"/>
            <a:r>
              <a:rPr lang="en-US" altLang="en-US" dirty="0" err="1"/>
              <a:t>Etichette</a:t>
            </a:r>
            <a:r>
              <a:rPr lang="en-US" altLang="en-US" dirty="0"/>
              <a:t> </a:t>
            </a:r>
            <a:r>
              <a:rPr lang="en-US" altLang="en-US" dirty="0" err="1"/>
              <a:t>discografiche</a:t>
            </a:r>
            <a:endParaRPr lang="en-US" altLang="en-US" dirty="0"/>
          </a:p>
        </p:txBody>
      </p:sp>
      <p:sp>
        <p:nvSpPr>
          <p:cNvPr id="11268" name="Content Placeholder 4"/>
          <p:cNvSpPr>
            <a:spLocks noGrp="1"/>
          </p:cNvSpPr>
          <p:nvPr>
            <p:ph sz="half" idx="2"/>
          </p:nvPr>
        </p:nvSpPr>
        <p:spPr>
          <a:xfrm>
            <a:off x="6172199" y="1459232"/>
            <a:ext cx="4267200" cy="4525963"/>
          </a:xfrm>
        </p:spPr>
        <p:txBody>
          <a:bodyPr/>
          <a:lstStyle/>
          <a:p>
            <a:r>
              <a:rPr lang="en-US" altLang="en-US" dirty="0" err="1">
                <a:solidFill>
                  <a:srgbClr val="FF33CC"/>
                </a:solidFill>
              </a:rPr>
              <a:t>Compositori</a:t>
            </a:r>
            <a:r>
              <a:rPr lang="en-US" altLang="en-US" dirty="0">
                <a:solidFill>
                  <a:srgbClr val="FF33CC"/>
                </a:solidFill>
              </a:rPr>
              <a:t> </a:t>
            </a:r>
            <a:r>
              <a:rPr lang="en-US" altLang="en-US" dirty="0" err="1">
                <a:solidFill>
                  <a:srgbClr val="FF33CC"/>
                </a:solidFill>
              </a:rPr>
              <a:t>musicali</a:t>
            </a:r>
            <a:endParaRPr lang="en-US" altLang="en-US" dirty="0">
              <a:solidFill>
                <a:srgbClr val="FF33CC"/>
              </a:solidFill>
            </a:endParaRPr>
          </a:p>
          <a:p>
            <a:pPr lvl="1"/>
            <a:r>
              <a:rPr lang="en-US" altLang="en-US" dirty="0"/>
              <a:t>SAMRO (RSA); Broadcast Music, Inc. (BMI - USA)</a:t>
            </a:r>
          </a:p>
          <a:p>
            <a:pPr lvl="1"/>
            <a:r>
              <a:rPr lang="en-US" altLang="en-US" dirty="0"/>
              <a:t>The American Society of Composers, Authors and Publishers (ASCAP) - RISA</a:t>
            </a:r>
          </a:p>
        </p:txBody>
      </p:sp>
      <p:pic>
        <p:nvPicPr>
          <p:cNvPr id="11271" name="Picture 7" descr="EMI.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2895601"/>
            <a:ext cx="2600325"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2" name="Picture 8" descr="sony-music-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057400"/>
            <a:ext cx="1397000" cy="1536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3" name="Picture 9" descr="Universal.gif"/>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343400"/>
            <a:ext cx="20574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4" name="Picture 10" descr="Warner_Music_Group_logo_svg_.png"/>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510088" y="3812844"/>
            <a:ext cx="2462213" cy="147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8002" name="Picture 2" descr="Image result for recording houses south afric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10400" y="4343400"/>
            <a:ext cx="29718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8"/>
          <a:stretch>
            <a:fillRect/>
          </a:stretch>
        </p:blipFill>
        <p:spPr>
          <a:xfrm>
            <a:off x="5486401" y="5361141"/>
            <a:ext cx="3571875" cy="1285875"/>
          </a:xfrm>
          <a:prstGeom prst="rect">
            <a:avLst/>
          </a:prstGeom>
        </p:spPr>
      </p:pic>
      <p:pic>
        <p:nvPicPr>
          <p:cNvPr id="3" name="Immagine 2">
            <a:extLst>
              <a:ext uri="{FF2B5EF4-FFF2-40B4-BE49-F238E27FC236}">
                <a16:creationId xmlns:a16="http://schemas.microsoft.com/office/drawing/2014/main" id="{6BD30F54-148D-4E8F-B8DC-ABD40E3A1C8D}"/>
              </a:ext>
            </a:extLst>
          </p:cNvPr>
          <p:cNvPicPr>
            <a:picLocks noChangeAspect="1"/>
          </p:cNvPicPr>
          <p:nvPr/>
        </p:nvPicPr>
        <p:blipFill>
          <a:blip r:embed="rId9"/>
          <a:stretch>
            <a:fillRect/>
          </a:stretch>
        </p:blipFill>
        <p:spPr>
          <a:xfrm>
            <a:off x="7296151" y="3667125"/>
            <a:ext cx="2095500" cy="676275"/>
          </a:xfrm>
          <a:prstGeom prst="rect">
            <a:avLst/>
          </a:prstGeom>
        </p:spPr>
      </p:pic>
    </p:spTree>
    <p:extLst>
      <p:ext uri="{BB962C8B-B14F-4D97-AF65-F5344CB8AC3E}">
        <p14:creationId xmlns:p14="http://schemas.microsoft.com/office/powerpoint/2010/main" val="332634812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9F5C6EE-AC6E-4005-A122-E942AAAAB5D1}"/>
              </a:ext>
            </a:extLst>
          </p:cNvPr>
          <p:cNvSpPr>
            <a:spLocks noGrp="1"/>
          </p:cNvSpPr>
          <p:nvPr>
            <p:ph type="ctrTitle"/>
          </p:nvPr>
        </p:nvSpPr>
        <p:spPr/>
        <p:txBody>
          <a:bodyPr/>
          <a:lstStyle/>
          <a:p>
            <a:r>
              <a:rPr lang="en-ZA" dirty="0" err="1"/>
              <a:t>Licenze</a:t>
            </a:r>
            <a:endParaRPr lang="en-ZA" dirty="0"/>
          </a:p>
        </p:txBody>
      </p:sp>
      <p:sp>
        <p:nvSpPr>
          <p:cNvPr id="7" name="Subtitle 6">
            <a:extLst>
              <a:ext uri="{FF2B5EF4-FFF2-40B4-BE49-F238E27FC236}">
                <a16:creationId xmlns:a16="http://schemas.microsoft.com/office/drawing/2014/main" id="{F71E3E5C-51D9-4739-B06B-20695935DF34}"/>
              </a:ext>
            </a:extLst>
          </p:cNvPr>
          <p:cNvSpPr>
            <a:spLocks noGrp="1"/>
          </p:cNvSpPr>
          <p:nvPr>
            <p:ph type="subTitle" idx="1"/>
          </p:nvPr>
        </p:nvSpPr>
        <p:spPr/>
        <p:txBody>
          <a:bodyPr/>
          <a:lstStyle/>
          <a:p>
            <a:endParaRPr lang="en-ZA" dirty="0"/>
          </a:p>
        </p:txBody>
      </p:sp>
      <p:sp>
        <p:nvSpPr>
          <p:cNvPr id="5" name="Slide Number Placeholder 4">
            <a:extLst>
              <a:ext uri="{FF2B5EF4-FFF2-40B4-BE49-F238E27FC236}">
                <a16:creationId xmlns:a16="http://schemas.microsoft.com/office/drawing/2014/main" id="{C80128DE-47EC-4A90-8C70-EDF511E8551A}"/>
              </a:ext>
            </a:extLst>
          </p:cNvPr>
          <p:cNvSpPr>
            <a:spLocks noGrp="1"/>
          </p:cNvSpPr>
          <p:nvPr>
            <p:ph type="sldNum" sz="quarter" idx="12"/>
          </p:nvPr>
        </p:nvSpPr>
        <p:spPr/>
        <p:txBody>
          <a:bodyPr/>
          <a:lstStyle/>
          <a:p>
            <a:fld id="{9D0EE200-46CD-4802-812E-D45928ED56D2}" type="slidenum">
              <a:rPr lang="en-US" smtClean="0"/>
              <a:t>68</a:t>
            </a:fld>
            <a:endParaRPr lang="en-US"/>
          </a:p>
        </p:txBody>
      </p:sp>
    </p:spTree>
    <p:extLst>
      <p:ext uri="{BB962C8B-B14F-4D97-AF65-F5344CB8AC3E}">
        <p14:creationId xmlns:p14="http://schemas.microsoft.com/office/powerpoint/2010/main" val="2477274660"/>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a:t>Portare</a:t>
            </a:r>
            <a:r>
              <a:rPr lang="en-US" sz="3600" dirty="0"/>
              <a:t> le </a:t>
            </a:r>
            <a:r>
              <a:rPr lang="en-US" sz="3600" dirty="0" err="1"/>
              <a:t>nostre</a:t>
            </a:r>
            <a:r>
              <a:rPr lang="en-US" sz="3600" dirty="0"/>
              <a:t> idee </a:t>
            </a:r>
            <a:r>
              <a:rPr lang="en-US" sz="3600" dirty="0" err="1"/>
              <a:t>nel</a:t>
            </a:r>
            <a:r>
              <a:rPr lang="en-US" sz="3600" dirty="0"/>
              <a:t> </a:t>
            </a:r>
            <a:r>
              <a:rPr lang="en-US" sz="3600" dirty="0" err="1"/>
              <a:t>mercato</a:t>
            </a:r>
            <a:endParaRPr lang="en-ZA" sz="3600" dirty="0"/>
          </a:p>
        </p:txBody>
      </p:sp>
      <p:sp>
        <p:nvSpPr>
          <p:cNvPr id="327685" name="Rectangle 8"/>
          <p:cNvSpPr>
            <a:spLocks noGrp="1" noChangeArrowheads="1"/>
          </p:cNvSpPr>
          <p:nvPr>
            <p:ph idx="1"/>
          </p:nvPr>
        </p:nvSpPr>
        <p:spPr/>
        <p:txBody>
          <a:bodyPr vert="horz" lIns="0" tIns="0" rIns="0" bIns="0" rtlCol="0">
            <a:normAutofit/>
          </a:bodyPr>
          <a:lstStyle/>
          <a:p>
            <a:r>
              <a:rPr lang="it-IT" sz="2000" dirty="0"/>
              <a:t>...lo sviluppo e l'applicazione di strumenti, macchine, materiali e processi che aiutano a risolvere i problemi umani. Come attività umana, la tecnologia precede sia la scienza che l'ingegneria.</a:t>
            </a:r>
          </a:p>
          <a:p>
            <a:r>
              <a:rPr lang="it-IT" sz="2000" dirty="0"/>
              <a:t>In generale: ha bisogno di essere usata/impiegata/utilizzata per avere un valore.</a:t>
            </a:r>
          </a:p>
          <a:p>
            <a:r>
              <a:rPr lang="it-IT" sz="2000" dirty="0"/>
              <a:t>È possibile concedere in licenza tecnologia, brevetti, marchi, diritto d’autore, know </a:t>
            </a:r>
            <a:r>
              <a:rPr lang="it-IT" sz="2000" dirty="0" err="1"/>
              <a:t>how</a:t>
            </a:r>
            <a:endParaRPr lang="en-US" sz="2000" dirty="0"/>
          </a:p>
        </p:txBody>
      </p:sp>
      <p:sp>
        <p:nvSpPr>
          <p:cNvPr id="8" name="Date Placeholder 3"/>
          <p:cNvSpPr>
            <a:spLocks noGrp="1"/>
          </p:cNvSpPr>
          <p:nvPr>
            <p:ph type="dt" sz="quarter" idx="4294967295"/>
          </p:nvPr>
        </p:nvSpPr>
        <p:spPr>
          <a:xfrm>
            <a:off x="0" y="6459538"/>
            <a:ext cx="1854200" cy="365125"/>
          </a:xfrm>
          <a:prstGeom prst="rect">
            <a:avLst/>
          </a:prstGeom>
          <a:noFill/>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a:t>25 June 2013</a:t>
            </a:r>
            <a:endParaRPr lang="en-US" dirty="0">
              <a:latin typeface="Antique Olive"/>
            </a:endParaRPr>
          </a:p>
        </p:txBody>
      </p:sp>
      <p:pic>
        <p:nvPicPr>
          <p:cNvPr id="6" name="Picture 5"/>
          <p:cNvPicPr>
            <a:picLocks noChangeAspect="1"/>
          </p:cNvPicPr>
          <p:nvPr/>
        </p:nvPicPr>
        <p:blipFill>
          <a:blip r:embed="rId3"/>
          <a:stretch>
            <a:fillRect/>
          </a:stretch>
        </p:blipFill>
        <p:spPr>
          <a:xfrm>
            <a:off x="3027089" y="3848537"/>
            <a:ext cx="6249081" cy="2020708"/>
          </a:xfrm>
          <a:prstGeom prst="rect">
            <a:avLst/>
          </a:prstGeom>
        </p:spPr>
      </p:pic>
    </p:spTree>
    <p:extLst>
      <p:ext uri="{BB962C8B-B14F-4D97-AF65-F5344CB8AC3E}">
        <p14:creationId xmlns:p14="http://schemas.microsoft.com/office/powerpoint/2010/main" val="822725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7685">
                                            <p:txEl>
                                              <p:pRg st="0" end="0"/>
                                            </p:txEl>
                                          </p:spTgt>
                                        </p:tgtEl>
                                        <p:attrNameLst>
                                          <p:attrName>style.visibility</p:attrName>
                                        </p:attrNameLst>
                                      </p:cBhvr>
                                      <p:to>
                                        <p:strVal val="visible"/>
                                      </p:to>
                                    </p:set>
                                    <p:animEffect transition="in" filter="fade">
                                      <p:cBhvr>
                                        <p:cTn id="7" dur="1000"/>
                                        <p:tgtEl>
                                          <p:spTgt spid="327685">
                                            <p:txEl>
                                              <p:pRg st="0" end="0"/>
                                            </p:txEl>
                                          </p:spTgt>
                                        </p:tgtEl>
                                      </p:cBhvr>
                                    </p:animEffect>
                                    <p:anim calcmode="lin" valueType="num">
                                      <p:cBhvr>
                                        <p:cTn id="8" dur="1000" fill="hold"/>
                                        <p:tgtEl>
                                          <p:spTgt spid="32768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2768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27685">
                                            <p:txEl>
                                              <p:pRg st="1" end="1"/>
                                            </p:txEl>
                                          </p:spTgt>
                                        </p:tgtEl>
                                        <p:attrNameLst>
                                          <p:attrName>style.visibility</p:attrName>
                                        </p:attrNameLst>
                                      </p:cBhvr>
                                      <p:to>
                                        <p:strVal val="visible"/>
                                      </p:to>
                                    </p:set>
                                    <p:animEffect transition="in" filter="fade">
                                      <p:cBhvr>
                                        <p:cTn id="14" dur="1000"/>
                                        <p:tgtEl>
                                          <p:spTgt spid="327685">
                                            <p:txEl>
                                              <p:pRg st="1" end="1"/>
                                            </p:txEl>
                                          </p:spTgt>
                                        </p:tgtEl>
                                      </p:cBhvr>
                                    </p:animEffect>
                                    <p:anim calcmode="lin" valueType="num">
                                      <p:cBhvr>
                                        <p:cTn id="15" dur="1000" fill="hold"/>
                                        <p:tgtEl>
                                          <p:spTgt spid="32768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2768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27685">
                                            <p:txEl>
                                              <p:pRg st="2" end="2"/>
                                            </p:txEl>
                                          </p:spTgt>
                                        </p:tgtEl>
                                        <p:attrNameLst>
                                          <p:attrName>style.visibility</p:attrName>
                                        </p:attrNameLst>
                                      </p:cBhvr>
                                      <p:to>
                                        <p:strVal val="visible"/>
                                      </p:to>
                                    </p:set>
                                    <p:animEffect transition="in" filter="fade">
                                      <p:cBhvr>
                                        <p:cTn id="21" dur="1000"/>
                                        <p:tgtEl>
                                          <p:spTgt spid="327685">
                                            <p:txEl>
                                              <p:pRg st="2" end="2"/>
                                            </p:txEl>
                                          </p:spTgt>
                                        </p:tgtEl>
                                      </p:cBhvr>
                                    </p:animEffect>
                                    <p:anim calcmode="lin" valueType="num">
                                      <p:cBhvr>
                                        <p:cTn id="22" dur="1000" fill="hold"/>
                                        <p:tgtEl>
                                          <p:spTgt spid="32768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2768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768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Pre-adolescent girl assembling robotics in classroom">
            <a:extLst>
              <a:ext uri="{FF2B5EF4-FFF2-40B4-BE49-F238E27FC236}">
                <a16:creationId xmlns:a16="http://schemas.microsoft.com/office/drawing/2014/main" id="{118C6F02-F444-4185-AA3A-795D8521A391}"/>
              </a:ext>
            </a:extLst>
          </p:cNvPr>
          <p:cNvPicPr>
            <a:picLocks noChangeAspect="1"/>
          </p:cNvPicPr>
          <p:nvPr/>
        </p:nvPicPr>
        <p:blipFill rotWithShape="1">
          <a:blip r:embed="rId3">
            <a:extLst>
              <a:ext uri="{28A0092B-C50C-407E-A947-70E740481C1C}">
                <a14:useLocalDpi xmlns:a14="http://schemas.microsoft.com/office/drawing/2010/main" val="0"/>
              </a:ext>
            </a:extLst>
          </a:blip>
          <a:srcRect t="20883" r="9091" b="2508"/>
          <a:stretch/>
        </p:blipFill>
        <p:spPr>
          <a:xfrm>
            <a:off x="20" y="10"/>
            <a:ext cx="12191981" cy="6857990"/>
          </a:xfrm>
          <a:prstGeom prst="rect">
            <a:avLst/>
          </a:prstGeom>
        </p:spPr>
      </p:pic>
      <p:sp>
        <p:nvSpPr>
          <p:cNvPr id="11" name="Rectangle 10">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8" y="-1534136"/>
            <a:ext cx="4592270" cy="12192001"/>
          </a:xfrm>
          <a:prstGeom prst="rect">
            <a:avLst/>
          </a:prstGeom>
          <a:gradFill>
            <a:gsLst>
              <a:gs pos="35000">
                <a:schemeClr val="bg1">
                  <a:alpha val="46000"/>
                </a:schemeClr>
              </a:gs>
              <a:gs pos="21000">
                <a:schemeClr val="bg1">
                  <a:alpha val="30000"/>
                </a:schemeClr>
              </a:gs>
              <a:gs pos="0">
                <a:schemeClr val="bg1">
                  <a:alpha val="0"/>
                </a:schemeClr>
              </a:gs>
              <a:gs pos="100000">
                <a:schemeClr val="bg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404553" y="3091928"/>
            <a:ext cx="9078562" cy="2387600"/>
          </a:xfrm>
        </p:spPr>
        <p:txBody>
          <a:bodyPr vert="horz" lIns="91440" tIns="45720" rIns="91440" bIns="45720" rtlCol="0" anchor="b">
            <a:normAutofit/>
          </a:bodyPr>
          <a:lstStyle/>
          <a:p>
            <a:r>
              <a:rPr lang="en-US" sz="6600" dirty="0" err="1"/>
              <a:t>brevetti</a:t>
            </a:r>
            <a:endParaRPr lang="en-US" sz="6600" dirty="0"/>
          </a:p>
        </p:txBody>
      </p:sp>
      <p:sp>
        <p:nvSpPr>
          <p:cNvPr id="13" name="Rectangle: Rounded Corners 12">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82019739"/>
      </p:ext>
    </p:extLst>
  </p:cSld>
  <p:clrMapOvr>
    <a:overrideClrMapping bg1="dk1" tx1="lt1" bg2="dk2" tx2="lt2" accent1="accent1" accent2="accent2" accent3="accent3" accent4="accent4" accent5="accent5" accent6="accent6" hlink="hlink" folHlink="folHlink"/>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4" name="Rectangle 73">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660" name="Rectangle 5"/>
          <p:cNvSpPr>
            <a:spLocks noGrp="1" noChangeArrowheads="1"/>
          </p:cNvSpPr>
          <p:nvPr>
            <p:ph type="title"/>
          </p:nvPr>
        </p:nvSpPr>
        <p:spPr>
          <a:xfrm>
            <a:off x="6981825" y="1641752"/>
            <a:ext cx="4391024" cy="1323439"/>
          </a:xfrm>
        </p:spPr>
        <p:txBody>
          <a:bodyPr anchor="t">
            <a:normAutofit/>
          </a:bodyPr>
          <a:lstStyle/>
          <a:p>
            <a:pPr eaLnBrk="1" hangingPunct="1"/>
            <a:r>
              <a:rPr lang="en-US" sz="4000" dirty="0">
                <a:solidFill>
                  <a:schemeClr val="bg1"/>
                </a:solidFill>
              </a:rPr>
              <a:t>Base del Licensing</a:t>
            </a:r>
          </a:p>
        </p:txBody>
      </p:sp>
      <p:pic>
        <p:nvPicPr>
          <p:cNvPr id="70662" name="Picture 70661" descr="Graph on document with pen">
            <a:extLst>
              <a:ext uri="{FF2B5EF4-FFF2-40B4-BE49-F238E27FC236}">
                <a16:creationId xmlns:a16="http://schemas.microsoft.com/office/drawing/2014/main" id="{EB3316AC-E402-4D63-8513-5A0908B68D6E}"/>
              </a:ext>
            </a:extLst>
          </p:cNvPr>
          <p:cNvPicPr>
            <a:picLocks noChangeAspect="1"/>
          </p:cNvPicPr>
          <p:nvPr/>
        </p:nvPicPr>
        <p:blipFill rotWithShape="1">
          <a:blip r:embed="rId3"/>
          <a:srcRect l="26751" r="13029" b="-2"/>
          <a:stretch/>
        </p:blipFill>
        <p:spPr>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effectLst>
            <a:outerShdw blurRad="381000" dist="152400" algn="tl" rotWithShape="0">
              <a:prstClr val="black">
                <a:alpha val="10000"/>
              </a:prstClr>
            </a:outerShdw>
          </a:effectLst>
        </p:spPr>
      </p:pic>
      <p:sp>
        <p:nvSpPr>
          <p:cNvPr id="6" name="Date Placeholder 3"/>
          <p:cNvSpPr>
            <a:spLocks noGrp="1"/>
          </p:cNvSpPr>
          <p:nvPr>
            <p:ph type="dt" sz="quarter" idx="10"/>
          </p:nvPr>
        </p:nvSpPr>
        <p:spPr>
          <a:xfrm>
            <a:off x="838200" y="476250"/>
            <a:ext cx="2743200" cy="365125"/>
          </a:xfrm>
          <a:prstGeom prst="rect">
            <a:avLst/>
          </a:prstGeom>
        </p:spPr>
        <p:txBody>
          <a:bodyPr>
            <a:normAutofit/>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pPr>
            <a:r>
              <a:rPr lang="en-ZA">
                <a:solidFill>
                  <a:srgbClr val="FFFFFF"/>
                </a:solidFill>
              </a:rPr>
              <a:t>25 June 2013</a:t>
            </a:r>
            <a:endParaRPr lang="en-US">
              <a:solidFill>
                <a:srgbClr val="FFFFFF"/>
              </a:solidFill>
              <a:latin typeface="Antique Olive"/>
            </a:endParaRPr>
          </a:p>
        </p:txBody>
      </p:sp>
      <p:grpSp>
        <p:nvGrpSpPr>
          <p:cNvPr id="76" name="Group 75">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77" name="Freeform: Shape 76">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 name="Content Placeholder 1"/>
          <p:cNvSpPr>
            <a:spLocks noGrp="1"/>
          </p:cNvSpPr>
          <p:nvPr>
            <p:ph idx="1"/>
          </p:nvPr>
        </p:nvSpPr>
        <p:spPr>
          <a:xfrm>
            <a:off x="6981826" y="3146400"/>
            <a:ext cx="4391024" cy="2682000"/>
          </a:xfrm>
        </p:spPr>
        <p:txBody>
          <a:bodyPr>
            <a:normAutofit/>
          </a:bodyPr>
          <a:lstStyle/>
          <a:p>
            <a:pPr marL="0" indent="0">
              <a:buNone/>
            </a:pPr>
            <a:r>
              <a:rPr lang="it-IT" sz="2400" dirty="0">
                <a:solidFill>
                  <a:schemeClr val="bg1">
                    <a:alpha val="80000"/>
                  </a:schemeClr>
                </a:solidFill>
              </a:rPr>
              <a:t>"Invasione controllata" dei diritti del licenziante</a:t>
            </a:r>
            <a:endParaRPr lang="en-ZA" sz="2400" dirty="0">
              <a:solidFill>
                <a:schemeClr val="bg1">
                  <a:alpha val="80000"/>
                </a:schemeClr>
              </a:solidFill>
            </a:endParaRPr>
          </a:p>
        </p:txBody>
      </p:sp>
    </p:spTree>
    <p:extLst>
      <p:ext uri="{BB962C8B-B14F-4D97-AF65-F5344CB8AC3E}">
        <p14:creationId xmlns:p14="http://schemas.microsoft.com/office/powerpoint/2010/main" val="72484754"/>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 name="Rectangle 70">
            <a:extLst>
              <a:ext uri="{FF2B5EF4-FFF2-40B4-BE49-F238E27FC236}">
                <a16:creationId xmlns:a16="http://schemas.microsoft.com/office/drawing/2014/main" id="{4038CB10-1F5C-4D54-9DF7-12586DE5B00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7546" y="321732"/>
            <a:ext cx="7058307" cy="1964266"/>
          </a:xfrm>
          <a:prstGeom prst="rect">
            <a:avLst/>
          </a:prstGeom>
          <a:solidFill>
            <a:srgbClr val="1C436C">
              <a:alpha val="9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p:cNvSpPr>
            <a:spLocks noGrp="1"/>
          </p:cNvSpPr>
          <p:nvPr>
            <p:ph type="title"/>
          </p:nvPr>
        </p:nvSpPr>
        <p:spPr>
          <a:xfrm>
            <a:off x="524256" y="491260"/>
            <a:ext cx="6594189" cy="1625210"/>
          </a:xfrm>
        </p:spPr>
        <p:txBody>
          <a:bodyPr>
            <a:normAutofit/>
          </a:bodyPr>
          <a:lstStyle/>
          <a:p>
            <a:r>
              <a:rPr lang="en-ZA" dirty="0" err="1">
                <a:solidFill>
                  <a:srgbClr val="FFFFFF"/>
                </a:solidFill>
              </a:rPr>
              <a:t>Licenze</a:t>
            </a:r>
            <a:r>
              <a:rPr lang="en-ZA" dirty="0">
                <a:solidFill>
                  <a:srgbClr val="FFFFFF"/>
                </a:solidFill>
              </a:rPr>
              <a:t> </a:t>
            </a:r>
            <a:r>
              <a:rPr lang="en-ZA" dirty="0" err="1">
                <a:solidFill>
                  <a:srgbClr val="FFFFFF"/>
                </a:solidFill>
              </a:rPr>
              <a:t>sulla</a:t>
            </a:r>
            <a:r>
              <a:rPr lang="en-ZA" dirty="0">
                <a:solidFill>
                  <a:srgbClr val="FFFFFF"/>
                </a:solidFill>
              </a:rPr>
              <a:t> </a:t>
            </a:r>
            <a:r>
              <a:rPr lang="en-ZA" dirty="0" err="1">
                <a:solidFill>
                  <a:srgbClr val="FFFFFF"/>
                </a:solidFill>
              </a:rPr>
              <a:t>tecnologia</a:t>
            </a:r>
            <a:r>
              <a:rPr lang="en-ZA" dirty="0">
                <a:solidFill>
                  <a:srgbClr val="FFFFFF"/>
                </a:solidFill>
              </a:rPr>
              <a:t>/ </a:t>
            </a:r>
            <a:r>
              <a:rPr lang="en-ZA" dirty="0" err="1">
                <a:solidFill>
                  <a:srgbClr val="FFFFFF"/>
                </a:solidFill>
              </a:rPr>
              <a:t>Trasferimento</a:t>
            </a:r>
            <a:r>
              <a:rPr lang="en-ZA" dirty="0">
                <a:solidFill>
                  <a:srgbClr val="FFFFFF"/>
                </a:solidFill>
              </a:rPr>
              <a:t> </a:t>
            </a:r>
            <a:r>
              <a:rPr lang="en-ZA" dirty="0" err="1">
                <a:solidFill>
                  <a:srgbClr val="FFFFFF"/>
                </a:solidFill>
              </a:rPr>
              <a:t>tecnologico</a:t>
            </a:r>
            <a:endParaRPr lang="en-ZA" dirty="0">
              <a:solidFill>
                <a:srgbClr val="FFFFFF"/>
              </a:solidFill>
            </a:endParaRPr>
          </a:p>
        </p:txBody>
      </p:sp>
      <p:pic>
        <p:nvPicPr>
          <p:cNvPr id="16386" name="Picture 2" descr="Image result for technology transfer">
            <a:hlinkClick r:id="rId3"/>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614" r="1615" b="1"/>
          <a:stretch/>
        </p:blipFill>
        <p:spPr bwMode="auto">
          <a:xfrm>
            <a:off x="327547" y="2454903"/>
            <a:ext cx="7058306" cy="4080254"/>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73ED6512-6858-4552-B699-9A97FE9A4EA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556975" y="321732"/>
            <a:ext cx="4313293" cy="6214534"/>
          </a:xfrm>
          <a:prstGeom prst="rect">
            <a:avLst/>
          </a:prstGeom>
          <a:solidFill>
            <a:srgbClr val="5959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p:cNvSpPr>
            <a:spLocks noGrp="1"/>
          </p:cNvSpPr>
          <p:nvPr>
            <p:ph idx="1"/>
          </p:nvPr>
        </p:nvSpPr>
        <p:spPr>
          <a:xfrm>
            <a:off x="8029319" y="917725"/>
            <a:ext cx="3424739" cy="4852362"/>
          </a:xfrm>
        </p:spPr>
        <p:txBody>
          <a:bodyPr anchor="ctr">
            <a:normAutofit/>
          </a:bodyPr>
          <a:lstStyle/>
          <a:p>
            <a:r>
              <a:rPr lang="it-IT" sz="2000" dirty="0">
                <a:solidFill>
                  <a:srgbClr val="FFFFFF"/>
                </a:solidFill>
                <a:latin typeface="Arial" panose="020B0604020202020204" pitchFamily="34" charset="0"/>
                <a:cs typeface="Arial" panose="020B0604020202020204" pitchFamily="34" charset="0"/>
              </a:rPr>
              <a:t>Il processo di trasferimento dei risultati scientifici da un'organizzazione a un'altra allo scopo di un ulteriore sviluppo e commercializzazione</a:t>
            </a:r>
            <a:r>
              <a:rPr lang="en-ZA" sz="2000" dirty="0">
                <a:solidFill>
                  <a:srgbClr val="FFFFFF"/>
                </a:solidFill>
                <a:latin typeface="Arial" panose="020B0604020202020204" pitchFamily="34" charset="0"/>
                <a:cs typeface="Arial" panose="020B0604020202020204" pitchFamily="34" charset="0"/>
              </a:rPr>
              <a:t>. </a:t>
            </a:r>
          </a:p>
          <a:p>
            <a:r>
              <a:rPr lang="it-IT" sz="2000" dirty="0">
                <a:solidFill>
                  <a:srgbClr val="FFFFFF"/>
                </a:solidFill>
                <a:latin typeface="Arial" panose="020B0604020202020204" pitchFamily="34" charset="0"/>
                <a:cs typeface="Arial" panose="020B0604020202020204" pitchFamily="34" charset="0"/>
              </a:rPr>
              <a:t>Tale trasferimento può essere fatto attraverso  una licenza di tecnologia, joint venture, fusione, sviluppo congiunto</a:t>
            </a:r>
            <a:r>
              <a:rPr lang="en-ZA" sz="2000" dirty="0">
                <a:solidFill>
                  <a:srgbClr val="FFFFFF"/>
                </a:solidFill>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862986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ZA" sz="3600" dirty="0"/>
              <a:t>Il </a:t>
            </a:r>
            <a:r>
              <a:rPr lang="en-ZA" sz="3600" dirty="0" err="1"/>
              <a:t>processo</a:t>
            </a:r>
            <a:r>
              <a:rPr lang="en-ZA" sz="3600" dirty="0"/>
              <a:t> di </a:t>
            </a:r>
            <a:r>
              <a:rPr lang="en-ZA" sz="3600" dirty="0" err="1"/>
              <a:t>trasferimento</a:t>
            </a:r>
            <a:r>
              <a:rPr lang="en-ZA" sz="3600" dirty="0"/>
              <a:t> </a:t>
            </a:r>
            <a:r>
              <a:rPr lang="en-ZA" sz="3600" dirty="0" err="1"/>
              <a:t>tecnoogico</a:t>
            </a:r>
            <a:endParaRPr lang="en-US" sz="36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831000935"/>
              </p:ext>
            </p:extLst>
          </p:nvPr>
        </p:nvGraphicFramePr>
        <p:xfrm>
          <a:off x="2152117" y="1846263"/>
          <a:ext cx="7803784" cy="424704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p:cNvSpPr/>
          <p:nvPr/>
        </p:nvSpPr>
        <p:spPr>
          <a:xfrm>
            <a:off x="8806831" y="2538435"/>
            <a:ext cx="1246174" cy="10529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latin typeface="Arial" panose="020B0604020202020204" pitchFamily="34" charset="0"/>
                <a:cs typeface="Arial" panose="020B0604020202020204" pitchFamily="34" charset="0"/>
              </a:rPr>
              <a:t>Identificare</a:t>
            </a:r>
            <a:r>
              <a:rPr lang="en-US" sz="1400" dirty="0">
                <a:latin typeface="Arial" panose="020B0604020202020204" pitchFamily="34" charset="0"/>
                <a:cs typeface="Arial" panose="020B0604020202020204" pitchFamily="34" charset="0"/>
              </a:rPr>
              <a:t> </a:t>
            </a:r>
          </a:p>
          <a:p>
            <a:pPr algn="ctr"/>
            <a:r>
              <a:rPr lang="en-US" sz="1400" dirty="0" err="1">
                <a:latin typeface="Arial" panose="020B0604020202020204" pitchFamily="34" charset="0"/>
                <a:cs typeface="Arial" panose="020B0604020202020204" pitchFamily="34" charset="0"/>
              </a:rPr>
              <a:t>nuove</a:t>
            </a:r>
            <a:r>
              <a:rPr lang="en-US" sz="1400" dirty="0">
                <a:latin typeface="Arial" panose="020B0604020202020204" pitchFamily="34" charset="0"/>
                <a:cs typeface="Arial" panose="020B0604020202020204" pitchFamily="34" charset="0"/>
              </a:rPr>
              <a:t> </a:t>
            </a:r>
            <a:r>
              <a:rPr lang="en-US" sz="1400" dirty="0" err="1">
                <a:latin typeface="Arial" panose="020B0604020202020204" pitchFamily="34" charset="0"/>
                <a:cs typeface="Arial" panose="020B0604020202020204" pitchFamily="34" charset="0"/>
              </a:rPr>
              <a:t>tecnologie</a:t>
            </a:r>
            <a:endParaRPr lang="en-US" sz="1400" dirty="0">
              <a:latin typeface="Arial" panose="020B0604020202020204" pitchFamily="34" charset="0"/>
              <a:cs typeface="Arial" panose="020B0604020202020204" pitchFamily="34" charset="0"/>
            </a:endParaRPr>
          </a:p>
        </p:txBody>
      </p:sp>
      <p:sp>
        <p:nvSpPr>
          <p:cNvPr id="8" name="Rectangle 7"/>
          <p:cNvSpPr/>
          <p:nvPr/>
        </p:nvSpPr>
        <p:spPr>
          <a:xfrm>
            <a:off x="1815314" y="4357794"/>
            <a:ext cx="1625151" cy="138344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err="1">
                <a:latin typeface="Arial" panose="020B0604020202020204" pitchFamily="34" charset="0"/>
                <a:cs typeface="Arial" panose="020B0604020202020204" pitchFamily="34" charset="0"/>
              </a:rPr>
              <a:t>Ideazione</a:t>
            </a:r>
            <a:r>
              <a:rPr lang="en-US" sz="1200" dirty="0">
                <a:latin typeface="Arial" panose="020B0604020202020204" pitchFamily="34" charset="0"/>
                <a:cs typeface="Arial" panose="020B0604020202020204" pitchFamily="34" charset="0"/>
              </a:rPr>
              <a:t> </a:t>
            </a:r>
          </a:p>
          <a:p>
            <a:pPr algn="ctr"/>
            <a:r>
              <a:rPr lang="en-US" sz="1200" dirty="0" err="1">
                <a:latin typeface="Arial" panose="020B0604020202020204" pitchFamily="34" charset="0"/>
                <a:cs typeface="Arial" panose="020B0604020202020204" pitchFamily="34" charset="0"/>
              </a:rPr>
              <a:t>Sviluppo</a:t>
            </a:r>
            <a:r>
              <a:rPr lang="en-US" sz="1200" dirty="0">
                <a:latin typeface="Arial" panose="020B0604020202020204" pitchFamily="34" charset="0"/>
                <a:cs typeface="Arial" panose="020B0604020202020204" pitchFamily="34" charset="0"/>
              </a:rPr>
              <a:t> e </a:t>
            </a:r>
            <a:r>
              <a:rPr lang="en-US" sz="1200" dirty="0" err="1">
                <a:latin typeface="Arial" panose="020B0604020202020204" pitchFamily="34" charset="0"/>
                <a:cs typeface="Arial" panose="020B0604020202020204" pitchFamily="34" charset="0"/>
              </a:rPr>
              <a:t>commercializzaizone</a:t>
            </a:r>
            <a:r>
              <a:rPr lang="en-US" sz="1200" dirty="0">
                <a:latin typeface="Arial" panose="020B0604020202020204" pitchFamily="34" charset="0"/>
                <a:cs typeface="Arial" panose="020B0604020202020204" pitchFamily="34" charset="0"/>
              </a:rPr>
              <a:t> di </a:t>
            </a:r>
            <a:r>
              <a:rPr lang="en-US" sz="1200" dirty="0" err="1">
                <a:latin typeface="Arial" panose="020B0604020202020204" pitchFamily="34" charset="0"/>
                <a:cs typeface="Arial" panose="020B0604020202020204" pitchFamily="34" charset="0"/>
              </a:rPr>
              <a:t>strategie</a:t>
            </a:r>
            <a:endParaRPr lang="en-US" sz="1200" dirty="0">
              <a:latin typeface="Arial" panose="020B0604020202020204" pitchFamily="34" charset="0"/>
              <a:cs typeface="Arial" panose="020B0604020202020204" pitchFamily="34" charset="0"/>
            </a:endParaRPr>
          </a:p>
        </p:txBody>
      </p:sp>
      <p:sp>
        <p:nvSpPr>
          <p:cNvPr id="6" name="Date Placeholder 3"/>
          <p:cNvSpPr>
            <a:spLocks noGrp="1"/>
          </p:cNvSpPr>
          <p:nvPr>
            <p:ph type="dt" sz="quarter" idx="10"/>
          </p:nvPr>
        </p:nvSpPr>
        <p:spPr>
          <a:xfrm>
            <a:off x="822961" y="6459786"/>
            <a:ext cx="1854203" cy="365125"/>
          </a:xfrm>
          <a:prstGeom prst="rect">
            <a:avLst/>
          </a:prstGeom>
          <a:noFill/>
        </p:spPr>
        <p:txBody>
          <a:bodyPr/>
          <a:lstStyle>
            <a:defPPr>
              <a:defRPr lang="en-US"/>
            </a:defPPr>
            <a:lvl1pPr marL="0" algn="l" defTabSz="914400" rtl="0" eaLnBrk="1" latinLnBrk="0" hangingPunct="1">
              <a:defRPr sz="10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ZA"/>
              <a:t>25 June 2013</a:t>
            </a:r>
            <a:endParaRPr lang="en-US" dirty="0">
              <a:latin typeface="Antique Olive"/>
            </a:endParaRPr>
          </a:p>
        </p:txBody>
      </p:sp>
      <p:sp>
        <p:nvSpPr>
          <p:cNvPr id="9" name="Footer Placeholder 4"/>
          <p:cNvSpPr>
            <a:spLocks noGrp="1"/>
          </p:cNvSpPr>
          <p:nvPr>
            <p:ph type="ftr" sz="quarter" idx="12"/>
          </p:nvPr>
        </p:nvSpPr>
        <p:spPr>
          <a:xfrm>
            <a:off x="6765702" y="6459787"/>
            <a:ext cx="3167663" cy="365125"/>
          </a:xfrm>
          <a:noFill/>
        </p:spPr>
        <p:txBody>
          <a:bodyPr/>
          <a:lstStyle/>
          <a:p>
            <a:r>
              <a:rPr lang="en-US" dirty="0">
                <a:latin typeface="Antique Olive"/>
              </a:rPr>
              <a:t>The Licensing Executives Society of South Africa</a:t>
            </a:r>
          </a:p>
        </p:txBody>
      </p:sp>
    </p:spTree>
    <p:extLst>
      <p:ext uri="{BB962C8B-B14F-4D97-AF65-F5344CB8AC3E}">
        <p14:creationId xmlns:p14="http://schemas.microsoft.com/office/powerpoint/2010/main" val="2587177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386" name="Rectangle 2"/>
          <p:cNvSpPr>
            <a:spLocks noGrp="1" noChangeArrowheads="1"/>
          </p:cNvSpPr>
          <p:nvPr>
            <p:ph type="title"/>
          </p:nvPr>
        </p:nvSpPr>
        <p:spPr bwMode="auto">
          <a:xfrm>
            <a:off x="2136489" y="1165690"/>
            <a:ext cx="7859712" cy="11430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rtlCol="0" anchor="t" anchorCtr="0" compatLnSpc="1">
            <a:prstTxWarp prst="textNoShape">
              <a:avLst/>
            </a:prstTxWarp>
            <a:normAutofit/>
          </a:bodyPr>
          <a:lstStyle/>
          <a:p>
            <a:r>
              <a:rPr lang="en-GB" dirty="0"/>
              <a:t>Tipi di </a:t>
            </a:r>
            <a:r>
              <a:rPr lang="en-GB" dirty="0" err="1"/>
              <a:t>contratti</a:t>
            </a:r>
            <a:r>
              <a:rPr lang="en-GB" dirty="0"/>
              <a:t> di </a:t>
            </a:r>
            <a:r>
              <a:rPr lang="en-GB" dirty="0" err="1"/>
              <a:t>licenza</a:t>
            </a:r>
            <a:endParaRPr lang="en-US" dirty="0"/>
          </a:p>
        </p:txBody>
      </p:sp>
      <p:sp>
        <p:nvSpPr>
          <p:cNvPr id="528388" name="AutoShape 4"/>
          <p:cNvSpPr>
            <a:spLocks noChangeArrowheads="1"/>
          </p:cNvSpPr>
          <p:nvPr/>
        </p:nvSpPr>
        <p:spPr bwMode="gray">
          <a:xfrm>
            <a:off x="4961445" y="2591307"/>
            <a:ext cx="2209800" cy="2586037"/>
          </a:xfrm>
          <a:prstGeom prst="homePlate">
            <a:avLst>
              <a:gd name="adj" fmla="val 0"/>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37160" bIns="137160"/>
          <a:lstStyle/>
          <a:p>
            <a:pPr eaLnBrk="0" hangingPunct="0">
              <a:lnSpc>
                <a:spcPct val="115000"/>
              </a:lnSpc>
              <a:spcAft>
                <a:spcPct val="35000"/>
              </a:spcAft>
              <a:buClr>
                <a:srgbClr val="FFFFCC"/>
              </a:buClr>
              <a:buSzPct val="85000"/>
              <a:buFont typeface="Wingdings" charset="0"/>
              <a:buNone/>
            </a:pPr>
            <a:r>
              <a:rPr lang="en-US" sz="1400" dirty="0">
                <a:latin typeface="Arial" charset="0"/>
              </a:rPr>
              <a:t>Il </a:t>
            </a:r>
            <a:r>
              <a:rPr lang="en-US" sz="1400" dirty="0" err="1">
                <a:latin typeface="Arial" charset="0"/>
              </a:rPr>
              <a:t>licenziante</a:t>
            </a:r>
            <a:r>
              <a:rPr lang="en-US" sz="1400" dirty="0">
                <a:latin typeface="Arial" charset="0"/>
              </a:rPr>
              <a:t> </a:t>
            </a:r>
            <a:r>
              <a:rPr lang="en-US" sz="1400" dirty="0" err="1">
                <a:latin typeface="Arial" charset="0"/>
              </a:rPr>
              <a:t>può</a:t>
            </a:r>
            <a:r>
              <a:rPr lang="en-US" sz="1400" dirty="0">
                <a:latin typeface="Arial" charset="0"/>
              </a:rPr>
              <a:t> </a:t>
            </a:r>
            <a:r>
              <a:rPr lang="en-US" sz="1400" dirty="0" err="1">
                <a:latin typeface="Arial" charset="0"/>
              </a:rPr>
              <a:t>utilizzare</a:t>
            </a:r>
            <a:r>
              <a:rPr lang="en-US" sz="1400" dirty="0">
                <a:latin typeface="Arial" charset="0"/>
              </a:rPr>
              <a:t> ma non </a:t>
            </a:r>
            <a:r>
              <a:rPr lang="en-US" sz="1400" dirty="0" err="1">
                <a:latin typeface="Arial" charset="0"/>
              </a:rPr>
              <a:t>può</a:t>
            </a:r>
            <a:r>
              <a:rPr lang="en-US" sz="1400" dirty="0">
                <a:latin typeface="Arial" charset="0"/>
              </a:rPr>
              <a:t> </a:t>
            </a:r>
            <a:r>
              <a:rPr lang="en-US" sz="1400" dirty="0" err="1">
                <a:latin typeface="Arial" charset="0"/>
              </a:rPr>
              <a:t>concedere</a:t>
            </a:r>
            <a:r>
              <a:rPr lang="en-US" sz="1400" dirty="0">
                <a:latin typeface="Arial" charset="0"/>
              </a:rPr>
              <a:t> in </a:t>
            </a:r>
            <a:r>
              <a:rPr lang="en-US" sz="1400" dirty="0" err="1">
                <a:latin typeface="Arial" charset="0"/>
              </a:rPr>
              <a:t>licenza</a:t>
            </a:r>
            <a:r>
              <a:rPr lang="en-US" sz="1400" dirty="0">
                <a:latin typeface="Arial" charset="0"/>
              </a:rPr>
              <a:t> ad </a:t>
            </a:r>
            <a:r>
              <a:rPr lang="en-US" sz="1400" dirty="0" err="1">
                <a:latin typeface="Arial" charset="0"/>
              </a:rPr>
              <a:t>altri</a:t>
            </a:r>
            <a:r>
              <a:rPr lang="en-US" sz="1400" dirty="0">
                <a:latin typeface="Arial" charset="0"/>
              </a:rPr>
              <a:t> </a:t>
            </a:r>
            <a:r>
              <a:rPr lang="en-US" sz="1400" dirty="0" err="1">
                <a:latin typeface="Arial" charset="0"/>
              </a:rPr>
              <a:t>soggetti</a:t>
            </a:r>
            <a:endParaRPr lang="en-US" sz="1400" dirty="0">
              <a:latin typeface="Arial" charset="0"/>
            </a:endParaRPr>
          </a:p>
        </p:txBody>
      </p:sp>
      <p:sp>
        <p:nvSpPr>
          <p:cNvPr id="528389" name="Rectangle 5"/>
          <p:cNvSpPr>
            <a:spLocks noChangeArrowheads="1"/>
          </p:cNvSpPr>
          <p:nvPr/>
        </p:nvSpPr>
        <p:spPr bwMode="gray">
          <a:xfrm>
            <a:off x="2513173" y="1943234"/>
            <a:ext cx="2159000" cy="609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85750" indent="-285750" algn="ctr" defTabSz="762000" eaLnBrk="0" hangingPunct="0">
              <a:spcBef>
                <a:spcPct val="20000"/>
              </a:spcBef>
            </a:pPr>
            <a:r>
              <a:rPr lang="en-US" sz="1600" dirty="0">
                <a:solidFill>
                  <a:srgbClr val="0000FF"/>
                </a:solidFill>
                <a:latin typeface="Arial" charset="0"/>
              </a:rPr>
              <a:t>Non-</a:t>
            </a:r>
            <a:r>
              <a:rPr lang="en-US" sz="1600" dirty="0" err="1">
                <a:solidFill>
                  <a:srgbClr val="0000FF"/>
                </a:solidFill>
                <a:latin typeface="Arial" charset="0"/>
              </a:rPr>
              <a:t>esclusiva</a:t>
            </a:r>
            <a:endParaRPr lang="en-GB" sz="1600" dirty="0">
              <a:solidFill>
                <a:srgbClr val="0000FF"/>
              </a:solidFill>
              <a:latin typeface="Arial" charset="0"/>
            </a:endParaRPr>
          </a:p>
        </p:txBody>
      </p:sp>
      <p:sp>
        <p:nvSpPr>
          <p:cNvPr id="528390" name="Rectangle 6"/>
          <p:cNvSpPr>
            <a:spLocks noChangeArrowheads="1"/>
          </p:cNvSpPr>
          <p:nvPr/>
        </p:nvSpPr>
        <p:spPr bwMode="gray">
          <a:xfrm>
            <a:off x="4961445" y="1943234"/>
            <a:ext cx="2209800" cy="609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85750" indent="-285750" algn="ctr" defTabSz="762000" eaLnBrk="0" hangingPunct="0">
              <a:spcBef>
                <a:spcPct val="20000"/>
              </a:spcBef>
            </a:pPr>
            <a:r>
              <a:rPr lang="en-US" sz="1600" dirty="0">
                <a:solidFill>
                  <a:srgbClr val="0000FF"/>
                </a:solidFill>
                <a:latin typeface="Arial" charset="0"/>
              </a:rPr>
              <a:t>Unica</a:t>
            </a:r>
            <a:endParaRPr lang="en-GB" sz="1600" dirty="0">
              <a:solidFill>
                <a:srgbClr val="0000FF"/>
              </a:solidFill>
              <a:latin typeface="Arial" charset="0"/>
            </a:endParaRPr>
          </a:p>
        </p:txBody>
      </p:sp>
      <p:sp>
        <p:nvSpPr>
          <p:cNvPr id="528391" name="Rectangle 7"/>
          <p:cNvSpPr>
            <a:spLocks noChangeArrowheads="1"/>
          </p:cNvSpPr>
          <p:nvPr/>
        </p:nvSpPr>
        <p:spPr bwMode="gray">
          <a:xfrm>
            <a:off x="7481725" y="1943234"/>
            <a:ext cx="2159000" cy="609600"/>
          </a:xfrm>
          <a:prstGeom prst="rect">
            <a:avLst/>
          </a:prstGeom>
          <a:solidFill>
            <a:srgbClr val="FFFFCC"/>
          </a:solidFill>
          <a:ln w="9525">
            <a:solidFill>
              <a:schemeClr val="tx1"/>
            </a:solidFill>
            <a:miter lim="800000"/>
            <a:headEnd/>
            <a:tailEn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nchor="ctr"/>
          <a:lstStyle/>
          <a:p>
            <a:pPr marL="285750" indent="-285750" algn="ctr" defTabSz="762000" eaLnBrk="0" hangingPunct="0">
              <a:spcBef>
                <a:spcPct val="20000"/>
              </a:spcBef>
            </a:pPr>
            <a:r>
              <a:rPr lang="en-US" sz="1600" dirty="0" err="1">
                <a:solidFill>
                  <a:srgbClr val="0000FF"/>
                </a:solidFill>
                <a:latin typeface="Arial" charset="0"/>
              </a:rPr>
              <a:t>Esclusiva</a:t>
            </a:r>
            <a:endParaRPr lang="en-GB" sz="1600" dirty="0">
              <a:solidFill>
                <a:schemeClr val="bg1"/>
              </a:solidFill>
              <a:latin typeface="Arial" charset="0"/>
            </a:endParaRPr>
          </a:p>
        </p:txBody>
      </p:sp>
      <p:sp>
        <p:nvSpPr>
          <p:cNvPr id="528392" name="AutoShape 8"/>
          <p:cNvSpPr>
            <a:spLocks noChangeArrowheads="1"/>
          </p:cNvSpPr>
          <p:nvPr/>
        </p:nvSpPr>
        <p:spPr bwMode="gray">
          <a:xfrm>
            <a:off x="7481725" y="2591307"/>
            <a:ext cx="2159000" cy="2586037"/>
          </a:xfrm>
          <a:prstGeom prst="homePlate">
            <a:avLst>
              <a:gd name="adj" fmla="val 0"/>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37160" bIns="137160"/>
          <a:lstStyle/>
          <a:p>
            <a:pPr eaLnBrk="0" hangingPunct="0">
              <a:lnSpc>
                <a:spcPct val="115000"/>
              </a:lnSpc>
              <a:spcAft>
                <a:spcPct val="35000"/>
              </a:spcAft>
              <a:buClr>
                <a:srgbClr val="FFFFCC"/>
              </a:buClr>
              <a:buSzPct val="85000"/>
              <a:buFont typeface="Wingdings" charset="0"/>
              <a:buNone/>
            </a:pPr>
            <a:r>
              <a:rPr lang="en-US" sz="1200" dirty="0">
                <a:latin typeface="Arial" charset="0"/>
              </a:rPr>
              <a:t>Solo il </a:t>
            </a:r>
            <a:r>
              <a:rPr lang="en-US" sz="1200" dirty="0" err="1">
                <a:latin typeface="Arial" charset="0"/>
              </a:rPr>
              <a:t>licenziatario</a:t>
            </a:r>
            <a:r>
              <a:rPr lang="en-US" sz="1200" dirty="0">
                <a:latin typeface="Arial" charset="0"/>
              </a:rPr>
              <a:t> </a:t>
            </a:r>
            <a:r>
              <a:rPr lang="en-US" sz="1200" dirty="0" err="1">
                <a:latin typeface="Arial" charset="0"/>
              </a:rPr>
              <a:t>può</a:t>
            </a:r>
            <a:r>
              <a:rPr lang="en-US" sz="1200" dirty="0">
                <a:latin typeface="Arial" charset="0"/>
              </a:rPr>
              <a:t> </a:t>
            </a:r>
            <a:r>
              <a:rPr lang="en-US" sz="1200" dirty="0" err="1">
                <a:latin typeface="Arial" charset="0"/>
              </a:rPr>
              <a:t>utilizzare</a:t>
            </a:r>
            <a:r>
              <a:rPr lang="en-US" sz="1200" dirty="0">
                <a:latin typeface="Arial" charset="0"/>
              </a:rPr>
              <a:t> </a:t>
            </a:r>
            <a:r>
              <a:rPr lang="en-US" sz="1200" dirty="0" err="1">
                <a:latin typeface="Arial" charset="0"/>
              </a:rPr>
              <a:t>i</a:t>
            </a:r>
            <a:r>
              <a:rPr lang="en-US" sz="1200" dirty="0">
                <a:latin typeface="Arial" charset="0"/>
              </a:rPr>
              <a:t> </a:t>
            </a:r>
            <a:r>
              <a:rPr lang="en-US" sz="1200" dirty="0" err="1">
                <a:latin typeface="Arial" charset="0"/>
              </a:rPr>
              <a:t>diritti</a:t>
            </a:r>
            <a:r>
              <a:rPr lang="en-US" sz="1200" dirty="0">
                <a:latin typeface="Arial" charset="0"/>
              </a:rPr>
              <a:t> in </a:t>
            </a:r>
            <a:r>
              <a:rPr lang="en-US" sz="1200" dirty="0" err="1">
                <a:latin typeface="Arial" charset="0"/>
              </a:rPr>
              <a:t>esclusiva</a:t>
            </a:r>
            <a:endParaRPr lang="en-US" sz="1200" dirty="0">
              <a:latin typeface="Arial" charset="0"/>
            </a:endParaRPr>
          </a:p>
          <a:p>
            <a:pPr eaLnBrk="0" hangingPunct="0">
              <a:lnSpc>
                <a:spcPct val="115000"/>
              </a:lnSpc>
              <a:spcAft>
                <a:spcPct val="35000"/>
              </a:spcAft>
              <a:buClr>
                <a:srgbClr val="FFFFCC"/>
              </a:buClr>
              <a:buSzPct val="85000"/>
              <a:buFont typeface="Wingdings" charset="0"/>
              <a:buNone/>
            </a:pPr>
            <a:r>
              <a:rPr lang="it-IT" sz="1200" dirty="0">
                <a:latin typeface="Arial" charset="0"/>
              </a:rPr>
              <a:t>nessuna clausola sui prodotti concorrenti ma vedi </a:t>
            </a:r>
          </a:p>
          <a:p>
            <a:pPr eaLnBrk="0" hangingPunct="0">
              <a:lnSpc>
                <a:spcPct val="115000"/>
              </a:lnSpc>
              <a:spcAft>
                <a:spcPct val="35000"/>
              </a:spcAft>
              <a:buClr>
                <a:srgbClr val="FFFFCC"/>
              </a:buClr>
              <a:buSzPct val="85000"/>
              <a:buFont typeface="Wingdings" charset="0"/>
              <a:buNone/>
            </a:pPr>
            <a:r>
              <a:rPr lang="it-IT" sz="1200" dirty="0">
                <a:latin typeface="Arial" charset="0"/>
              </a:rPr>
              <a:t>questioni di diritto della concorrenza</a:t>
            </a:r>
          </a:p>
          <a:p>
            <a:pPr eaLnBrk="0" hangingPunct="0">
              <a:lnSpc>
                <a:spcPct val="115000"/>
              </a:lnSpc>
              <a:spcAft>
                <a:spcPct val="35000"/>
              </a:spcAft>
              <a:buClr>
                <a:srgbClr val="FFFFCC"/>
              </a:buClr>
              <a:buSzPct val="85000"/>
              <a:buFont typeface="Wingdings" charset="0"/>
              <a:buNone/>
            </a:pPr>
            <a:r>
              <a:rPr lang="it-IT" sz="1200" dirty="0">
                <a:latin typeface="Arial" charset="0"/>
              </a:rPr>
              <a:t>clausola di prestazione minima</a:t>
            </a:r>
          </a:p>
          <a:p>
            <a:pPr eaLnBrk="0" hangingPunct="0">
              <a:lnSpc>
                <a:spcPct val="115000"/>
              </a:lnSpc>
              <a:spcAft>
                <a:spcPct val="35000"/>
              </a:spcAft>
              <a:buClr>
                <a:srgbClr val="FFFFCC"/>
              </a:buClr>
              <a:buSzPct val="85000"/>
              <a:buFont typeface="Wingdings" charset="0"/>
              <a:buNone/>
            </a:pPr>
            <a:r>
              <a:rPr lang="it-IT" sz="1200" dirty="0">
                <a:latin typeface="Arial" charset="0"/>
              </a:rPr>
              <a:t>Clausole di retrocessione</a:t>
            </a:r>
            <a:endParaRPr lang="en-US" sz="1200" dirty="0">
              <a:latin typeface="Arial" charset="0"/>
            </a:endParaRPr>
          </a:p>
        </p:txBody>
      </p:sp>
      <p:sp>
        <p:nvSpPr>
          <p:cNvPr id="528393" name="AutoShape 9"/>
          <p:cNvSpPr>
            <a:spLocks noChangeArrowheads="1"/>
          </p:cNvSpPr>
          <p:nvPr/>
        </p:nvSpPr>
        <p:spPr bwMode="gray">
          <a:xfrm>
            <a:off x="2513173" y="2591307"/>
            <a:ext cx="2159000" cy="2586037"/>
          </a:xfrm>
          <a:prstGeom prst="homePlate">
            <a:avLst>
              <a:gd name="adj" fmla="val 0"/>
            </a:avLst>
          </a:prstGeom>
          <a:noFill/>
          <a:ln w="9525">
            <a:solidFill>
              <a:schemeClr val="tx1"/>
            </a:solidFill>
            <a:miter lim="800000"/>
            <a:headEnd/>
            <a:tailEnd/>
          </a:ln>
          <a:effectLst/>
          <a:extLst>
            <a:ext uri="{909E8E84-426E-40DD-AFC4-6F175D3DCCD1}">
              <a14:hiddenFill xmlns:a14="http://schemas.microsoft.com/office/drawing/2010/main">
                <a:solidFill>
                  <a:schemeClr val="bg2"/>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tIns="137160" bIns="137160"/>
          <a:lstStyle/>
          <a:p>
            <a:pPr eaLnBrk="0" hangingPunct="0">
              <a:lnSpc>
                <a:spcPct val="115000"/>
              </a:lnSpc>
              <a:spcAft>
                <a:spcPct val="35000"/>
              </a:spcAft>
              <a:buClr>
                <a:srgbClr val="FFFFCC"/>
              </a:buClr>
              <a:buSzPct val="85000"/>
              <a:buFont typeface="Wingdings" charset="0"/>
              <a:buNone/>
            </a:pPr>
            <a:r>
              <a:rPr lang="en-US" sz="1400" dirty="0">
                <a:latin typeface="Arial" charset="0"/>
              </a:rPr>
              <a:t>Il </a:t>
            </a:r>
            <a:r>
              <a:rPr lang="en-US" sz="1400" dirty="0" err="1">
                <a:latin typeface="Arial" charset="0"/>
              </a:rPr>
              <a:t>licenziante</a:t>
            </a:r>
            <a:r>
              <a:rPr lang="en-US" sz="1400" dirty="0">
                <a:latin typeface="Arial" charset="0"/>
              </a:rPr>
              <a:t> </a:t>
            </a:r>
            <a:r>
              <a:rPr lang="en-US" sz="1400" dirty="0" err="1">
                <a:latin typeface="Arial" charset="0"/>
              </a:rPr>
              <a:t>può</a:t>
            </a:r>
            <a:r>
              <a:rPr lang="en-US" sz="1400" dirty="0">
                <a:latin typeface="Arial" charset="0"/>
              </a:rPr>
              <a:t> </a:t>
            </a:r>
            <a:r>
              <a:rPr lang="en-US" sz="1400" dirty="0" err="1">
                <a:latin typeface="Arial" charset="0"/>
              </a:rPr>
              <a:t>utilizzare</a:t>
            </a:r>
            <a:r>
              <a:rPr lang="en-US" sz="1400" dirty="0">
                <a:latin typeface="Arial" charset="0"/>
              </a:rPr>
              <a:t> e </a:t>
            </a:r>
            <a:r>
              <a:rPr lang="en-US" sz="1400" dirty="0" err="1">
                <a:latin typeface="Arial" charset="0"/>
              </a:rPr>
              <a:t>concedere</a:t>
            </a:r>
            <a:r>
              <a:rPr lang="en-US" sz="1400" dirty="0">
                <a:latin typeface="Arial" charset="0"/>
              </a:rPr>
              <a:t> in </a:t>
            </a:r>
            <a:r>
              <a:rPr lang="en-US" sz="1400" dirty="0" err="1">
                <a:latin typeface="Arial" charset="0"/>
              </a:rPr>
              <a:t>licenza</a:t>
            </a:r>
            <a:r>
              <a:rPr lang="en-US" sz="1400" dirty="0">
                <a:latin typeface="Arial" charset="0"/>
              </a:rPr>
              <a:t> ad </a:t>
            </a:r>
            <a:r>
              <a:rPr lang="en-US" sz="1400" dirty="0" err="1">
                <a:latin typeface="Arial" charset="0"/>
              </a:rPr>
              <a:t>altri</a:t>
            </a:r>
            <a:r>
              <a:rPr lang="en-US" sz="1400" dirty="0">
                <a:latin typeface="Arial" charset="0"/>
              </a:rPr>
              <a:t> </a:t>
            </a:r>
            <a:r>
              <a:rPr lang="en-US" sz="1400" dirty="0" err="1">
                <a:latin typeface="Arial" charset="0"/>
              </a:rPr>
              <a:t>soggetti</a:t>
            </a:r>
            <a:endParaRPr lang="en-US" sz="1400" dirty="0">
              <a:latin typeface="Arial" charset="0"/>
            </a:endParaRPr>
          </a:p>
          <a:p>
            <a:pPr eaLnBrk="0" hangingPunct="0">
              <a:lnSpc>
                <a:spcPct val="115000"/>
              </a:lnSpc>
              <a:spcAft>
                <a:spcPct val="35000"/>
              </a:spcAft>
              <a:buClr>
                <a:srgbClr val="FFFFCC"/>
              </a:buClr>
              <a:buSzPct val="85000"/>
              <a:buFont typeface="Wingdings" charset="0"/>
              <a:buNone/>
            </a:pPr>
            <a:r>
              <a:rPr lang="en-US" sz="1400" dirty="0" err="1">
                <a:latin typeface="Arial" charset="0"/>
              </a:rPr>
              <a:t>Clausola</a:t>
            </a:r>
            <a:r>
              <a:rPr lang="en-US" sz="1400" dirty="0">
                <a:latin typeface="Arial" charset="0"/>
              </a:rPr>
              <a:t> di </a:t>
            </a:r>
            <a:r>
              <a:rPr lang="en-US" sz="1400" dirty="0" err="1">
                <a:latin typeface="Arial" charset="0"/>
              </a:rPr>
              <a:t>contratti</a:t>
            </a:r>
            <a:r>
              <a:rPr lang="en-US" sz="1400" dirty="0">
                <a:latin typeface="Arial" charset="0"/>
              </a:rPr>
              <a:t> di </a:t>
            </a:r>
            <a:r>
              <a:rPr lang="en-US" sz="1400" dirty="0" err="1">
                <a:latin typeface="Arial" charset="0"/>
              </a:rPr>
              <a:t>licenza</a:t>
            </a:r>
            <a:r>
              <a:rPr lang="en-US" sz="1400" dirty="0">
                <a:latin typeface="Arial" charset="0"/>
              </a:rPr>
              <a:t> </a:t>
            </a:r>
            <a:r>
              <a:rPr lang="en-US" sz="1400" dirty="0" err="1">
                <a:latin typeface="Arial" charset="0"/>
              </a:rPr>
              <a:t>più</a:t>
            </a:r>
            <a:r>
              <a:rPr lang="en-US" sz="1400" dirty="0">
                <a:latin typeface="Arial" charset="0"/>
              </a:rPr>
              <a:t> </a:t>
            </a:r>
            <a:r>
              <a:rPr lang="en-US" sz="1400" dirty="0" err="1">
                <a:latin typeface="Arial" charset="0"/>
              </a:rPr>
              <a:t>favorita</a:t>
            </a:r>
            <a:endParaRPr lang="en-US" sz="1400" dirty="0">
              <a:latin typeface="Arial" charset="0"/>
            </a:endParaRPr>
          </a:p>
        </p:txBody>
      </p:sp>
      <p:sp>
        <p:nvSpPr>
          <p:cNvPr id="4" name="TextBox 3"/>
          <p:cNvSpPr txBox="1"/>
          <p:nvPr/>
        </p:nvSpPr>
        <p:spPr>
          <a:xfrm>
            <a:off x="2513173" y="5589431"/>
            <a:ext cx="6995728" cy="369332"/>
          </a:xfrm>
          <a:prstGeom prst="rect">
            <a:avLst/>
          </a:prstGeom>
          <a:noFill/>
        </p:spPr>
        <p:txBody>
          <a:bodyPr wrap="square" rtlCol="0">
            <a:spAutoFit/>
          </a:bodyPr>
          <a:lstStyle/>
          <a:p>
            <a:pPr algn="ctr"/>
            <a:r>
              <a:rPr lang="en-ZA" dirty="0" err="1"/>
              <a:t>restrizioni</a:t>
            </a:r>
            <a:r>
              <a:rPr lang="en-ZA" dirty="0"/>
              <a:t> </a:t>
            </a:r>
            <a:r>
              <a:rPr lang="en-ZA" dirty="0" err="1"/>
              <a:t>territoriali</a:t>
            </a:r>
            <a:r>
              <a:rPr lang="en-ZA" dirty="0"/>
              <a:t>, </a:t>
            </a:r>
            <a:r>
              <a:rPr lang="en-ZA" dirty="0" err="1"/>
              <a:t>prodotto</a:t>
            </a:r>
            <a:r>
              <a:rPr lang="en-ZA" dirty="0"/>
              <a:t>, </a:t>
            </a:r>
            <a:r>
              <a:rPr lang="en-ZA" dirty="0" err="1"/>
              <a:t>processo</a:t>
            </a:r>
            <a:r>
              <a:rPr lang="en-ZA" dirty="0"/>
              <a:t>, </a:t>
            </a:r>
            <a:r>
              <a:rPr lang="en-ZA" dirty="0" err="1"/>
              <a:t>oggetto</a:t>
            </a:r>
            <a:endParaRPr lang="en-GB" dirty="0"/>
          </a:p>
        </p:txBody>
      </p:sp>
    </p:spTree>
    <p:extLst>
      <p:ext uri="{BB962C8B-B14F-4D97-AF65-F5344CB8AC3E}">
        <p14:creationId xmlns:p14="http://schemas.microsoft.com/office/powerpoint/2010/main" val="50320441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ZA" dirty="0" err="1"/>
              <a:t>Vediamo</a:t>
            </a:r>
            <a:r>
              <a:rPr lang="en-ZA" dirty="0"/>
              <a:t> se </a:t>
            </a:r>
            <a:r>
              <a:rPr lang="en-ZA" dirty="0" err="1"/>
              <a:t>hai</a:t>
            </a:r>
            <a:r>
              <a:rPr lang="en-ZA" dirty="0"/>
              <a:t> </a:t>
            </a:r>
            <a:r>
              <a:rPr lang="en-ZA" dirty="0" err="1"/>
              <a:t>capito</a:t>
            </a:r>
            <a:endParaRPr lang="en-ZA" dirty="0"/>
          </a:p>
        </p:txBody>
      </p:sp>
    </p:spTree>
    <p:extLst>
      <p:ext uri="{BB962C8B-B14F-4D97-AF65-F5344CB8AC3E}">
        <p14:creationId xmlns:p14="http://schemas.microsoft.com/office/powerpoint/2010/main" val="2572198297"/>
      </p:ext>
    </p:extLst>
  </p:cSld>
  <p:clrMapOvr>
    <a:masterClrMapping/>
  </p:clrMapOvr>
  <p:transition>
    <p:fade/>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Autofit/>
          </a:bodyPr>
          <a:lstStyle/>
          <a:p>
            <a:r>
              <a:rPr lang="it-IT" sz="4800" dirty="0"/>
              <a:t>Cosa protegge la proprietà intellettuale creata dagli artisti</a:t>
            </a:r>
            <a:r>
              <a:rPr lang="en-ZA" sz="4800" dirty="0"/>
              <a:t>? </a:t>
            </a:r>
          </a:p>
        </p:txBody>
      </p:sp>
      <p:sp>
        <p:nvSpPr>
          <p:cNvPr id="5" name="Subtitle 4"/>
          <p:cNvSpPr>
            <a:spLocks noGrp="1"/>
          </p:cNvSpPr>
          <p:nvPr>
            <p:ph type="subTitle" idx="1"/>
          </p:nvPr>
        </p:nvSpPr>
        <p:spPr/>
        <p:txBody>
          <a:bodyPr>
            <a:normAutofit/>
          </a:bodyPr>
          <a:lstStyle/>
          <a:p>
            <a:r>
              <a:rPr lang="en-ZA" sz="3600" dirty="0" err="1"/>
              <a:t>Diritto</a:t>
            </a:r>
            <a:r>
              <a:rPr lang="en-ZA" sz="3600" dirty="0"/>
              <a:t> </a:t>
            </a:r>
            <a:r>
              <a:rPr lang="en-ZA" sz="3600" dirty="0" err="1"/>
              <a:t>d’autore</a:t>
            </a:r>
            <a:endParaRPr lang="en-ZA" sz="3600" dirty="0"/>
          </a:p>
        </p:txBody>
      </p:sp>
    </p:spTree>
    <p:extLst>
      <p:ext uri="{BB962C8B-B14F-4D97-AF65-F5344CB8AC3E}">
        <p14:creationId xmlns:p14="http://schemas.microsoft.com/office/powerpoint/2010/main" val="280048831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down)">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it-IT" sz="4800" dirty="0"/>
              <a:t>Cosa protegge la proprietà intellettuale creata dai designer</a:t>
            </a:r>
            <a:r>
              <a:rPr lang="en-ZA" sz="4800" dirty="0"/>
              <a:t>? </a:t>
            </a:r>
          </a:p>
        </p:txBody>
      </p:sp>
      <p:sp>
        <p:nvSpPr>
          <p:cNvPr id="3" name="Subtitle 2"/>
          <p:cNvSpPr>
            <a:spLocks noGrp="1"/>
          </p:cNvSpPr>
          <p:nvPr>
            <p:ph type="subTitle" idx="1"/>
          </p:nvPr>
        </p:nvSpPr>
        <p:spPr/>
        <p:txBody>
          <a:bodyPr>
            <a:normAutofit/>
          </a:bodyPr>
          <a:lstStyle/>
          <a:p>
            <a:r>
              <a:rPr lang="en-ZA" sz="3600" dirty="0"/>
              <a:t>Design </a:t>
            </a:r>
            <a:r>
              <a:rPr lang="en-ZA" sz="3600" dirty="0" err="1"/>
              <a:t>industriale</a:t>
            </a:r>
            <a:endParaRPr lang="en-ZA" sz="3600" dirty="0"/>
          </a:p>
        </p:txBody>
      </p:sp>
    </p:spTree>
    <p:extLst>
      <p:ext uri="{BB962C8B-B14F-4D97-AF65-F5344CB8AC3E}">
        <p14:creationId xmlns:p14="http://schemas.microsoft.com/office/powerpoint/2010/main" val="4843366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it-IT" sz="4800" dirty="0"/>
              <a:t>Cosa protegge la proprietà intellettuale creata dagli inventori?</a:t>
            </a:r>
            <a:endParaRPr lang="en-ZA" sz="4800" dirty="0"/>
          </a:p>
        </p:txBody>
      </p:sp>
      <p:sp>
        <p:nvSpPr>
          <p:cNvPr id="3" name="Subtitle 2"/>
          <p:cNvSpPr>
            <a:spLocks noGrp="1"/>
          </p:cNvSpPr>
          <p:nvPr>
            <p:ph type="subTitle" idx="1"/>
          </p:nvPr>
        </p:nvSpPr>
        <p:spPr/>
        <p:txBody>
          <a:bodyPr>
            <a:normAutofit/>
          </a:bodyPr>
          <a:lstStyle/>
          <a:p>
            <a:r>
              <a:rPr lang="en-ZA" sz="3600" dirty="0" err="1"/>
              <a:t>Brevetti</a:t>
            </a:r>
            <a:endParaRPr lang="en-ZA" sz="3600" dirty="0"/>
          </a:p>
        </p:txBody>
      </p:sp>
    </p:spTree>
    <p:extLst>
      <p:ext uri="{BB962C8B-B14F-4D97-AF65-F5344CB8AC3E}">
        <p14:creationId xmlns:p14="http://schemas.microsoft.com/office/powerpoint/2010/main" val="35528919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ZA" sz="4800" dirty="0"/>
              <a:t>Cosa </a:t>
            </a:r>
            <a:r>
              <a:rPr lang="en-ZA" sz="4800" dirty="0" err="1"/>
              <a:t>protegge</a:t>
            </a:r>
            <a:r>
              <a:rPr lang="en-ZA" sz="4800" dirty="0"/>
              <a:t> le </a:t>
            </a:r>
            <a:r>
              <a:rPr lang="en-ZA" sz="4800" dirty="0" err="1"/>
              <a:t>indicazioni</a:t>
            </a:r>
            <a:r>
              <a:rPr lang="en-ZA" sz="4800" dirty="0"/>
              <a:t> </a:t>
            </a:r>
            <a:r>
              <a:rPr lang="en-ZA" sz="4800" dirty="0" err="1"/>
              <a:t>geografiche</a:t>
            </a:r>
            <a:r>
              <a:rPr lang="en-ZA" sz="4800" dirty="0"/>
              <a:t>?</a:t>
            </a:r>
          </a:p>
        </p:txBody>
      </p:sp>
      <p:sp>
        <p:nvSpPr>
          <p:cNvPr id="3" name="Subtitle 2"/>
          <p:cNvSpPr>
            <a:spLocks noGrp="1"/>
          </p:cNvSpPr>
          <p:nvPr>
            <p:ph type="subTitle" idx="1"/>
          </p:nvPr>
        </p:nvSpPr>
        <p:spPr/>
        <p:txBody>
          <a:bodyPr>
            <a:normAutofit fontScale="70000" lnSpcReduction="20000"/>
          </a:bodyPr>
          <a:lstStyle/>
          <a:p>
            <a:r>
              <a:rPr lang="it-IT" sz="3600" dirty="0"/>
              <a:t>Un'indicazione geografica ti dice da quale parte del mondo proviene un prodotto quando quel luogo è famoso per quel tipo di prodotto.</a:t>
            </a:r>
          </a:p>
          <a:p>
            <a:r>
              <a:rPr lang="it-IT" sz="3600" dirty="0"/>
              <a:t>Solo i prodotti di quel luogo possono essere contrassegnati con l'indicazione geografica</a:t>
            </a:r>
            <a:endParaRPr lang="en-ZA" sz="3600" dirty="0"/>
          </a:p>
        </p:txBody>
      </p:sp>
    </p:spTree>
    <p:extLst>
      <p:ext uri="{BB962C8B-B14F-4D97-AF65-F5344CB8AC3E}">
        <p14:creationId xmlns:p14="http://schemas.microsoft.com/office/powerpoint/2010/main" val="228973327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down)">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down)">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3A968-2F97-4F88-B2DF-D399253F72C1}"/>
              </a:ext>
            </a:extLst>
          </p:cNvPr>
          <p:cNvSpPr>
            <a:spLocks noGrp="1"/>
          </p:cNvSpPr>
          <p:nvPr>
            <p:ph type="ctrTitle"/>
          </p:nvPr>
        </p:nvSpPr>
        <p:spPr/>
        <p:txBody>
          <a:bodyPr/>
          <a:lstStyle/>
          <a:p>
            <a:r>
              <a:rPr lang="en-US" dirty="0"/>
              <a:t>Come </a:t>
            </a:r>
            <a:r>
              <a:rPr lang="en-US" dirty="0" err="1"/>
              <a:t>posso</a:t>
            </a:r>
            <a:r>
              <a:rPr lang="en-US" dirty="0"/>
              <a:t> </a:t>
            </a:r>
            <a:r>
              <a:rPr lang="en-US" dirty="0" err="1"/>
              <a:t>commercializare</a:t>
            </a:r>
            <a:r>
              <a:rPr lang="en-US" dirty="0"/>
              <a:t> </a:t>
            </a:r>
            <a:r>
              <a:rPr lang="en-US" dirty="0" err="1"/>
              <a:t>i</a:t>
            </a:r>
            <a:r>
              <a:rPr lang="en-US" dirty="0"/>
              <a:t> </a:t>
            </a:r>
            <a:r>
              <a:rPr lang="en-US" dirty="0" err="1"/>
              <a:t>miei</a:t>
            </a:r>
            <a:r>
              <a:rPr lang="en-US" dirty="0"/>
              <a:t> </a:t>
            </a:r>
            <a:r>
              <a:rPr lang="en-US" dirty="0" err="1"/>
              <a:t>diritti</a:t>
            </a:r>
            <a:r>
              <a:rPr lang="en-US" dirty="0"/>
              <a:t> IP?</a:t>
            </a:r>
            <a:endParaRPr lang="en-ZA" dirty="0"/>
          </a:p>
        </p:txBody>
      </p:sp>
      <p:sp>
        <p:nvSpPr>
          <p:cNvPr id="3" name="Subtitle 2">
            <a:extLst>
              <a:ext uri="{FF2B5EF4-FFF2-40B4-BE49-F238E27FC236}">
                <a16:creationId xmlns:a16="http://schemas.microsoft.com/office/drawing/2014/main" id="{ACC9048C-4F11-4C22-B4A8-373033083129}"/>
              </a:ext>
            </a:extLst>
          </p:cNvPr>
          <p:cNvSpPr>
            <a:spLocks noGrp="1"/>
          </p:cNvSpPr>
          <p:nvPr>
            <p:ph type="subTitle" idx="1"/>
          </p:nvPr>
        </p:nvSpPr>
        <p:spPr/>
        <p:txBody>
          <a:bodyPr>
            <a:normAutofit fontScale="92500" lnSpcReduction="20000"/>
          </a:bodyPr>
          <a:lstStyle/>
          <a:p>
            <a:r>
              <a:rPr lang="en-US" dirty="0" err="1"/>
              <a:t>Licenze</a:t>
            </a:r>
            <a:endParaRPr lang="en-US" dirty="0"/>
          </a:p>
          <a:p>
            <a:r>
              <a:rPr lang="en-ZA" dirty="0" err="1"/>
              <a:t>Assegnazione</a:t>
            </a:r>
            <a:r>
              <a:rPr lang="en-ZA" dirty="0"/>
              <a:t>/</a:t>
            </a:r>
            <a:r>
              <a:rPr lang="en-ZA" dirty="0" err="1"/>
              <a:t>Vendita</a:t>
            </a:r>
            <a:endParaRPr lang="en-ZA" dirty="0"/>
          </a:p>
          <a:p>
            <a:r>
              <a:rPr lang="en-ZA" dirty="0" err="1"/>
              <a:t>Nuove</a:t>
            </a:r>
            <a:r>
              <a:rPr lang="en-ZA" dirty="0"/>
              <a:t> </a:t>
            </a:r>
            <a:r>
              <a:rPr lang="en-ZA" dirty="0" err="1"/>
              <a:t>imprese</a:t>
            </a:r>
            <a:endParaRPr lang="en-ZA" dirty="0"/>
          </a:p>
          <a:p>
            <a:r>
              <a:rPr lang="en-ZA" dirty="0" err="1"/>
              <a:t>Società</a:t>
            </a:r>
            <a:r>
              <a:rPr lang="en-ZA" dirty="0"/>
              <a:t> start-up</a:t>
            </a:r>
          </a:p>
        </p:txBody>
      </p:sp>
      <p:sp>
        <p:nvSpPr>
          <p:cNvPr id="4" name="Slide Number Placeholder 3">
            <a:extLst>
              <a:ext uri="{FF2B5EF4-FFF2-40B4-BE49-F238E27FC236}">
                <a16:creationId xmlns:a16="http://schemas.microsoft.com/office/drawing/2014/main" id="{4B6AFCE7-E787-4B5C-AC29-B50692E8979E}"/>
              </a:ext>
            </a:extLst>
          </p:cNvPr>
          <p:cNvSpPr>
            <a:spLocks noGrp="1"/>
          </p:cNvSpPr>
          <p:nvPr>
            <p:ph type="sldNum" sz="quarter" idx="12"/>
          </p:nvPr>
        </p:nvSpPr>
        <p:spPr/>
        <p:txBody>
          <a:bodyPr/>
          <a:lstStyle/>
          <a:p>
            <a:pPr>
              <a:defRPr/>
            </a:pPr>
            <a:fld id="{8A04D33A-26F9-407D-BF24-6EBE70D30801}" type="slidenum">
              <a:rPr lang="en-US" altLang="en-US" smtClean="0"/>
              <a:pPr>
                <a:defRPr/>
              </a:pPr>
              <a:t>79</a:t>
            </a:fld>
            <a:endParaRPr lang="en-US" altLang="en-US"/>
          </a:p>
        </p:txBody>
      </p:sp>
    </p:spTree>
    <p:extLst>
      <p:ext uri="{BB962C8B-B14F-4D97-AF65-F5344CB8AC3E}">
        <p14:creationId xmlns:p14="http://schemas.microsoft.com/office/powerpoint/2010/main" val="151082097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6" name="Rectangle 135">
            <a:extLst>
              <a:ext uri="{FF2B5EF4-FFF2-40B4-BE49-F238E27FC236}">
                <a16:creationId xmlns:a16="http://schemas.microsoft.com/office/drawing/2014/main" id="{325166D1-1B21-4128-AC42-61745528E4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6981825" y="1641752"/>
            <a:ext cx="4391024" cy="1323439"/>
          </a:xfrm>
        </p:spPr>
        <p:txBody>
          <a:bodyPr anchor="t">
            <a:normAutofit/>
          </a:bodyPr>
          <a:lstStyle/>
          <a:p>
            <a:r>
              <a:rPr lang="en-ZA" sz="4000" b="1" dirty="0" err="1">
                <a:solidFill>
                  <a:schemeClr val="bg1"/>
                </a:solidFill>
              </a:rPr>
              <a:t>brevetti</a:t>
            </a:r>
            <a:endParaRPr lang="en-ZA" sz="4000" b="1" dirty="0">
              <a:solidFill>
                <a:schemeClr val="bg1"/>
              </a:solidFill>
            </a:endParaRPr>
          </a:p>
        </p:txBody>
      </p:sp>
      <p:pic>
        <p:nvPicPr>
          <p:cNvPr id="27651"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20484" r="23131"/>
          <a:stretch/>
        </p:blipFill>
        <p:spPr bwMode="auto">
          <a:xfrm>
            <a:off x="20" y="2"/>
            <a:ext cx="6186992" cy="6857998"/>
          </a:xfrm>
          <a:custGeom>
            <a:avLst/>
            <a:gdLst/>
            <a:ahLst/>
            <a:cxnLst/>
            <a:rect l="l" t="t" r="r" b="b"/>
            <a:pathLst>
              <a:path w="6187012" h="6857998">
                <a:moveTo>
                  <a:pt x="5434855" y="6118149"/>
                </a:moveTo>
                <a:cubicBezTo>
                  <a:pt x="5441404" y="6124102"/>
                  <a:pt x="5449025" y="6129341"/>
                  <a:pt x="5456075" y="6133723"/>
                </a:cubicBezTo>
                <a:cubicBezTo>
                  <a:pt x="5463218" y="6138152"/>
                  <a:pt x="5468564" y="6143474"/>
                  <a:pt x="5472234" y="6149380"/>
                </a:cubicBezTo>
                <a:lnTo>
                  <a:pt x="5477710" y="6166562"/>
                </a:lnTo>
                <a:lnTo>
                  <a:pt x="5472234" y="6149379"/>
                </a:lnTo>
                <a:cubicBezTo>
                  <a:pt x="5468564" y="6143474"/>
                  <a:pt x="5463218" y="6138152"/>
                  <a:pt x="5456075" y="6133722"/>
                </a:cubicBezTo>
                <a:cubicBezTo>
                  <a:pt x="5449025" y="6129341"/>
                  <a:pt x="5441404" y="6124102"/>
                  <a:pt x="5434855" y="6118149"/>
                </a:cubicBezTo>
                <a:close/>
                <a:moveTo>
                  <a:pt x="5343013" y="4941372"/>
                </a:moveTo>
                <a:lnTo>
                  <a:pt x="5346342" y="4950869"/>
                </a:lnTo>
                <a:lnTo>
                  <a:pt x="5356027" y="4991382"/>
                </a:lnTo>
                <a:lnTo>
                  <a:pt x="5346342" y="4950868"/>
                </a:lnTo>
                <a:close/>
                <a:moveTo>
                  <a:pt x="5346951" y="4749807"/>
                </a:moveTo>
                <a:cubicBezTo>
                  <a:pt x="5334815" y="4762826"/>
                  <a:pt x="5333958" y="4781365"/>
                  <a:pt x="5332244" y="4799797"/>
                </a:cubicBezTo>
                <a:cubicBezTo>
                  <a:pt x="5333958" y="4781365"/>
                  <a:pt x="5334815" y="4762827"/>
                  <a:pt x="5346951" y="4749807"/>
                </a:cubicBezTo>
                <a:close/>
                <a:moveTo>
                  <a:pt x="5364750" y="4543185"/>
                </a:moveTo>
                <a:cubicBezTo>
                  <a:pt x="5365727" y="4548281"/>
                  <a:pt x="5367775" y="4553662"/>
                  <a:pt x="5370156" y="4557092"/>
                </a:cubicBezTo>
                <a:cubicBezTo>
                  <a:pt x="5381776" y="4573618"/>
                  <a:pt x="5390563" y="4588275"/>
                  <a:pt x="5396519" y="4602021"/>
                </a:cubicBezTo>
                <a:cubicBezTo>
                  <a:pt x="5390563" y="4588275"/>
                  <a:pt x="5381776" y="4573618"/>
                  <a:pt x="5370156" y="4557091"/>
                </a:cubicBezTo>
                <a:close/>
                <a:moveTo>
                  <a:pt x="5830968" y="2819253"/>
                </a:moveTo>
                <a:lnTo>
                  <a:pt x="5842611" y="2827484"/>
                </a:lnTo>
                <a:lnTo>
                  <a:pt x="5842613" y="2827486"/>
                </a:lnTo>
                <a:lnTo>
                  <a:pt x="5871116" y="2861156"/>
                </a:lnTo>
                <a:lnTo>
                  <a:pt x="5861462" y="2842392"/>
                </a:lnTo>
                <a:lnTo>
                  <a:pt x="5842613" y="2827486"/>
                </a:lnTo>
                <a:lnTo>
                  <a:pt x="5842611" y="2827483"/>
                </a:lnTo>
                <a:close/>
                <a:moveTo>
                  <a:pt x="5761313" y="1974015"/>
                </a:moveTo>
                <a:lnTo>
                  <a:pt x="5754799" y="1999763"/>
                </a:lnTo>
                <a:cubicBezTo>
                  <a:pt x="5750990" y="2008056"/>
                  <a:pt x="5745310" y="2016020"/>
                  <a:pt x="5737071" y="2023547"/>
                </a:cubicBezTo>
                <a:cubicBezTo>
                  <a:pt x="5753550" y="2008497"/>
                  <a:pt x="5759789" y="1991685"/>
                  <a:pt x="5761313" y="1974015"/>
                </a:cubicBezTo>
                <a:close/>
                <a:moveTo>
                  <a:pt x="5744119" y="1768838"/>
                </a:moveTo>
                <a:cubicBezTo>
                  <a:pt x="5739738" y="1774411"/>
                  <a:pt x="5736975" y="1779948"/>
                  <a:pt x="5735518" y="1785412"/>
                </a:cubicBezTo>
                <a:lnTo>
                  <a:pt x="5734738" y="1801558"/>
                </a:lnTo>
                <a:cubicBezTo>
                  <a:pt x="5733070" y="1790986"/>
                  <a:pt x="5735356" y="1779981"/>
                  <a:pt x="5744119" y="1768838"/>
                </a:cubicBezTo>
                <a:close/>
                <a:moveTo>
                  <a:pt x="5853708" y="520953"/>
                </a:moveTo>
                <a:lnTo>
                  <a:pt x="5846981" y="549926"/>
                </a:lnTo>
                <a:lnTo>
                  <a:pt x="5840726" y="566616"/>
                </a:lnTo>
                <a:lnTo>
                  <a:pt x="5834776" y="581804"/>
                </a:lnTo>
                <a:lnTo>
                  <a:pt x="5834358" y="583595"/>
                </a:lnTo>
                <a:lnTo>
                  <a:pt x="5832183" y="589388"/>
                </a:lnTo>
                <a:cubicBezTo>
                  <a:pt x="5829783" y="597005"/>
                  <a:pt x="5828025" y="604728"/>
                  <a:pt x="5827560" y="612658"/>
                </a:cubicBezTo>
                <a:lnTo>
                  <a:pt x="5834358" y="583595"/>
                </a:lnTo>
                <a:lnTo>
                  <a:pt x="5840674" y="566754"/>
                </a:lnTo>
                <a:lnTo>
                  <a:pt x="5840726" y="566616"/>
                </a:lnTo>
                <a:lnTo>
                  <a:pt x="5846564" y="551717"/>
                </a:lnTo>
                <a:lnTo>
                  <a:pt x="5846981" y="549926"/>
                </a:lnTo>
                <a:lnTo>
                  <a:pt x="5849145" y="544146"/>
                </a:lnTo>
                <a:cubicBezTo>
                  <a:pt x="5851532" y="536547"/>
                  <a:pt x="5853271" y="528850"/>
                  <a:pt x="5853708" y="520953"/>
                </a:cubicBezTo>
                <a:close/>
                <a:moveTo>
                  <a:pt x="5802605" y="268794"/>
                </a:moveTo>
                <a:cubicBezTo>
                  <a:pt x="5800080" y="279176"/>
                  <a:pt x="5798377" y="289296"/>
                  <a:pt x="5797729" y="299164"/>
                </a:cubicBezTo>
                <a:cubicBezTo>
                  <a:pt x="5797080" y="309031"/>
                  <a:pt x="5797485" y="318646"/>
                  <a:pt x="5799176" y="328017"/>
                </a:cubicBezTo>
                <a:close/>
                <a:moveTo>
                  <a:pt x="0" y="0"/>
                </a:moveTo>
                <a:lnTo>
                  <a:pt x="6120021" y="0"/>
                </a:lnTo>
                <a:lnTo>
                  <a:pt x="6115806" y="24480"/>
                </a:lnTo>
                <a:cubicBezTo>
                  <a:pt x="6113321" y="32636"/>
                  <a:pt x="6109559" y="40471"/>
                  <a:pt x="6103795" y="47806"/>
                </a:cubicBezTo>
                <a:cubicBezTo>
                  <a:pt x="6088935" y="66857"/>
                  <a:pt x="6092364" y="85336"/>
                  <a:pt x="6094651" y="105718"/>
                </a:cubicBezTo>
                <a:cubicBezTo>
                  <a:pt x="6096365" y="121150"/>
                  <a:pt x="6095794" y="136963"/>
                  <a:pt x="6095986" y="152584"/>
                </a:cubicBezTo>
                <a:cubicBezTo>
                  <a:pt x="6096555" y="180017"/>
                  <a:pt x="6096746" y="207450"/>
                  <a:pt x="6097699" y="234883"/>
                </a:cubicBezTo>
                <a:cubicBezTo>
                  <a:pt x="6098079" y="243648"/>
                  <a:pt x="6102844" y="252600"/>
                  <a:pt x="6102082" y="261173"/>
                </a:cubicBezTo>
                <a:cubicBezTo>
                  <a:pt x="6098461" y="300800"/>
                  <a:pt x="6092746" y="340425"/>
                  <a:pt x="6089507" y="380050"/>
                </a:cubicBezTo>
                <a:cubicBezTo>
                  <a:pt x="6087603" y="402529"/>
                  <a:pt x="6091220" y="425581"/>
                  <a:pt x="6088555" y="447870"/>
                </a:cubicBezTo>
                <a:cubicBezTo>
                  <a:pt x="6085507" y="473587"/>
                  <a:pt x="6077697" y="498733"/>
                  <a:pt x="6072932" y="524262"/>
                </a:cubicBezTo>
                <a:cubicBezTo>
                  <a:pt x="6071600" y="531310"/>
                  <a:pt x="6073315" y="539121"/>
                  <a:pt x="6073694" y="546552"/>
                </a:cubicBezTo>
                <a:cubicBezTo>
                  <a:pt x="6074076" y="554933"/>
                  <a:pt x="6074838" y="563125"/>
                  <a:pt x="6075029" y="571508"/>
                </a:cubicBezTo>
                <a:cubicBezTo>
                  <a:pt x="6075411" y="597037"/>
                  <a:pt x="6074838" y="622564"/>
                  <a:pt x="6076173" y="648092"/>
                </a:cubicBezTo>
                <a:cubicBezTo>
                  <a:pt x="6076934" y="663713"/>
                  <a:pt x="6084744" y="680096"/>
                  <a:pt x="6081886" y="694576"/>
                </a:cubicBezTo>
                <a:cubicBezTo>
                  <a:pt x="6076363" y="724104"/>
                  <a:pt x="6088745" y="753633"/>
                  <a:pt x="6078459" y="783158"/>
                </a:cubicBezTo>
                <a:cubicBezTo>
                  <a:pt x="6075411" y="792306"/>
                  <a:pt x="6083031" y="804877"/>
                  <a:pt x="6083411" y="815929"/>
                </a:cubicBezTo>
                <a:cubicBezTo>
                  <a:pt x="6084363" y="843552"/>
                  <a:pt x="6084173" y="871173"/>
                  <a:pt x="6083983" y="898797"/>
                </a:cubicBezTo>
                <a:cubicBezTo>
                  <a:pt x="6083793" y="923562"/>
                  <a:pt x="6086459" y="949281"/>
                  <a:pt x="6081125" y="973095"/>
                </a:cubicBezTo>
                <a:cubicBezTo>
                  <a:pt x="6075411" y="998052"/>
                  <a:pt x="6076173" y="1020529"/>
                  <a:pt x="6082649" y="1044725"/>
                </a:cubicBezTo>
                <a:cubicBezTo>
                  <a:pt x="6087031" y="1061298"/>
                  <a:pt x="6087603" y="1078826"/>
                  <a:pt x="6088935" y="1095972"/>
                </a:cubicBezTo>
                <a:cubicBezTo>
                  <a:pt x="6090459" y="1114449"/>
                  <a:pt x="6086459" y="1134834"/>
                  <a:pt x="6092746" y="1151600"/>
                </a:cubicBezTo>
                <a:cubicBezTo>
                  <a:pt x="6111415" y="1201512"/>
                  <a:pt x="6115415" y="1252757"/>
                  <a:pt x="6115415" y="1304955"/>
                </a:cubicBezTo>
                <a:cubicBezTo>
                  <a:pt x="6115415" y="1314483"/>
                  <a:pt x="6112750" y="1324198"/>
                  <a:pt x="6109892" y="1333341"/>
                </a:cubicBezTo>
                <a:cubicBezTo>
                  <a:pt x="6092746" y="1386684"/>
                  <a:pt x="6094269" y="1440216"/>
                  <a:pt x="6104748" y="1494509"/>
                </a:cubicBezTo>
                <a:cubicBezTo>
                  <a:pt x="6107034" y="1505751"/>
                  <a:pt x="6107415" y="1518324"/>
                  <a:pt x="6105130" y="1529563"/>
                </a:cubicBezTo>
                <a:cubicBezTo>
                  <a:pt x="6098461" y="1561189"/>
                  <a:pt x="6087411" y="1591859"/>
                  <a:pt x="6082649" y="1623675"/>
                </a:cubicBezTo>
                <a:cubicBezTo>
                  <a:pt x="6074838" y="1676253"/>
                  <a:pt x="6101126" y="1721785"/>
                  <a:pt x="6118274" y="1768838"/>
                </a:cubicBezTo>
                <a:cubicBezTo>
                  <a:pt x="6134467" y="1813610"/>
                  <a:pt x="6171044" y="1851709"/>
                  <a:pt x="6162851" y="1904673"/>
                </a:cubicBezTo>
                <a:cubicBezTo>
                  <a:pt x="6162090" y="1910004"/>
                  <a:pt x="6167233" y="1915912"/>
                  <a:pt x="6168567" y="1921817"/>
                </a:cubicBezTo>
                <a:cubicBezTo>
                  <a:pt x="6172188" y="1938009"/>
                  <a:pt x="6176566" y="1954202"/>
                  <a:pt x="6178283" y="1970586"/>
                </a:cubicBezTo>
                <a:cubicBezTo>
                  <a:pt x="6180570" y="1990589"/>
                  <a:pt x="6179809" y="2010974"/>
                  <a:pt x="6181713" y="2030977"/>
                </a:cubicBezTo>
                <a:cubicBezTo>
                  <a:pt x="6182856" y="2043835"/>
                  <a:pt x="6184951" y="2056600"/>
                  <a:pt x="6186761" y="2069340"/>
                </a:cubicBezTo>
                <a:lnTo>
                  <a:pt x="6187012" y="2072225"/>
                </a:lnTo>
                <a:lnTo>
                  <a:pt x="6187012" y="2131532"/>
                </a:lnTo>
                <a:lnTo>
                  <a:pt x="6186141" y="2138304"/>
                </a:lnTo>
                <a:cubicBezTo>
                  <a:pt x="6183950" y="2148519"/>
                  <a:pt x="6181332" y="2158712"/>
                  <a:pt x="6179617" y="2168903"/>
                </a:cubicBezTo>
                <a:cubicBezTo>
                  <a:pt x="6174854" y="2197670"/>
                  <a:pt x="6176188" y="2229296"/>
                  <a:pt x="6163995" y="2254633"/>
                </a:cubicBezTo>
                <a:cubicBezTo>
                  <a:pt x="6151041" y="2281683"/>
                  <a:pt x="6145135" y="2307402"/>
                  <a:pt x="6149135" y="2335405"/>
                </a:cubicBezTo>
                <a:cubicBezTo>
                  <a:pt x="6150469" y="2344741"/>
                  <a:pt x="6158471" y="2356744"/>
                  <a:pt x="6166661" y="2360933"/>
                </a:cubicBezTo>
                <a:cubicBezTo>
                  <a:pt x="6184950" y="2370270"/>
                  <a:pt x="6188190" y="2383032"/>
                  <a:pt x="6181902" y="2400369"/>
                </a:cubicBezTo>
                <a:cubicBezTo>
                  <a:pt x="6176566" y="2415420"/>
                  <a:pt x="6173901" y="2433897"/>
                  <a:pt x="6163613" y="2444184"/>
                </a:cubicBezTo>
                <a:cubicBezTo>
                  <a:pt x="6134467" y="2473333"/>
                  <a:pt x="6133515" y="2510483"/>
                  <a:pt x="6125705" y="2546678"/>
                </a:cubicBezTo>
                <a:cubicBezTo>
                  <a:pt x="6120940" y="2568774"/>
                  <a:pt x="6120750" y="2589352"/>
                  <a:pt x="6123988" y="2611450"/>
                </a:cubicBezTo>
                <a:cubicBezTo>
                  <a:pt x="6131227" y="2659455"/>
                  <a:pt x="6120940" y="2706131"/>
                  <a:pt x="6107796" y="2752235"/>
                </a:cubicBezTo>
                <a:cubicBezTo>
                  <a:pt x="6099034" y="2782716"/>
                  <a:pt x="6093699" y="2813958"/>
                  <a:pt x="6084744" y="2844248"/>
                </a:cubicBezTo>
                <a:cubicBezTo>
                  <a:pt x="6077886" y="2866918"/>
                  <a:pt x="6069694" y="2889587"/>
                  <a:pt x="6058646" y="2910353"/>
                </a:cubicBezTo>
                <a:cubicBezTo>
                  <a:pt x="6042452" y="2940455"/>
                  <a:pt x="6018067" y="2966742"/>
                  <a:pt x="6024544" y="3005035"/>
                </a:cubicBezTo>
                <a:cubicBezTo>
                  <a:pt x="6030260" y="3038756"/>
                  <a:pt x="6018259" y="3069235"/>
                  <a:pt x="6006828" y="3100099"/>
                </a:cubicBezTo>
                <a:cubicBezTo>
                  <a:pt x="5998446" y="3122770"/>
                  <a:pt x="5989871" y="3145436"/>
                  <a:pt x="5984537" y="3168870"/>
                </a:cubicBezTo>
                <a:cubicBezTo>
                  <a:pt x="5978251" y="3196686"/>
                  <a:pt x="5980920" y="3228119"/>
                  <a:pt x="5969297" y="3252885"/>
                </a:cubicBezTo>
                <a:cubicBezTo>
                  <a:pt x="5957105" y="3278795"/>
                  <a:pt x="5965297" y="3300319"/>
                  <a:pt x="5968726" y="3323372"/>
                </a:cubicBezTo>
                <a:cubicBezTo>
                  <a:pt x="5974061" y="3360139"/>
                  <a:pt x="5983967" y="3396719"/>
                  <a:pt x="5971395" y="3433866"/>
                </a:cubicBezTo>
                <a:cubicBezTo>
                  <a:pt x="5956153" y="3479015"/>
                  <a:pt x="5939769" y="3523785"/>
                  <a:pt x="5925292" y="3569124"/>
                </a:cubicBezTo>
                <a:cubicBezTo>
                  <a:pt x="5919765" y="3586653"/>
                  <a:pt x="5917479" y="3605509"/>
                  <a:pt x="5915003" y="3623799"/>
                </a:cubicBezTo>
                <a:cubicBezTo>
                  <a:pt x="5912906" y="3641134"/>
                  <a:pt x="5918242" y="3661899"/>
                  <a:pt x="5910241" y="3675238"/>
                </a:cubicBezTo>
                <a:cubicBezTo>
                  <a:pt x="5889667" y="3709529"/>
                  <a:pt x="5879569" y="3744770"/>
                  <a:pt x="5879569" y="3784397"/>
                </a:cubicBezTo>
                <a:cubicBezTo>
                  <a:pt x="5879569" y="3799258"/>
                  <a:pt x="5870996" y="3813737"/>
                  <a:pt x="5869471" y="3828785"/>
                </a:cubicBezTo>
                <a:cubicBezTo>
                  <a:pt x="5867567" y="3849362"/>
                  <a:pt x="5862423" y="3872985"/>
                  <a:pt x="5869664" y="3890891"/>
                </a:cubicBezTo>
                <a:cubicBezTo>
                  <a:pt x="5886809" y="3932993"/>
                  <a:pt x="5872519" y="3967091"/>
                  <a:pt x="5855566" y="4003861"/>
                </a:cubicBezTo>
                <a:cubicBezTo>
                  <a:pt x="5838801" y="4040058"/>
                  <a:pt x="5825466" y="4078159"/>
                  <a:pt x="5814416" y="4116641"/>
                </a:cubicBezTo>
                <a:cubicBezTo>
                  <a:pt x="5810415" y="4131119"/>
                  <a:pt x="5817085" y="4148453"/>
                  <a:pt x="5818417" y="4164458"/>
                </a:cubicBezTo>
                <a:cubicBezTo>
                  <a:pt x="5818798" y="4170174"/>
                  <a:pt x="5819370" y="4176461"/>
                  <a:pt x="5817466" y="4181603"/>
                </a:cubicBezTo>
                <a:cubicBezTo>
                  <a:pt x="5799176" y="4231324"/>
                  <a:pt x="5785269" y="4281810"/>
                  <a:pt x="5794794" y="4335722"/>
                </a:cubicBezTo>
                <a:cubicBezTo>
                  <a:pt x="5795747" y="4340674"/>
                  <a:pt x="5793650" y="4346201"/>
                  <a:pt x="5792317" y="4351154"/>
                </a:cubicBezTo>
                <a:cubicBezTo>
                  <a:pt x="5785461" y="4375349"/>
                  <a:pt x="5774601" y="4398972"/>
                  <a:pt x="5772124" y="4423545"/>
                </a:cubicBezTo>
                <a:cubicBezTo>
                  <a:pt x="5766028" y="4484127"/>
                  <a:pt x="5763550" y="4545086"/>
                  <a:pt x="5759550" y="4606053"/>
                </a:cubicBezTo>
                <a:cubicBezTo>
                  <a:pt x="5759361" y="4609863"/>
                  <a:pt x="5759361" y="4613864"/>
                  <a:pt x="5758027" y="4617291"/>
                </a:cubicBezTo>
                <a:cubicBezTo>
                  <a:pt x="5749834" y="4639772"/>
                  <a:pt x="5752502" y="4659393"/>
                  <a:pt x="5768123" y="4678445"/>
                </a:cubicBezTo>
                <a:cubicBezTo>
                  <a:pt x="5774982" y="4686828"/>
                  <a:pt x="5778601" y="4698258"/>
                  <a:pt x="5782412" y="4708734"/>
                </a:cubicBezTo>
                <a:cubicBezTo>
                  <a:pt x="5788127" y="4724167"/>
                  <a:pt x="5793650" y="4739978"/>
                  <a:pt x="5797271" y="4755980"/>
                </a:cubicBezTo>
                <a:cubicBezTo>
                  <a:pt x="5800700" y="4771793"/>
                  <a:pt x="5805462" y="4788747"/>
                  <a:pt x="5802796" y="4803988"/>
                </a:cubicBezTo>
                <a:cubicBezTo>
                  <a:pt x="5798035" y="4831420"/>
                  <a:pt x="5787366" y="4857522"/>
                  <a:pt x="5780315" y="4884572"/>
                </a:cubicBezTo>
                <a:cubicBezTo>
                  <a:pt x="5777837" y="4893907"/>
                  <a:pt x="5778221" y="4904195"/>
                  <a:pt x="5778030" y="4913909"/>
                </a:cubicBezTo>
                <a:cubicBezTo>
                  <a:pt x="5777459" y="4936201"/>
                  <a:pt x="5782984" y="4959061"/>
                  <a:pt x="5767171" y="4979253"/>
                </a:cubicBezTo>
                <a:cubicBezTo>
                  <a:pt x="5752311" y="4997922"/>
                  <a:pt x="5756692" y="5016785"/>
                  <a:pt x="5767932" y="5036405"/>
                </a:cubicBezTo>
                <a:cubicBezTo>
                  <a:pt x="5775934" y="5050504"/>
                  <a:pt x="5782221" y="5066505"/>
                  <a:pt x="5785269" y="5082317"/>
                </a:cubicBezTo>
                <a:cubicBezTo>
                  <a:pt x="5789460" y="5104036"/>
                  <a:pt x="5791175" y="5125562"/>
                  <a:pt x="5788697" y="5148995"/>
                </a:cubicBezTo>
                <a:cubicBezTo>
                  <a:pt x="5786983" y="5165570"/>
                  <a:pt x="5786221" y="5179097"/>
                  <a:pt x="5776125" y="5192051"/>
                </a:cubicBezTo>
                <a:cubicBezTo>
                  <a:pt x="5774601" y="5194145"/>
                  <a:pt x="5774219" y="5197955"/>
                  <a:pt x="5774412" y="5200813"/>
                </a:cubicBezTo>
                <a:cubicBezTo>
                  <a:pt x="5777649" y="5238343"/>
                  <a:pt x="5775934" y="5275491"/>
                  <a:pt x="5773646" y="5313403"/>
                </a:cubicBezTo>
                <a:cubicBezTo>
                  <a:pt x="5770601" y="5361598"/>
                  <a:pt x="5779553" y="5412276"/>
                  <a:pt x="5811559" y="5453995"/>
                </a:cubicBezTo>
                <a:cubicBezTo>
                  <a:pt x="5816322" y="5460092"/>
                  <a:pt x="5818417" y="5469236"/>
                  <a:pt x="5819562" y="5477239"/>
                </a:cubicBezTo>
                <a:cubicBezTo>
                  <a:pt x="5824514" y="5514957"/>
                  <a:pt x="5827942" y="5552869"/>
                  <a:pt x="5833467" y="5590590"/>
                </a:cubicBezTo>
                <a:cubicBezTo>
                  <a:pt x="5836516" y="5611164"/>
                  <a:pt x="5839182" y="5632691"/>
                  <a:pt x="5847565" y="5651360"/>
                </a:cubicBezTo>
                <a:cubicBezTo>
                  <a:pt x="5855756" y="5669647"/>
                  <a:pt x="5865471" y="5684320"/>
                  <a:pt x="5848327" y="5695178"/>
                </a:cubicBezTo>
                <a:cubicBezTo>
                  <a:pt x="5857471" y="5714607"/>
                  <a:pt x="5865092" y="5731564"/>
                  <a:pt x="5873282" y="5748136"/>
                </a:cubicBezTo>
                <a:cubicBezTo>
                  <a:pt x="5876329" y="5754234"/>
                  <a:pt x="5881284" y="5759378"/>
                  <a:pt x="5884142" y="5765474"/>
                </a:cubicBezTo>
                <a:cubicBezTo>
                  <a:pt x="5887190" y="5771953"/>
                  <a:pt x="5889094" y="5779191"/>
                  <a:pt x="5890620" y="5786239"/>
                </a:cubicBezTo>
                <a:cubicBezTo>
                  <a:pt x="5897477" y="5817674"/>
                  <a:pt x="5903763" y="5849107"/>
                  <a:pt x="5911194" y="5880348"/>
                </a:cubicBezTo>
                <a:cubicBezTo>
                  <a:pt x="5912717" y="5886447"/>
                  <a:pt x="5918813" y="5891590"/>
                  <a:pt x="5922813" y="5897114"/>
                </a:cubicBezTo>
                <a:cubicBezTo>
                  <a:pt x="5925481" y="5900735"/>
                  <a:pt x="5929482" y="5904353"/>
                  <a:pt x="5930054" y="5908355"/>
                </a:cubicBezTo>
                <a:cubicBezTo>
                  <a:pt x="5934626" y="5938836"/>
                  <a:pt x="5939961" y="5969124"/>
                  <a:pt x="5942246" y="5999796"/>
                </a:cubicBezTo>
                <a:cubicBezTo>
                  <a:pt x="5944149" y="6025515"/>
                  <a:pt x="5943580" y="6050282"/>
                  <a:pt x="5976728" y="6056948"/>
                </a:cubicBezTo>
                <a:cubicBezTo>
                  <a:pt x="5982443" y="6058092"/>
                  <a:pt x="5988540" y="6066284"/>
                  <a:pt x="5991396" y="6072569"/>
                </a:cubicBezTo>
                <a:cubicBezTo>
                  <a:pt x="5999589" y="6090477"/>
                  <a:pt x="6005113" y="6109530"/>
                  <a:pt x="6013494" y="6127247"/>
                </a:cubicBezTo>
                <a:cubicBezTo>
                  <a:pt x="6041500" y="6185351"/>
                  <a:pt x="6059217" y="6246121"/>
                  <a:pt x="6055978" y="6311084"/>
                </a:cubicBezTo>
                <a:cubicBezTo>
                  <a:pt x="6055026" y="6331277"/>
                  <a:pt x="6044737" y="6350899"/>
                  <a:pt x="6040926" y="6363664"/>
                </a:cubicBezTo>
                <a:cubicBezTo>
                  <a:pt x="6055978" y="6400429"/>
                  <a:pt x="6070456" y="6431292"/>
                  <a:pt x="6081315" y="6463490"/>
                </a:cubicBezTo>
                <a:cubicBezTo>
                  <a:pt x="6091031" y="6491874"/>
                  <a:pt x="6097127" y="6521593"/>
                  <a:pt x="6104175" y="6550742"/>
                </a:cubicBezTo>
                <a:cubicBezTo>
                  <a:pt x="6106844" y="6561411"/>
                  <a:pt x="6108367" y="6572269"/>
                  <a:pt x="6109702" y="6583128"/>
                </a:cubicBezTo>
                <a:cubicBezTo>
                  <a:pt x="6113892" y="6617036"/>
                  <a:pt x="6103795" y="6652472"/>
                  <a:pt x="6119798" y="6685617"/>
                </a:cubicBezTo>
                <a:cubicBezTo>
                  <a:pt x="6128180" y="6702955"/>
                  <a:pt x="6138276" y="6720103"/>
                  <a:pt x="6142658" y="6738388"/>
                </a:cubicBezTo>
                <a:cubicBezTo>
                  <a:pt x="6147421" y="6758011"/>
                  <a:pt x="6154851" y="6777207"/>
                  <a:pt x="6160162" y="6796804"/>
                </a:cubicBezTo>
                <a:lnTo>
                  <a:pt x="6164933" y="6857457"/>
                </a:lnTo>
                <a:lnTo>
                  <a:pt x="6037694" y="6857457"/>
                </a:lnTo>
                <a:lnTo>
                  <a:pt x="6037694" y="6857998"/>
                </a:lnTo>
                <a:lnTo>
                  <a:pt x="0" y="6857998"/>
                </a:lnTo>
                <a:close/>
              </a:path>
            </a:pathLst>
          </a:custGeom>
          <a:noFill/>
          <a:effectLst>
            <a:outerShdw blurRad="381000" dist="152400" algn="tl" rotWithShape="0">
              <a:prstClr val="black">
                <a:alpha val="1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8" name="Group 137">
            <a:extLst>
              <a:ext uri="{FF2B5EF4-FFF2-40B4-BE49-F238E27FC236}">
                <a16:creationId xmlns:a16="http://schemas.microsoft.com/office/drawing/2014/main" id="{E6517BAC-C80F-4065-90D8-703493E0B35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395368" y="0"/>
            <a:ext cx="874718" cy="6857455"/>
            <a:chOff x="5395368" y="0"/>
            <a:chExt cx="874718" cy="6857455"/>
          </a:xfrm>
        </p:grpSpPr>
        <p:sp>
          <p:nvSpPr>
            <p:cNvPr id="139" name="Freeform: Shape 138">
              <a:extLst>
                <a:ext uri="{FF2B5EF4-FFF2-40B4-BE49-F238E27FC236}">
                  <a16:creationId xmlns:a16="http://schemas.microsoft.com/office/drawing/2014/main" id="{984DCDA5-A261-4103-B44C-068DCEA0339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4000"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8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8"/>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0" name="Freeform: Shape 139">
              <a:extLst>
                <a:ext uri="{FF2B5EF4-FFF2-40B4-BE49-F238E27FC236}">
                  <a16:creationId xmlns:a16="http://schemas.microsoft.com/office/drawing/2014/main" id="{4E59A2A1-1352-47AA-80C2-0FF5375940E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2403998" y="2991370"/>
              <a:ext cx="6857455" cy="874716"/>
            </a:xfrm>
            <a:custGeom>
              <a:avLst/>
              <a:gdLst>
                <a:gd name="connsiteX0" fmla="*/ 6857455 w 6857455"/>
                <a:gd name="connsiteY0" fmla="*/ 804643 h 874716"/>
                <a:gd name="connsiteX1" fmla="*/ 6857455 w 6857455"/>
                <a:gd name="connsiteY1" fmla="*/ 562246 h 874716"/>
                <a:gd name="connsiteX2" fmla="*/ 6829178 w 6857455"/>
                <a:gd name="connsiteY2" fmla="*/ 551284 h 874716"/>
                <a:gd name="connsiteX3" fmla="*/ 6766024 w 6857455"/>
                <a:gd name="connsiteY3" fmla="*/ 500372 h 874716"/>
                <a:gd name="connsiteX4" fmla="*/ 6734971 w 6857455"/>
                <a:gd name="connsiteY4" fmla="*/ 500944 h 874716"/>
                <a:gd name="connsiteX5" fmla="*/ 6683915 w 6857455"/>
                <a:gd name="connsiteY5" fmla="*/ 507040 h 874716"/>
                <a:gd name="connsiteX6" fmla="*/ 6628860 w 6857455"/>
                <a:gd name="connsiteY6" fmla="*/ 495418 h 874716"/>
                <a:gd name="connsiteX7" fmla="*/ 6588662 w 6857455"/>
                <a:gd name="connsiteY7" fmla="*/ 487227 h 874716"/>
                <a:gd name="connsiteX8" fmla="*/ 6476074 w 6857455"/>
                <a:gd name="connsiteY8" fmla="*/ 511230 h 874716"/>
                <a:gd name="connsiteX9" fmla="*/ 6382345 w 6857455"/>
                <a:gd name="connsiteY9" fmla="*/ 534853 h 874716"/>
                <a:gd name="connsiteX10" fmla="*/ 6369391 w 6857455"/>
                <a:gd name="connsiteY10" fmla="*/ 531615 h 874716"/>
                <a:gd name="connsiteX11" fmla="*/ 6244799 w 6857455"/>
                <a:gd name="connsiteY11" fmla="*/ 512182 h 874716"/>
                <a:gd name="connsiteX12" fmla="*/ 6190315 w 6857455"/>
                <a:gd name="connsiteY12" fmla="*/ 485703 h 874716"/>
                <a:gd name="connsiteX13" fmla="*/ 6115446 w 6857455"/>
                <a:gd name="connsiteY13" fmla="*/ 462270 h 874716"/>
                <a:gd name="connsiteX14" fmla="*/ 6032194 w 6857455"/>
                <a:gd name="connsiteY14" fmla="*/ 434266 h 874716"/>
                <a:gd name="connsiteX15" fmla="*/ 5971042 w 6857455"/>
                <a:gd name="connsiteY15" fmla="*/ 420738 h 874716"/>
                <a:gd name="connsiteX16" fmla="*/ 5880933 w 6857455"/>
                <a:gd name="connsiteY16" fmla="*/ 430646 h 874716"/>
                <a:gd name="connsiteX17" fmla="*/ 5862452 w 6857455"/>
                <a:gd name="connsiteY17" fmla="*/ 438648 h 874716"/>
                <a:gd name="connsiteX18" fmla="*/ 5685283 w 6857455"/>
                <a:gd name="connsiteY18" fmla="*/ 498658 h 874716"/>
                <a:gd name="connsiteX19" fmla="*/ 5567169 w 6857455"/>
                <a:gd name="connsiteY19" fmla="*/ 499420 h 874716"/>
                <a:gd name="connsiteX20" fmla="*/ 5527923 w 6857455"/>
                <a:gd name="connsiteY20" fmla="*/ 490466 h 874716"/>
                <a:gd name="connsiteX21" fmla="*/ 5456292 w 6857455"/>
                <a:gd name="connsiteY21" fmla="*/ 450650 h 874716"/>
                <a:gd name="connsiteX22" fmla="*/ 5424670 w 6857455"/>
                <a:gd name="connsiteY22" fmla="*/ 444934 h 874716"/>
                <a:gd name="connsiteX23" fmla="*/ 5368662 w 6857455"/>
                <a:gd name="connsiteY23" fmla="*/ 441124 h 874716"/>
                <a:gd name="connsiteX24" fmla="*/ 5247118 w 6857455"/>
                <a:gd name="connsiteY24" fmla="*/ 444934 h 874716"/>
                <a:gd name="connsiteX25" fmla="*/ 5088617 w 6857455"/>
                <a:gd name="connsiteY25" fmla="*/ 428742 h 874716"/>
                <a:gd name="connsiteX26" fmla="*/ 5025750 w 6857455"/>
                <a:gd name="connsiteY26" fmla="*/ 433694 h 874716"/>
                <a:gd name="connsiteX27" fmla="*/ 4957930 w 6857455"/>
                <a:gd name="connsiteY27" fmla="*/ 442268 h 874716"/>
                <a:gd name="connsiteX28" fmla="*/ 4938116 w 6857455"/>
                <a:gd name="connsiteY28" fmla="*/ 441886 h 874716"/>
                <a:gd name="connsiteX29" fmla="*/ 4833910 w 6857455"/>
                <a:gd name="connsiteY29" fmla="*/ 421693 h 874716"/>
                <a:gd name="connsiteX30" fmla="*/ 4810095 w 6857455"/>
                <a:gd name="connsiteY30" fmla="*/ 408167 h 874716"/>
                <a:gd name="connsiteX31" fmla="*/ 4747991 w 6857455"/>
                <a:gd name="connsiteY31" fmla="*/ 413691 h 874716"/>
                <a:gd name="connsiteX32" fmla="*/ 4692745 w 6857455"/>
                <a:gd name="connsiteY32" fmla="*/ 435790 h 874716"/>
                <a:gd name="connsiteX33" fmla="*/ 4375933 w 6857455"/>
                <a:gd name="connsiteY33" fmla="*/ 483417 h 874716"/>
                <a:gd name="connsiteX34" fmla="*/ 4185426 w 6857455"/>
                <a:gd name="connsiteY34" fmla="*/ 484179 h 874716"/>
                <a:gd name="connsiteX35" fmla="*/ 4052072 w 6857455"/>
                <a:gd name="connsiteY35" fmla="*/ 505134 h 874716"/>
                <a:gd name="connsiteX36" fmla="*/ 4029973 w 6857455"/>
                <a:gd name="connsiteY36" fmla="*/ 527233 h 874716"/>
                <a:gd name="connsiteX37" fmla="*/ 3948626 w 6857455"/>
                <a:gd name="connsiteY37" fmla="*/ 550666 h 874716"/>
                <a:gd name="connsiteX38" fmla="*/ 3871280 w 6857455"/>
                <a:gd name="connsiteY38" fmla="*/ 502275 h 874716"/>
                <a:gd name="connsiteX39" fmla="*/ 3774312 w 6857455"/>
                <a:gd name="connsiteY39" fmla="*/ 429122 h 874716"/>
                <a:gd name="connsiteX40" fmla="*/ 3721543 w 6857455"/>
                <a:gd name="connsiteY40" fmla="*/ 428552 h 874716"/>
                <a:gd name="connsiteX41" fmla="*/ 3612763 w 6857455"/>
                <a:gd name="connsiteY41" fmla="*/ 414263 h 874716"/>
                <a:gd name="connsiteX42" fmla="*/ 3537323 w 6857455"/>
                <a:gd name="connsiteY42" fmla="*/ 389878 h 874716"/>
                <a:gd name="connsiteX43" fmla="*/ 3431593 w 6857455"/>
                <a:gd name="connsiteY43" fmla="*/ 360921 h 874716"/>
                <a:gd name="connsiteX44" fmla="*/ 3392158 w 6857455"/>
                <a:gd name="connsiteY44" fmla="*/ 345681 h 874716"/>
                <a:gd name="connsiteX45" fmla="*/ 3297856 w 6857455"/>
                <a:gd name="connsiteY45" fmla="*/ 323010 h 874716"/>
                <a:gd name="connsiteX46" fmla="*/ 3219748 w 6857455"/>
                <a:gd name="connsiteY46" fmla="*/ 308151 h 874716"/>
                <a:gd name="connsiteX47" fmla="*/ 3156692 w 6857455"/>
                <a:gd name="connsiteY47" fmla="*/ 261668 h 874716"/>
                <a:gd name="connsiteX48" fmla="*/ 3136497 w 6857455"/>
                <a:gd name="connsiteY48" fmla="*/ 237663 h 874716"/>
                <a:gd name="connsiteX49" fmla="*/ 3119733 w 6857455"/>
                <a:gd name="connsiteY49" fmla="*/ 222233 h 874716"/>
                <a:gd name="connsiteX50" fmla="*/ 3045436 w 6857455"/>
                <a:gd name="connsiteY50" fmla="*/ 131742 h 874716"/>
                <a:gd name="connsiteX51" fmla="*/ 3037054 w 6857455"/>
                <a:gd name="connsiteY51" fmla="*/ 124121 h 874716"/>
                <a:gd name="connsiteX52" fmla="*/ 2936466 w 6857455"/>
                <a:gd name="connsiteY52" fmla="*/ 82400 h 874716"/>
                <a:gd name="connsiteX53" fmla="*/ 2901031 w 6857455"/>
                <a:gd name="connsiteY53" fmla="*/ 59731 h 874716"/>
                <a:gd name="connsiteX54" fmla="*/ 2828259 w 6857455"/>
                <a:gd name="connsiteY54" fmla="*/ 3149 h 874716"/>
                <a:gd name="connsiteX55" fmla="*/ 2799492 w 6857455"/>
                <a:gd name="connsiteY55" fmla="*/ 1245 h 874716"/>
                <a:gd name="connsiteX56" fmla="*/ 2693570 w 6857455"/>
                <a:gd name="connsiteY56" fmla="*/ 35154 h 874716"/>
                <a:gd name="connsiteX57" fmla="*/ 2639847 w 6857455"/>
                <a:gd name="connsiteY57" fmla="*/ 73448 h 874716"/>
                <a:gd name="connsiteX58" fmla="*/ 2621178 w 6857455"/>
                <a:gd name="connsiteY58" fmla="*/ 88688 h 874716"/>
                <a:gd name="connsiteX59" fmla="*/ 2489348 w 6857455"/>
                <a:gd name="connsiteY59" fmla="*/ 72304 h 874716"/>
                <a:gd name="connsiteX60" fmla="*/ 2452580 w 6857455"/>
                <a:gd name="connsiteY60" fmla="*/ 68683 h 874716"/>
                <a:gd name="connsiteX61" fmla="*/ 2326464 w 6857455"/>
                <a:gd name="connsiteY61" fmla="*/ 50395 h 874716"/>
                <a:gd name="connsiteX62" fmla="*/ 2300365 w 6857455"/>
                <a:gd name="connsiteY62" fmla="*/ 54777 h 874716"/>
                <a:gd name="connsiteX63" fmla="*/ 2130434 w 6857455"/>
                <a:gd name="connsiteY63" fmla="*/ 58397 h 874716"/>
                <a:gd name="connsiteX64" fmla="*/ 2118621 w 6857455"/>
                <a:gd name="connsiteY64" fmla="*/ 47919 h 874716"/>
                <a:gd name="connsiteX65" fmla="*/ 2057659 w 6857455"/>
                <a:gd name="connsiteY65" fmla="*/ 16866 h 874716"/>
                <a:gd name="connsiteX66" fmla="*/ 1976314 w 6857455"/>
                <a:gd name="connsiteY66" fmla="*/ 8865 h 874716"/>
                <a:gd name="connsiteX67" fmla="*/ 1961454 w 6857455"/>
                <a:gd name="connsiteY67" fmla="*/ 11724 h 874716"/>
                <a:gd name="connsiteX68" fmla="*/ 1906588 w 6857455"/>
                <a:gd name="connsiteY68" fmla="*/ 30964 h 874716"/>
                <a:gd name="connsiteX69" fmla="*/ 1783330 w 6857455"/>
                <a:gd name="connsiteY69" fmla="*/ 48871 h 874716"/>
                <a:gd name="connsiteX70" fmla="*/ 1759327 w 6857455"/>
                <a:gd name="connsiteY70" fmla="*/ 55349 h 874716"/>
                <a:gd name="connsiteX71" fmla="*/ 1716082 w 6857455"/>
                <a:gd name="connsiteY71" fmla="*/ 65445 h 874716"/>
                <a:gd name="connsiteX72" fmla="*/ 1598920 w 6857455"/>
                <a:gd name="connsiteY72" fmla="*/ 72114 h 874716"/>
                <a:gd name="connsiteX73" fmla="*/ 1542150 w 6857455"/>
                <a:gd name="connsiteY73" fmla="*/ 62207 h 874716"/>
                <a:gd name="connsiteX74" fmla="*/ 1516813 w 6857455"/>
                <a:gd name="connsiteY74" fmla="*/ 62779 h 874716"/>
                <a:gd name="connsiteX75" fmla="*/ 1432228 w 6857455"/>
                <a:gd name="connsiteY75" fmla="*/ 88116 h 874716"/>
                <a:gd name="connsiteX76" fmla="*/ 1224765 w 6857455"/>
                <a:gd name="connsiteY76" fmla="*/ 71924 h 874716"/>
                <a:gd name="connsiteX77" fmla="*/ 1159231 w 6857455"/>
                <a:gd name="connsiteY77" fmla="*/ 58207 h 874716"/>
                <a:gd name="connsiteX78" fmla="*/ 1124370 w 6857455"/>
                <a:gd name="connsiteY78" fmla="*/ 56301 h 874716"/>
                <a:gd name="connsiteX79" fmla="*/ 1075600 w 6857455"/>
                <a:gd name="connsiteY79" fmla="*/ 75542 h 874716"/>
                <a:gd name="connsiteX80" fmla="*/ 986633 w 6857455"/>
                <a:gd name="connsiteY80" fmla="*/ 79162 h 874716"/>
                <a:gd name="connsiteX81" fmla="*/ 861089 w 6857455"/>
                <a:gd name="connsiteY81" fmla="*/ 76304 h 874716"/>
                <a:gd name="connsiteX82" fmla="*/ 759168 w 6857455"/>
                <a:gd name="connsiteY82" fmla="*/ 104689 h 874716"/>
                <a:gd name="connsiteX83" fmla="*/ 723735 w 6857455"/>
                <a:gd name="connsiteY83" fmla="*/ 140696 h 874716"/>
                <a:gd name="connsiteX84" fmla="*/ 647532 w 6857455"/>
                <a:gd name="connsiteY84" fmla="*/ 147934 h 874716"/>
                <a:gd name="connsiteX85" fmla="*/ 552659 w 6857455"/>
                <a:gd name="connsiteY85" fmla="*/ 95926 h 874716"/>
                <a:gd name="connsiteX86" fmla="*/ 541800 w 6857455"/>
                <a:gd name="connsiteY86" fmla="*/ 97640 h 874716"/>
                <a:gd name="connsiteX87" fmla="*/ 375107 w 6857455"/>
                <a:gd name="connsiteY87" fmla="*/ 123169 h 874716"/>
                <a:gd name="connsiteX88" fmla="*/ 273567 w 6857455"/>
                <a:gd name="connsiteY88" fmla="*/ 145458 h 874716"/>
                <a:gd name="connsiteX89" fmla="*/ 264043 w 6857455"/>
                <a:gd name="connsiteY89" fmla="*/ 154792 h 874716"/>
                <a:gd name="connsiteX90" fmla="*/ 169360 w 6857455"/>
                <a:gd name="connsiteY90" fmla="*/ 177273 h 874716"/>
                <a:gd name="connsiteX91" fmla="*/ 89347 w 6857455"/>
                <a:gd name="connsiteY91" fmla="*/ 157460 h 874716"/>
                <a:gd name="connsiteX92" fmla="*/ 34291 w 6857455"/>
                <a:gd name="connsiteY92" fmla="*/ 145268 h 874716"/>
                <a:gd name="connsiteX93" fmla="*/ 0 w 6857455"/>
                <a:gd name="connsiteY93" fmla="*/ 142056 h 874716"/>
                <a:gd name="connsiteX94" fmla="*/ 0 w 6857455"/>
                <a:gd name="connsiteY94" fmla="*/ 849556 h 874716"/>
                <a:gd name="connsiteX95" fmla="*/ 60652 w 6857455"/>
                <a:gd name="connsiteY95" fmla="*/ 844783 h 874716"/>
                <a:gd name="connsiteX96" fmla="*/ 119068 w 6857455"/>
                <a:gd name="connsiteY96" fmla="*/ 827281 h 874716"/>
                <a:gd name="connsiteX97" fmla="*/ 171840 w 6857455"/>
                <a:gd name="connsiteY97" fmla="*/ 804420 h 874716"/>
                <a:gd name="connsiteX98" fmla="*/ 274329 w 6857455"/>
                <a:gd name="connsiteY98" fmla="*/ 794324 h 874716"/>
                <a:gd name="connsiteX99" fmla="*/ 306715 w 6857455"/>
                <a:gd name="connsiteY99" fmla="*/ 788798 h 874716"/>
                <a:gd name="connsiteX100" fmla="*/ 393967 w 6857455"/>
                <a:gd name="connsiteY100" fmla="*/ 765937 h 874716"/>
                <a:gd name="connsiteX101" fmla="*/ 493793 w 6857455"/>
                <a:gd name="connsiteY101" fmla="*/ 725549 h 874716"/>
                <a:gd name="connsiteX102" fmla="*/ 546373 w 6857455"/>
                <a:gd name="connsiteY102" fmla="*/ 740600 h 874716"/>
                <a:gd name="connsiteX103" fmla="*/ 730211 w 6857455"/>
                <a:gd name="connsiteY103" fmla="*/ 698116 h 874716"/>
                <a:gd name="connsiteX104" fmla="*/ 784889 w 6857455"/>
                <a:gd name="connsiteY104" fmla="*/ 676018 h 874716"/>
                <a:gd name="connsiteX105" fmla="*/ 800509 w 6857455"/>
                <a:gd name="connsiteY105" fmla="*/ 661349 h 874716"/>
                <a:gd name="connsiteX106" fmla="*/ 857661 w 6857455"/>
                <a:gd name="connsiteY106" fmla="*/ 626868 h 874716"/>
                <a:gd name="connsiteX107" fmla="*/ 949102 w 6857455"/>
                <a:gd name="connsiteY107" fmla="*/ 614676 h 874716"/>
                <a:gd name="connsiteX108" fmla="*/ 960342 w 6857455"/>
                <a:gd name="connsiteY108" fmla="*/ 607435 h 874716"/>
                <a:gd name="connsiteX109" fmla="*/ 977109 w 6857455"/>
                <a:gd name="connsiteY109" fmla="*/ 595815 h 874716"/>
                <a:gd name="connsiteX110" fmla="*/ 1071218 w 6857455"/>
                <a:gd name="connsiteY110" fmla="*/ 575240 h 874716"/>
                <a:gd name="connsiteX111" fmla="*/ 1091983 w 6857455"/>
                <a:gd name="connsiteY111" fmla="*/ 568764 h 874716"/>
                <a:gd name="connsiteX112" fmla="*/ 1109321 w 6857455"/>
                <a:gd name="connsiteY112" fmla="*/ 557904 h 874716"/>
                <a:gd name="connsiteX113" fmla="*/ 1162279 w 6857455"/>
                <a:gd name="connsiteY113" fmla="*/ 532949 h 874716"/>
                <a:gd name="connsiteX114" fmla="*/ 1206097 w 6857455"/>
                <a:gd name="connsiteY114" fmla="*/ 532187 h 874716"/>
                <a:gd name="connsiteX115" fmla="*/ 1266867 w 6857455"/>
                <a:gd name="connsiteY115" fmla="*/ 518088 h 874716"/>
                <a:gd name="connsiteX116" fmla="*/ 1380219 w 6857455"/>
                <a:gd name="connsiteY116" fmla="*/ 504182 h 874716"/>
                <a:gd name="connsiteX117" fmla="*/ 1403461 w 6857455"/>
                <a:gd name="connsiteY117" fmla="*/ 496180 h 874716"/>
                <a:gd name="connsiteX118" fmla="*/ 1544054 w 6857455"/>
                <a:gd name="connsiteY118" fmla="*/ 458268 h 874716"/>
                <a:gd name="connsiteX119" fmla="*/ 1656644 w 6857455"/>
                <a:gd name="connsiteY119" fmla="*/ 459032 h 874716"/>
                <a:gd name="connsiteX120" fmla="*/ 1665406 w 6857455"/>
                <a:gd name="connsiteY120" fmla="*/ 460747 h 874716"/>
                <a:gd name="connsiteX121" fmla="*/ 1708461 w 6857455"/>
                <a:gd name="connsiteY121" fmla="*/ 473318 h 874716"/>
                <a:gd name="connsiteX122" fmla="*/ 1775140 w 6857455"/>
                <a:gd name="connsiteY122" fmla="*/ 469891 h 874716"/>
                <a:gd name="connsiteX123" fmla="*/ 1821051 w 6857455"/>
                <a:gd name="connsiteY123" fmla="*/ 452554 h 874716"/>
                <a:gd name="connsiteX124" fmla="*/ 1878203 w 6857455"/>
                <a:gd name="connsiteY124" fmla="*/ 451792 h 874716"/>
                <a:gd name="connsiteX125" fmla="*/ 1943547 w 6857455"/>
                <a:gd name="connsiteY125" fmla="*/ 462651 h 874716"/>
                <a:gd name="connsiteX126" fmla="*/ 1972884 w 6857455"/>
                <a:gd name="connsiteY126" fmla="*/ 464937 h 874716"/>
                <a:gd name="connsiteX127" fmla="*/ 2053469 w 6857455"/>
                <a:gd name="connsiteY127" fmla="*/ 487417 h 874716"/>
                <a:gd name="connsiteX128" fmla="*/ 2101477 w 6857455"/>
                <a:gd name="connsiteY128" fmla="*/ 481893 h 874716"/>
                <a:gd name="connsiteX129" fmla="*/ 2148722 w 6857455"/>
                <a:gd name="connsiteY129" fmla="*/ 467033 h 874716"/>
                <a:gd name="connsiteX130" fmla="*/ 2179011 w 6857455"/>
                <a:gd name="connsiteY130" fmla="*/ 452744 h 874716"/>
                <a:gd name="connsiteX131" fmla="*/ 2240165 w 6857455"/>
                <a:gd name="connsiteY131" fmla="*/ 442648 h 874716"/>
                <a:gd name="connsiteX132" fmla="*/ 2251404 w 6857455"/>
                <a:gd name="connsiteY132" fmla="*/ 444172 h 874716"/>
                <a:gd name="connsiteX133" fmla="*/ 2433912 w 6857455"/>
                <a:gd name="connsiteY133" fmla="*/ 456746 h 874716"/>
                <a:gd name="connsiteX134" fmla="*/ 2506302 w 6857455"/>
                <a:gd name="connsiteY134" fmla="*/ 476939 h 874716"/>
                <a:gd name="connsiteX135" fmla="*/ 2521735 w 6857455"/>
                <a:gd name="connsiteY135" fmla="*/ 479415 h 874716"/>
                <a:gd name="connsiteX136" fmla="*/ 2675854 w 6857455"/>
                <a:gd name="connsiteY136" fmla="*/ 502086 h 874716"/>
                <a:gd name="connsiteX137" fmla="*/ 2692998 w 6857455"/>
                <a:gd name="connsiteY137" fmla="*/ 503038 h 874716"/>
                <a:gd name="connsiteX138" fmla="*/ 2740816 w 6857455"/>
                <a:gd name="connsiteY138" fmla="*/ 499037 h 874716"/>
                <a:gd name="connsiteX139" fmla="*/ 2853596 w 6857455"/>
                <a:gd name="connsiteY139" fmla="*/ 540187 h 874716"/>
                <a:gd name="connsiteX140" fmla="*/ 2966565 w 6857455"/>
                <a:gd name="connsiteY140" fmla="*/ 554286 h 874716"/>
                <a:gd name="connsiteX141" fmla="*/ 3028671 w 6857455"/>
                <a:gd name="connsiteY141" fmla="*/ 554094 h 874716"/>
                <a:gd name="connsiteX142" fmla="*/ 3073059 w 6857455"/>
                <a:gd name="connsiteY142" fmla="*/ 564192 h 874716"/>
                <a:gd name="connsiteX143" fmla="*/ 3182219 w 6857455"/>
                <a:gd name="connsiteY143" fmla="*/ 594862 h 874716"/>
                <a:gd name="connsiteX144" fmla="*/ 3233656 w 6857455"/>
                <a:gd name="connsiteY144" fmla="*/ 599625 h 874716"/>
                <a:gd name="connsiteX145" fmla="*/ 3288332 w 6857455"/>
                <a:gd name="connsiteY145" fmla="*/ 609914 h 874716"/>
                <a:gd name="connsiteX146" fmla="*/ 3423591 w 6857455"/>
                <a:gd name="connsiteY146" fmla="*/ 656015 h 874716"/>
                <a:gd name="connsiteX147" fmla="*/ 3534084 w 6857455"/>
                <a:gd name="connsiteY147" fmla="*/ 653349 h 874716"/>
                <a:gd name="connsiteX148" fmla="*/ 3604571 w 6857455"/>
                <a:gd name="connsiteY148" fmla="*/ 653918 h 874716"/>
                <a:gd name="connsiteX149" fmla="*/ 3688586 w 6857455"/>
                <a:gd name="connsiteY149" fmla="*/ 669160 h 874716"/>
                <a:gd name="connsiteX150" fmla="*/ 3757358 w 6857455"/>
                <a:gd name="connsiteY150" fmla="*/ 691450 h 874716"/>
                <a:gd name="connsiteX151" fmla="*/ 3852421 w 6857455"/>
                <a:gd name="connsiteY151" fmla="*/ 709167 h 874716"/>
                <a:gd name="connsiteX152" fmla="*/ 3947104 w 6857455"/>
                <a:gd name="connsiteY152" fmla="*/ 743267 h 874716"/>
                <a:gd name="connsiteX153" fmla="*/ 4013208 w 6857455"/>
                <a:gd name="connsiteY153" fmla="*/ 769367 h 874716"/>
                <a:gd name="connsiteX154" fmla="*/ 4105222 w 6857455"/>
                <a:gd name="connsiteY154" fmla="*/ 792417 h 874716"/>
                <a:gd name="connsiteX155" fmla="*/ 4246006 w 6857455"/>
                <a:gd name="connsiteY155" fmla="*/ 808610 h 874716"/>
                <a:gd name="connsiteX156" fmla="*/ 4310779 w 6857455"/>
                <a:gd name="connsiteY156" fmla="*/ 810326 h 874716"/>
                <a:gd name="connsiteX157" fmla="*/ 4413272 w 6857455"/>
                <a:gd name="connsiteY157" fmla="*/ 848235 h 874716"/>
                <a:gd name="connsiteX158" fmla="*/ 4457087 w 6857455"/>
                <a:gd name="connsiteY158" fmla="*/ 866524 h 874716"/>
                <a:gd name="connsiteX159" fmla="*/ 4496523 w 6857455"/>
                <a:gd name="connsiteY159" fmla="*/ 851284 h 874716"/>
                <a:gd name="connsiteX160" fmla="*/ 4522050 w 6857455"/>
                <a:gd name="connsiteY160" fmla="*/ 833757 h 874716"/>
                <a:gd name="connsiteX161" fmla="*/ 4602824 w 6857455"/>
                <a:gd name="connsiteY161" fmla="*/ 848618 h 874716"/>
                <a:gd name="connsiteX162" fmla="*/ 4688553 w 6857455"/>
                <a:gd name="connsiteY162" fmla="*/ 864238 h 874716"/>
                <a:gd name="connsiteX163" fmla="*/ 4749895 w 6857455"/>
                <a:gd name="connsiteY163" fmla="*/ 874716 h 874716"/>
                <a:gd name="connsiteX164" fmla="*/ 4826480 w 6857455"/>
                <a:gd name="connsiteY164" fmla="*/ 866334 h 874716"/>
                <a:gd name="connsiteX165" fmla="*/ 4886870 w 6857455"/>
                <a:gd name="connsiteY165" fmla="*/ 862906 h 874716"/>
                <a:gd name="connsiteX166" fmla="*/ 4935639 w 6857455"/>
                <a:gd name="connsiteY166" fmla="*/ 853190 h 874716"/>
                <a:gd name="connsiteX167" fmla="*/ 4952784 w 6857455"/>
                <a:gd name="connsiteY167" fmla="*/ 847473 h 874716"/>
                <a:gd name="connsiteX168" fmla="*/ 5088617 w 6857455"/>
                <a:gd name="connsiteY168" fmla="*/ 802896 h 874716"/>
                <a:gd name="connsiteX169" fmla="*/ 5233781 w 6857455"/>
                <a:gd name="connsiteY169" fmla="*/ 767271 h 874716"/>
                <a:gd name="connsiteX170" fmla="*/ 5327893 w 6857455"/>
                <a:gd name="connsiteY170" fmla="*/ 789752 h 874716"/>
                <a:gd name="connsiteX171" fmla="*/ 5362946 w 6857455"/>
                <a:gd name="connsiteY171" fmla="*/ 789370 h 874716"/>
                <a:gd name="connsiteX172" fmla="*/ 5524115 w 6857455"/>
                <a:gd name="connsiteY172" fmla="*/ 794514 h 874716"/>
                <a:gd name="connsiteX173" fmla="*/ 5552500 w 6857455"/>
                <a:gd name="connsiteY173" fmla="*/ 800038 h 874716"/>
                <a:gd name="connsiteX174" fmla="*/ 5705857 w 6857455"/>
                <a:gd name="connsiteY174" fmla="*/ 777367 h 874716"/>
                <a:gd name="connsiteX175" fmla="*/ 5761485 w 6857455"/>
                <a:gd name="connsiteY175" fmla="*/ 773557 h 874716"/>
                <a:gd name="connsiteX176" fmla="*/ 5812731 w 6857455"/>
                <a:gd name="connsiteY176" fmla="*/ 767271 h 874716"/>
                <a:gd name="connsiteX177" fmla="*/ 5884361 w 6857455"/>
                <a:gd name="connsiteY177" fmla="*/ 765747 h 874716"/>
                <a:gd name="connsiteX178" fmla="*/ 5958660 w 6857455"/>
                <a:gd name="connsiteY178" fmla="*/ 768605 h 874716"/>
                <a:gd name="connsiteX179" fmla="*/ 6041528 w 6857455"/>
                <a:gd name="connsiteY179" fmla="*/ 768033 h 874716"/>
                <a:gd name="connsiteX180" fmla="*/ 6074297 w 6857455"/>
                <a:gd name="connsiteY180" fmla="*/ 763081 h 874716"/>
                <a:gd name="connsiteX181" fmla="*/ 6162880 w 6857455"/>
                <a:gd name="connsiteY181" fmla="*/ 766509 h 874716"/>
                <a:gd name="connsiteX182" fmla="*/ 6209364 w 6857455"/>
                <a:gd name="connsiteY182" fmla="*/ 760795 h 874716"/>
                <a:gd name="connsiteX183" fmla="*/ 6285948 w 6857455"/>
                <a:gd name="connsiteY183" fmla="*/ 759651 h 874716"/>
                <a:gd name="connsiteX184" fmla="*/ 6310905 w 6857455"/>
                <a:gd name="connsiteY184" fmla="*/ 758316 h 874716"/>
                <a:gd name="connsiteX185" fmla="*/ 6333194 w 6857455"/>
                <a:gd name="connsiteY185" fmla="*/ 757554 h 874716"/>
                <a:gd name="connsiteX186" fmla="*/ 6409586 w 6857455"/>
                <a:gd name="connsiteY186" fmla="*/ 773177 h 874716"/>
                <a:gd name="connsiteX187" fmla="*/ 6477407 w 6857455"/>
                <a:gd name="connsiteY187" fmla="*/ 774129 h 874716"/>
                <a:gd name="connsiteX188" fmla="*/ 6596283 w 6857455"/>
                <a:gd name="connsiteY188" fmla="*/ 786703 h 874716"/>
                <a:gd name="connsiteX189" fmla="*/ 6622573 w 6857455"/>
                <a:gd name="connsiteY189" fmla="*/ 782321 h 874716"/>
                <a:gd name="connsiteX190" fmla="*/ 6704872 w 6857455"/>
                <a:gd name="connsiteY190" fmla="*/ 780607 h 874716"/>
                <a:gd name="connsiteX191" fmla="*/ 6751738 w 6857455"/>
                <a:gd name="connsiteY191" fmla="*/ 779273 h 874716"/>
                <a:gd name="connsiteX192" fmla="*/ 6809650 w 6857455"/>
                <a:gd name="connsiteY192" fmla="*/ 788417 h 874716"/>
                <a:gd name="connsiteX193" fmla="*/ 6832976 w 6857455"/>
                <a:gd name="connsiteY193" fmla="*/ 800428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Lst>
              <a:rect l="l" t="t" r="r" b="b"/>
              <a:pathLst>
                <a:path w="6857455" h="874716">
                  <a:moveTo>
                    <a:pt x="6857455" y="804643"/>
                  </a:moveTo>
                  <a:lnTo>
                    <a:pt x="6857455" y="562246"/>
                  </a:lnTo>
                  <a:lnTo>
                    <a:pt x="6829178" y="551284"/>
                  </a:lnTo>
                  <a:cubicBezTo>
                    <a:pt x="6805745" y="539044"/>
                    <a:pt x="6784885" y="521708"/>
                    <a:pt x="6766024" y="500372"/>
                  </a:cubicBezTo>
                  <a:cubicBezTo>
                    <a:pt x="6755166" y="488179"/>
                    <a:pt x="6746784" y="486845"/>
                    <a:pt x="6734971" y="500944"/>
                  </a:cubicBezTo>
                  <a:cubicBezTo>
                    <a:pt x="6721257" y="517326"/>
                    <a:pt x="6701634" y="510850"/>
                    <a:pt x="6683915" y="507040"/>
                  </a:cubicBezTo>
                  <a:cubicBezTo>
                    <a:pt x="6665629" y="503230"/>
                    <a:pt x="6647148" y="499228"/>
                    <a:pt x="6628860" y="495418"/>
                  </a:cubicBezTo>
                  <a:cubicBezTo>
                    <a:pt x="6615335" y="492752"/>
                    <a:pt x="6601999" y="490466"/>
                    <a:pt x="6588662" y="487227"/>
                  </a:cubicBezTo>
                  <a:cubicBezTo>
                    <a:pt x="6547133" y="477129"/>
                    <a:pt x="6509794" y="480177"/>
                    <a:pt x="6476074" y="511230"/>
                  </a:cubicBezTo>
                  <a:cubicBezTo>
                    <a:pt x="6450356" y="535043"/>
                    <a:pt x="6417399" y="542093"/>
                    <a:pt x="6382345" y="534853"/>
                  </a:cubicBezTo>
                  <a:cubicBezTo>
                    <a:pt x="6377963" y="533901"/>
                    <a:pt x="6372439" y="530091"/>
                    <a:pt x="6369391" y="531615"/>
                  </a:cubicBezTo>
                  <a:cubicBezTo>
                    <a:pt x="6323479" y="553904"/>
                    <a:pt x="6287092" y="514658"/>
                    <a:pt x="6244799" y="512182"/>
                  </a:cubicBezTo>
                  <a:cubicBezTo>
                    <a:pt x="6226130" y="511040"/>
                    <a:pt x="6207079" y="496942"/>
                    <a:pt x="6190315" y="485703"/>
                  </a:cubicBezTo>
                  <a:cubicBezTo>
                    <a:pt x="6167262" y="470271"/>
                    <a:pt x="6146687" y="455412"/>
                    <a:pt x="6115446" y="462270"/>
                  </a:cubicBezTo>
                  <a:cubicBezTo>
                    <a:pt x="6084203" y="469319"/>
                    <a:pt x="6055627" y="456364"/>
                    <a:pt x="6032194" y="434266"/>
                  </a:cubicBezTo>
                  <a:cubicBezTo>
                    <a:pt x="6014287" y="417501"/>
                    <a:pt x="5994665" y="415977"/>
                    <a:pt x="5971042" y="420738"/>
                  </a:cubicBezTo>
                  <a:cubicBezTo>
                    <a:pt x="5941513" y="426645"/>
                    <a:pt x="5910842" y="427027"/>
                    <a:pt x="5880933" y="430646"/>
                  </a:cubicBezTo>
                  <a:cubicBezTo>
                    <a:pt x="5874454" y="431408"/>
                    <a:pt x="5866265" y="434076"/>
                    <a:pt x="5862452" y="438648"/>
                  </a:cubicBezTo>
                  <a:cubicBezTo>
                    <a:pt x="5815779" y="495418"/>
                    <a:pt x="5750055" y="495990"/>
                    <a:pt x="5685283" y="498658"/>
                  </a:cubicBezTo>
                  <a:cubicBezTo>
                    <a:pt x="5646039" y="500372"/>
                    <a:pt x="5606604" y="500372"/>
                    <a:pt x="5567169" y="499420"/>
                  </a:cubicBezTo>
                  <a:cubicBezTo>
                    <a:pt x="5553832" y="499228"/>
                    <a:pt x="5539736" y="496180"/>
                    <a:pt x="5527923" y="490466"/>
                  </a:cubicBezTo>
                  <a:cubicBezTo>
                    <a:pt x="5503348" y="478463"/>
                    <a:pt x="5480680" y="462843"/>
                    <a:pt x="5456292" y="450650"/>
                  </a:cubicBezTo>
                  <a:cubicBezTo>
                    <a:pt x="5447151" y="445886"/>
                    <a:pt x="5435338" y="445696"/>
                    <a:pt x="5424670" y="444934"/>
                  </a:cubicBezTo>
                  <a:cubicBezTo>
                    <a:pt x="5405809" y="443410"/>
                    <a:pt x="5384854" y="447982"/>
                    <a:pt x="5368662" y="441124"/>
                  </a:cubicBezTo>
                  <a:cubicBezTo>
                    <a:pt x="5326559" y="423407"/>
                    <a:pt x="5287123" y="427407"/>
                    <a:pt x="5247118" y="444934"/>
                  </a:cubicBezTo>
                  <a:cubicBezTo>
                    <a:pt x="5191108" y="469509"/>
                    <a:pt x="5138148" y="467605"/>
                    <a:pt x="5088617" y="428742"/>
                  </a:cubicBezTo>
                  <a:cubicBezTo>
                    <a:pt x="5066328" y="411215"/>
                    <a:pt x="5044609" y="419596"/>
                    <a:pt x="5025750" y="433694"/>
                  </a:cubicBezTo>
                  <a:cubicBezTo>
                    <a:pt x="5004032" y="450078"/>
                    <a:pt x="4982885" y="454268"/>
                    <a:pt x="4957930" y="442268"/>
                  </a:cubicBezTo>
                  <a:cubicBezTo>
                    <a:pt x="4952404" y="439600"/>
                    <a:pt x="4944594" y="440933"/>
                    <a:pt x="4938116" y="441886"/>
                  </a:cubicBezTo>
                  <a:cubicBezTo>
                    <a:pt x="4901158" y="446648"/>
                    <a:pt x="4864009" y="454650"/>
                    <a:pt x="4833910" y="421693"/>
                  </a:cubicBezTo>
                  <a:cubicBezTo>
                    <a:pt x="4828004" y="415214"/>
                    <a:pt x="4818097" y="412549"/>
                    <a:pt x="4810095" y="408167"/>
                  </a:cubicBezTo>
                  <a:cubicBezTo>
                    <a:pt x="4776566" y="390258"/>
                    <a:pt x="4777900" y="391974"/>
                    <a:pt x="4747991" y="413691"/>
                  </a:cubicBezTo>
                  <a:cubicBezTo>
                    <a:pt x="4732369" y="425121"/>
                    <a:pt x="4710842" y="436742"/>
                    <a:pt x="4692745" y="435790"/>
                  </a:cubicBezTo>
                  <a:cubicBezTo>
                    <a:pt x="4583584" y="430075"/>
                    <a:pt x="4479758" y="457508"/>
                    <a:pt x="4375933" y="483417"/>
                  </a:cubicBezTo>
                  <a:cubicBezTo>
                    <a:pt x="4311923" y="499420"/>
                    <a:pt x="4249436" y="500372"/>
                    <a:pt x="4185426" y="484179"/>
                  </a:cubicBezTo>
                  <a:cubicBezTo>
                    <a:pt x="4139133" y="472367"/>
                    <a:pt x="4095315" y="491800"/>
                    <a:pt x="4052072" y="505134"/>
                  </a:cubicBezTo>
                  <a:cubicBezTo>
                    <a:pt x="4043117" y="507799"/>
                    <a:pt x="4034735" y="518278"/>
                    <a:pt x="4029973" y="527233"/>
                  </a:cubicBezTo>
                  <a:cubicBezTo>
                    <a:pt x="4012826" y="558858"/>
                    <a:pt x="3984441" y="563810"/>
                    <a:pt x="3948626" y="550666"/>
                  </a:cubicBezTo>
                  <a:cubicBezTo>
                    <a:pt x="3920241" y="540377"/>
                    <a:pt x="3894332" y="526661"/>
                    <a:pt x="3871280" y="502275"/>
                  </a:cubicBezTo>
                  <a:cubicBezTo>
                    <a:pt x="3844229" y="473701"/>
                    <a:pt x="3816224" y="441124"/>
                    <a:pt x="3774312" y="429122"/>
                  </a:cubicBezTo>
                  <a:cubicBezTo>
                    <a:pt x="3756214" y="423979"/>
                    <a:pt x="3740593" y="423217"/>
                    <a:pt x="3721543" y="428552"/>
                  </a:cubicBezTo>
                  <a:cubicBezTo>
                    <a:pt x="3684583" y="438837"/>
                    <a:pt x="3647436" y="446078"/>
                    <a:pt x="3612763" y="414263"/>
                  </a:cubicBezTo>
                  <a:cubicBezTo>
                    <a:pt x="3593712" y="396736"/>
                    <a:pt x="3567994" y="385496"/>
                    <a:pt x="3537323" y="389878"/>
                  </a:cubicBezTo>
                  <a:cubicBezTo>
                    <a:pt x="3499031" y="395402"/>
                    <a:pt x="3464168" y="381496"/>
                    <a:pt x="3431593" y="360921"/>
                  </a:cubicBezTo>
                  <a:cubicBezTo>
                    <a:pt x="3419971" y="353491"/>
                    <a:pt x="3405682" y="349301"/>
                    <a:pt x="3392158" y="345681"/>
                  </a:cubicBezTo>
                  <a:cubicBezTo>
                    <a:pt x="3360915" y="337298"/>
                    <a:pt x="3329480" y="329868"/>
                    <a:pt x="3297856" y="323010"/>
                  </a:cubicBezTo>
                  <a:cubicBezTo>
                    <a:pt x="3271948" y="317296"/>
                    <a:pt x="3245849" y="313104"/>
                    <a:pt x="3219748" y="308151"/>
                  </a:cubicBezTo>
                  <a:cubicBezTo>
                    <a:pt x="3191173" y="302817"/>
                    <a:pt x="3168502" y="290433"/>
                    <a:pt x="3156692" y="261668"/>
                  </a:cubicBezTo>
                  <a:cubicBezTo>
                    <a:pt x="3152882" y="252524"/>
                    <a:pt x="3143737" y="245283"/>
                    <a:pt x="3136497" y="237663"/>
                  </a:cubicBezTo>
                  <a:cubicBezTo>
                    <a:pt x="3131355" y="232139"/>
                    <a:pt x="3124495" y="227947"/>
                    <a:pt x="3119733" y="222233"/>
                  </a:cubicBezTo>
                  <a:cubicBezTo>
                    <a:pt x="3094776" y="192132"/>
                    <a:pt x="3070201" y="161843"/>
                    <a:pt x="3045436" y="131742"/>
                  </a:cubicBezTo>
                  <a:cubicBezTo>
                    <a:pt x="3042958" y="128884"/>
                    <a:pt x="3040292" y="125455"/>
                    <a:pt x="3037054" y="124121"/>
                  </a:cubicBezTo>
                  <a:cubicBezTo>
                    <a:pt x="3003525" y="110215"/>
                    <a:pt x="2969614" y="97070"/>
                    <a:pt x="2936466" y="82400"/>
                  </a:cubicBezTo>
                  <a:cubicBezTo>
                    <a:pt x="2923702" y="76686"/>
                    <a:pt x="2910558" y="69637"/>
                    <a:pt x="2901031" y="59731"/>
                  </a:cubicBezTo>
                  <a:cubicBezTo>
                    <a:pt x="2879314" y="37250"/>
                    <a:pt x="2859502" y="12866"/>
                    <a:pt x="2828259" y="3149"/>
                  </a:cubicBezTo>
                  <a:cubicBezTo>
                    <a:pt x="2819114" y="293"/>
                    <a:pt x="2808256" y="-1231"/>
                    <a:pt x="2799492" y="1245"/>
                  </a:cubicBezTo>
                  <a:cubicBezTo>
                    <a:pt x="2763867" y="11532"/>
                    <a:pt x="2729005" y="24296"/>
                    <a:pt x="2693570" y="35154"/>
                  </a:cubicBezTo>
                  <a:cubicBezTo>
                    <a:pt x="2671092" y="41823"/>
                    <a:pt x="2650707" y="49825"/>
                    <a:pt x="2639847" y="73448"/>
                  </a:cubicBezTo>
                  <a:cubicBezTo>
                    <a:pt x="2636801" y="80114"/>
                    <a:pt x="2628226" y="87354"/>
                    <a:pt x="2621178" y="88688"/>
                  </a:cubicBezTo>
                  <a:cubicBezTo>
                    <a:pt x="2575839" y="97260"/>
                    <a:pt x="2531069" y="101451"/>
                    <a:pt x="2489348" y="72304"/>
                  </a:cubicBezTo>
                  <a:cubicBezTo>
                    <a:pt x="2480585" y="66017"/>
                    <a:pt x="2464201" y="66017"/>
                    <a:pt x="2452580" y="68683"/>
                  </a:cubicBezTo>
                  <a:cubicBezTo>
                    <a:pt x="2407811" y="78590"/>
                    <a:pt x="2365328" y="82020"/>
                    <a:pt x="2326464" y="50395"/>
                  </a:cubicBezTo>
                  <a:cubicBezTo>
                    <a:pt x="2321892" y="46585"/>
                    <a:pt x="2307224" y="50015"/>
                    <a:pt x="2300365" y="54777"/>
                  </a:cubicBezTo>
                  <a:cubicBezTo>
                    <a:pt x="2234259" y="101261"/>
                    <a:pt x="2198064" y="102405"/>
                    <a:pt x="2130434" y="58397"/>
                  </a:cubicBezTo>
                  <a:cubicBezTo>
                    <a:pt x="2126052" y="55539"/>
                    <a:pt x="2120337" y="52301"/>
                    <a:pt x="2118621" y="47919"/>
                  </a:cubicBezTo>
                  <a:cubicBezTo>
                    <a:pt x="2107001" y="19914"/>
                    <a:pt x="2082236" y="19152"/>
                    <a:pt x="2057659" y="16866"/>
                  </a:cubicBezTo>
                  <a:cubicBezTo>
                    <a:pt x="2030608" y="14390"/>
                    <a:pt x="2003555" y="11152"/>
                    <a:pt x="1976314" y="8865"/>
                  </a:cubicBezTo>
                  <a:cubicBezTo>
                    <a:pt x="1971550" y="8483"/>
                    <a:pt x="1966216" y="10007"/>
                    <a:pt x="1961454" y="11724"/>
                  </a:cubicBezTo>
                  <a:cubicBezTo>
                    <a:pt x="1943165" y="18010"/>
                    <a:pt x="1925449" y="27154"/>
                    <a:pt x="1906588" y="30964"/>
                  </a:cubicBezTo>
                  <a:cubicBezTo>
                    <a:pt x="1865821" y="39156"/>
                    <a:pt x="1826385" y="55539"/>
                    <a:pt x="1783330" y="48871"/>
                  </a:cubicBezTo>
                  <a:cubicBezTo>
                    <a:pt x="1775902" y="47729"/>
                    <a:pt x="1767327" y="53253"/>
                    <a:pt x="1759327" y="55349"/>
                  </a:cubicBezTo>
                  <a:cubicBezTo>
                    <a:pt x="1744849" y="58969"/>
                    <a:pt x="1730750" y="64111"/>
                    <a:pt x="1716082" y="65445"/>
                  </a:cubicBezTo>
                  <a:cubicBezTo>
                    <a:pt x="1677218" y="68875"/>
                    <a:pt x="1637975" y="71924"/>
                    <a:pt x="1598920" y="72114"/>
                  </a:cubicBezTo>
                  <a:cubicBezTo>
                    <a:pt x="1580061" y="72304"/>
                    <a:pt x="1561201" y="65065"/>
                    <a:pt x="1542150" y="62207"/>
                  </a:cubicBezTo>
                  <a:cubicBezTo>
                    <a:pt x="1533578" y="60873"/>
                    <a:pt x="1519669" y="58587"/>
                    <a:pt x="1516813" y="62779"/>
                  </a:cubicBezTo>
                  <a:cubicBezTo>
                    <a:pt x="1494714" y="94592"/>
                    <a:pt x="1463661" y="88496"/>
                    <a:pt x="1432228" y="88116"/>
                  </a:cubicBezTo>
                  <a:cubicBezTo>
                    <a:pt x="1362884" y="87354"/>
                    <a:pt x="1295826" y="60493"/>
                    <a:pt x="1224765" y="71924"/>
                  </a:cubicBezTo>
                  <a:cubicBezTo>
                    <a:pt x="1204191" y="75162"/>
                    <a:pt x="1181330" y="62397"/>
                    <a:pt x="1159231" y="58207"/>
                  </a:cubicBezTo>
                  <a:cubicBezTo>
                    <a:pt x="1147801" y="56111"/>
                    <a:pt x="1135228" y="53633"/>
                    <a:pt x="1124370" y="56301"/>
                  </a:cubicBezTo>
                  <a:cubicBezTo>
                    <a:pt x="1107605" y="60493"/>
                    <a:pt x="1091411" y="68113"/>
                    <a:pt x="1075600" y="75542"/>
                  </a:cubicBezTo>
                  <a:cubicBezTo>
                    <a:pt x="1046261" y="89258"/>
                    <a:pt x="1016162" y="89258"/>
                    <a:pt x="986633" y="79162"/>
                  </a:cubicBezTo>
                  <a:cubicBezTo>
                    <a:pt x="944722" y="64873"/>
                    <a:pt x="903193" y="64873"/>
                    <a:pt x="861089" y="76304"/>
                  </a:cubicBezTo>
                  <a:cubicBezTo>
                    <a:pt x="826990" y="85638"/>
                    <a:pt x="791935" y="92116"/>
                    <a:pt x="759168" y="104689"/>
                  </a:cubicBezTo>
                  <a:cubicBezTo>
                    <a:pt x="744689" y="110215"/>
                    <a:pt x="732497" y="126597"/>
                    <a:pt x="723735" y="140696"/>
                  </a:cubicBezTo>
                  <a:cubicBezTo>
                    <a:pt x="706018" y="169271"/>
                    <a:pt x="674013" y="169081"/>
                    <a:pt x="647532" y="147934"/>
                  </a:cubicBezTo>
                  <a:cubicBezTo>
                    <a:pt x="619717" y="125645"/>
                    <a:pt x="584664" y="112501"/>
                    <a:pt x="552659" y="95926"/>
                  </a:cubicBezTo>
                  <a:cubicBezTo>
                    <a:pt x="549993" y="94592"/>
                    <a:pt x="545039" y="96116"/>
                    <a:pt x="541800" y="97640"/>
                  </a:cubicBezTo>
                  <a:cubicBezTo>
                    <a:pt x="488649" y="122407"/>
                    <a:pt x="433593" y="126979"/>
                    <a:pt x="375107" y="123169"/>
                  </a:cubicBezTo>
                  <a:cubicBezTo>
                    <a:pt x="341960" y="121073"/>
                    <a:pt x="307289" y="137076"/>
                    <a:pt x="273567" y="145458"/>
                  </a:cubicBezTo>
                  <a:cubicBezTo>
                    <a:pt x="269757" y="146410"/>
                    <a:pt x="266519" y="151174"/>
                    <a:pt x="264043" y="154792"/>
                  </a:cubicBezTo>
                  <a:cubicBezTo>
                    <a:pt x="240228" y="190800"/>
                    <a:pt x="208223" y="200706"/>
                    <a:pt x="169360" y="177273"/>
                  </a:cubicBezTo>
                  <a:cubicBezTo>
                    <a:pt x="143643" y="161651"/>
                    <a:pt x="118114" y="158032"/>
                    <a:pt x="89347" y="157460"/>
                  </a:cubicBezTo>
                  <a:cubicBezTo>
                    <a:pt x="71059" y="157078"/>
                    <a:pt x="52962" y="147934"/>
                    <a:pt x="34291" y="145268"/>
                  </a:cubicBezTo>
                  <a:lnTo>
                    <a:pt x="0" y="142056"/>
                  </a:lnTo>
                  <a:lnTo>
                    <a:pt x="0" y="849556"/>
                  </a:lnTo>
                  <a:lnTo>
                    <a:pt x="60652" y="844783"/>
                  </a:lnTo>
                  <a:cubicBezTo>
                    <a:pt x="80251" y="839473"/>
                    <a:pt x="99446" y="832043"/>
                    <a:pt x="119068" y="827281"/>
                  </a:cubicBezTo>
                  <a:cubicBezTo>
                    <a:pt x="137355" y="822899"/>
                    <a:pt x="154501" y="812802"/>
                    <a:pt x="171840" y="804420"/>
                  </a:cubicBezTo>
                  <a:cubicBezTo>
                    <a:pt x="204985" y="788417"/>
                    <a:pt x="240420" y="798514"/>
                    <a:pt x="274329" y="794324"/>
                  </a:cubicBezTo>
                  <a:cubicBezTo>
                    <a:pt x="285188" y="792990"/>
                    <a:pt x="296046" y="791466"/>
                    <a:pt x="306715" y="788798"/>
                  </a:cubicBezTo>
                  <a:cubicBezTo>
                    <a:pt x="335864" y="781749"/>
                    <a:pt x="365583" y="775653"/>
                    <a:pt x="393967" y="765937"/>
                  </a:cubicBezTo>
                  <a:cubicBezTo>
                    <a:pt x="426165" y="755078"/>
                    <a:pt x="457028" y="740600"/>
                    <a:pt x="493793" y="725549"/>
                  </a:cubicBezTo>
                  <a:cubicBezTo>
                    <a:pt x="506557" y="729360"/>
                    <a:pt x="526180" y="739648"/>
                    <a:pt x="546373" y="740600"/>
                  </a:cubicBezTo>
                  <a:cubicBezTo>
                    <a:pt x="611337" y="743838"/>
                    <a:pt x="672107" y="726121"/>
                    <a:pt x="730211" y="698116"/>
                  </a:cubicBezTo>
                  <a:cubicBezTo>
                    <a:pt x="747927" y="689734"/>
                    <a:pt x="766980" y="684210"/>
                    <a:pt x="784889" y="676018"/>
                  </a:cubicBezTo>
                  <a:cubicBezTo>
                    <a:pt x="791173" y="673161"/>
                    <a:pt x="799365" y="667065"/>
                    <a:pt x="800509" y="661349"/>
                  </a:cubicBezTo>
                  <a:cubicBezTo>
                    <a:pt x="807175" y="628201"/>
                    <a:pt x="831942" y="628772"/>
                    <a:pt x="857661" y="626868"/>
                  </a:cubicBezTo>
                  <a:cubicBezTo>
                    <a:pt x="888332" y="624582"/>
                    <a:pt x="918621" y="619248"/>
                    <a:pt x="949102" y="614676"/>
                  </a:cubicBezTo>
                  <a:cubicBezTo>
                    <a:pt x="953104" y="614104"/>
                    <a:pt x="956722" y="610104"/>
                    <a:pt x="960342" y="607435"/>
                  </a:cubicBezTo>
                  <a:cubicBezTo>
                    <a:pt x="965867" y="603435"/>
                    <a:pt x="971011" y="597339"/>
                    <a:pt x="977109" y="595815"/>
                  </a:cubicBezTo>
                  <a:cubicBezTo>
                    <a:pt x="1008350" y="588385"/>
                    <a:pt x="1039783" y="582099"/>
                    <a:pt x="1071218" y="575240"/>
                  </a:cubicBezTo>
                  <a:cubicBezTo>
                    <a:pt x="1078266" y="573716"/>
                    <a:pt x="1085505" y="571812"/>
                    <a:pt x="1091983" y="568764"/>
                  </a:cubicBezTo>
                  <a:cubicBezTo>
                    <a:pt x="1098079" y="565906"/>
                    <a:pt x="1103223" y="560952"/>
                    <a:pt x="1109321" y="557904"/>
                  </a:cubicBezTo>
                  <a:cubicBezTo>
                    <a:pt x="1125892" y="549714"/>
                    <a:pt x="1142851" y="542093"/>
                    <a:pt x="1162279" y="532949"/>
                  </a:cubicBezTo>
                  <a:cubicBezTo>
                    <a:pt x="1173138" y="550094"/>
                    <a:pt x="1187810" y="540377"/>
                    <a:pt x="1206097" y="532187"/>
                  </a:cubicBezTo>
                  <a:cubicBezTo>
                    <a:pt x="1224765" y="523805"/>
                    <a:pt x="1246292" y="521137"/>
                    <a:pt x="1266867" y="518088"/>
                  </a:cubicBezTo>
                  <a:cubicBezTo>
                    <a:pt x="1304588" y="512564"/>
                    <a:pt x="1342499" y="509134"/>
                    <a:pt x="1380219" y="504182"/>
                  </a:cubicBezTo>
                  <a:cubicBezTo>
                    <a:pt x="1388221" y="503038"/>
                    <a:pt x="1397365" y="500944"/>
                    <a:pt x="1403461" y="496180"/>
                  </a:cubicBezTo>
                  <a:cubicBezTo>
                    <a:pt x="1445181" y="464175"/>
                    <a:pt x="1495858" y="455222"/>
                    <a:pt x="1544054" y="458268"/>
                  </a:cubicBezTo>
                  <a:cubicBezTo>
                    <a:pt x="1581965" y="460557"/>
                    <a:pt x="1619114" y="462270"/>
                    <a:pt x="1656644" y="459032"/>
                  </a:cubicBezTo>
                  <a:cubicBezTo>
                    <a:pt x="1659502" y="458841"/>
                    <a:pt x="1663312" y="459223"/>
                    <a:pt x="1665406" y="460747"/>
                  </a:cubicBezTo>
                  <a:cubicBezTo>
                    <a:pt x="1678360" y="470843"/>
                    <a:pt x="1691887" y="471605"/>
                    <a:pt x="1708461" y="473318"/>
                  </a:cubicBezTo>
                  <a:cubicBezTo>
                    <a:pt x="1731894" y="475797"/>
                    <a:pt x="1753421" y="474081"/>
                    <a:pt x="1775140" y="469891"/>
                  </a:cubicBezTo>
                  <a:cubicBezTo>
                    <a:pt x="1790952" y="466843"/>
                    <a:pt x="1806953" y="460557"/>
                    <a:pt x="1821051" y="452554"/>
                  </a:cubicBezTo>
                  <a:cubicBezTo>
                    <a:pt x="1840672" y="441314"/>
                    <a:pt x="1859535" y="436934"/>
                    <a:pt x="1878203" y="451792"/>
                  </a:cubicBezTo>
                  <a:cubicBezTo>
                    <a:pt x="1898396" y="467605"/>
                    <a:pt x="1921257" y="462081"/>
                    <a:pt x="1943547" y="462651"/>
                  </a:cubicBezTo>
                  <a:cubicBezTo>
                    <a:pt x="1953262" y="462843"/>
                    <a:pt x="1963550" y="462461"/>
                    <a:pt x="1972884" y="464937"/>
                  </a:cubicBezTo>
                  <a:cubicBezTo>
                    <a:pt x="1999935" y="471987"/>
                    <a:pt x="2026036" y="482655"/>
                    <a:pt x="2053469" y="487417"/>
                  </a:cubicBezTo>
                  <a:cubicBezTo>
                    <a:pt x="2068710" y="490084"/>
                    <a:pt x="2085664" y="485321"/>
                    <a:pt x="2101477" y="481893"/>
                  </a:cubicBezTo>
                  <a:cubicBezTo>
                    <a:pt x="2117479" y="478273"/>
                    <a:pt x="2133290" y="472749"/>
                    <a:pt x="2148722" y="467033"/>
                  </a:cubicBezTo>
                  <a:cubicBezTo>
                    <a:pt x="2159199" y="463223"/>
                    <a:pt x="2170629" y="459603"/>
                    <a:pt x="2179011" y="452744"/>
                  </a:cubicBezTo>
                  <a:cubicBezTo>
                    <a:pt x="2198064" y="437124"/>
                    <a:pt x="2217685" y="434455"/>
                    <a:pt x="2240165" y="442648"/>
                  </a:cubicBezTo>
                  <a:cubicBezTo>
                    <a:pt x="2243593" y="443982"/>
                    <a:pt x="2247594" y="443982"/>
                    <a:pt x="2251404" y="444172"/>
                  </a:cubicBezTo>
                  <a:cubicBezTo>
                    <a:pt x="2312370" y="448172"/>
                    <a:pt x="2373330" y="450650"/>
                    <a:pt x="2433912" y="456746"/>
                  </a:cubicBezTo>
                  <a:cubicBezTo>
                    <a:pt x="2458485" y="459223"/>
                    <a:pt x="2482107" y="470081"/>
                    <a:pt x="2506302" y="476939"/>
                  </a:cubicBezTo>
                  <a:cubicBezTo>
                    <a:pt x="2511256" y="478273"/>
                    <a:pt x="2516783" y="480369"/>
                    <a:pt x="2521735" y="479415"/>
                  </a:cubicBezTo>
                  <a:cubicBezTo>
                    <a:pt x="2575647" y="469891"/>
                    <a:pt x="2626132" y="483797"/>
                    <a:pt x="2675854" y="502086"/>
                  </a:cubicBezTo>
                  <a:cubicBezTo>
                    <a:pt x="2680996" y="503992"/>
                    <a:pt x="2687282" y="503419"/>
                    <a:pt x="2692998" y="503038"/>
                  </a:cubicBezTo>
                  <a:cubicBezTo>
                    <a:pt x="2709003" y="501706"/>
                    <a:pt x="2726337" y="495038"/>
                    <a:pt x="2740816" y="499037"/>
                  </a:cubicBezTo>
                  <a:cubicBezTo>
                    <a:pt x="2779297" y="510088"/>
                    <a:pt x="2817398" y="523423"/>
                    <a:pt x="2853596" y="540187"/>
                  </a:cubicBezTo>
                  <a:cubicBezTo>
                    <a:pt x="2890365" y="557142"/>
                    <a:pt x="2924464" y="571430"/>
                    <a:pt x="2966565" y="554286"/>
                  </a:cubicBezTo>
                  <a:cubicBezTo>
                    <a:pt x="2984472" y="547045"/>
                    <a:pt x="3008095" y="552190"/>
                    <a:pt x="3028671" y="554094"/>
                  </a:cubicBezTo>
                  <a:cubicBezTo>
                    <a:pt x="3043720" y="555618"/>
                    <a:pt x="3058198" y="564192"/>
                    <a:pt x="3073059" y="564192"/>
                  </a:cubicBezTo>
                  <a:cubicBezTo>
                    <a:pt x="3112686" y="564192"/>
                    <a:pt x="3147927" y="574288"/>
                    <a:pt x="3182219" y="594862"/>
                  </a:cubicBezTo>
                  <a:cubicBezTo>
                    <a:pt x="3195557" y="602863"/>
                    <a:pt x="3216322" y="597529"/>
                    <a:pt x="3233656" y="599625"/>
                  </a:cubicBezTo>
                  <a:cubicBezTo>
                    <a:pt x="3251947" y="602101"/>
                    <a:pt x="3270804" y="604387"/>
                    <a:pt x="3288332" y="609914"/>
                  </a:cubicBezTo>
                  <a:cubicBezTo>
                    <a:pt x="3333672" y="624392"/>
                    <a:pt x="3378441" y="640774"/>
                    <a:pt x="3423591" y="656015"/>
                  </a:cubicBezTo>
                  <a:cubicBezTo>
                    <a:pt x="3460738" y="668590"/>
                    <a:pt x="3497317" y="658683"/>
                    <a:pt x="3534084" y="653349"/>
                  </a:cubicBezTo>
                  <a:cubicBezTo>
                    <a:pt x="3557137" y="649919"/>
                    <a:pt x="3578662" y="641727"/>
                    <a:pt x="3604571" y="653918"/>
                  </a:cubicBezTo>
                  <a:cubicBezTo>
                    <a:pt x="3629338" y="665541"/>
                    <a:pt x="3660771" y="662873"/>
                    <a:pt x="3688586" y="669160"/>
                  </a:cubicBezTo>
                  <a:cubicBezTo>
                    <a:pt x="3712020" y="674494"/>
                    <a:pt x="3734687" y="683068"/>
                    <a:pt x="3757358" y="691450"/>
                  </a:cubicBezTo>
                  <a:cubicBezTo>
                    <a:pt x="3788221" y="702881"/>
                    <a:pt x="3818700" y="714881"/>
                    <a:pt x="3852421" y="709167"/>
                  </a:cubicBezTo>
                  <a:cubicBezTo>
                    <a:pt x="3890714" y="702689"/>
                    <a:pt x="3917001" y="727073"/>
                    <a:pt x="3947104" y="743267"/>
                  </a:cubicBezTo>
                  <a:cubicBezTo>
                    <a:pt x="3967869" y="754316"/>
                    <a:pt x="3990538" y="762509"/>
                    <a:pt x="4013208" y="769367"/>
                  </a:cubicBezTo>
                  <a:cubicBezTo>
                    <a:pt x="4043497" y="778321"/>
                    <a:pt x="4074740" y="783655"/>
                    <a:pt x="4105222" y="792417"/>
                  </a:cubicBezTo>
                  <a:cubicBezTo>
                    <a:pt x="4151325" y="805561"/>
                    <a:pt x="4198001" y="815850"/>
                    <a:pt x="4246006" y="808610"/>
                  </a:cubicBezTo>
                  <a:cubicBezTo>
                    <a:pt x="4268105" y="805372"/>
                    <a:pt x="4288682" y="805561"/>
                    <a:pt x="4310779" y="810326"/>
                  </a:cubicBezTo>
                  <a:cubicBezTo>
                    <a:pt x="4346974" y="818136"/>
                    <a:pt x="4384123" y="819089"/>
                    <a:pt x="4413272" y="848235"/>
                  </a:cubicBezTo>
                  <a:cubicBezTo>
                    <a:pt x="4423558" y="858524"/>
                    <a:pt x="4442037" y="861190"/>
                    <a:pt x="4457087" y="866524"/>
                  </a:cubicBezTo>
                  <a:cubicBezTo>
                    <a:pt x="4474424" y="872812"/>
                    <a:pt x="4487186" y="869572"/>
                    <a:pt x="4496523" y="851284"/>
                  </a:cubicBezTo>
                  <a:cubicBezTo>
                    <a:pt x="4500713" y="843093"/>
                    <a:pt x="4512715" y="835091"/>
                    <a:pt x="4522050" y="833757"/>
                  </a:cubicBezTo>
                  <a:cubicBezTo>
                    <a:pt x="4550055" y="829757"/>
                    <a:pt x="4575773" y="835663"/>
                    <a:pt x="4602824" y="848618"/>
                  </a:cubicBezTo>
                  <a:cubicBezTo>
                    <a:pt x="4628161" y="860810"/>
                    <a:pt x="4659786" y="859476"/>
                    <a:pt x="4688553" y="864238"/>
                  </a:cubicBezTo>
                  <a:cubicBezTo>
                    <a:pt x="4708936" y="867668"/>
                    <a:pt x="4729321" y="874716"/>
                    <a:pt x="4749895" y="874716"/>
                  </a:cubicBezTo>
                  <a:cubicBezTo>
                    <a:pt x="4775424" y="874716"/>
                    <a:pt x="4800761" y="868620"/>
                    <a:pt x="4826480" y="866334"/>
                  </a:cubicBezTo>
                  <a:cubicBezTo>
                    <a:pt x="4846482" y="864430"/>
                    <a:pt x="4866867" y="865192"/>
                    <a:pt x="4886870" y="862906"/>
                  </a:cubicBezTo>
                  <a:cubicBezTo>
                    <a:pt x="4903254" y="861190"/>
                    <a:pt x="4919447" y="856810"/>
                    <a:pt x="4935639" y="853190"/>
                  </a:cubicBezTo>
                  <a:cubicBezTo>
                    <a:pt x="4941546" y="851856"/>
                    <a:pt x="4947452" y="846711"/>
                    <a:pt x="4952784" y="847473"/>
                  </a:cubicBezTo>
                  <a:cubicBezTo>
                    <a:pt x="5005745" y="855666"/>
                    <a:pt x="5043847" y="819089"/>
                    <a:pt x="5088617" y="802896"/>
                  </a:cubicBezTo>
                  <a:cubicBezTo>
                    <a:pt x="5135672" y="785749"/>
                    <a:pt x="5181204" y="759461"/>
                    <a:pt x="5233781" y="767271"/>
                  </a:cubicBezTo>
                  <a:cubicBezTo>
                    <a:pt x="5265596" y="772033"/>
                    <a:pt x="5296267" y="783083"/>
                    <a:pt x="5327893" y="789752"/>
                  </a:cubicBezTo>
                  <a:cubicBezTo>
                    <a:pt x="5339132" y="792038"/>
                    <a:pt x="5351705" y="791656"/>
                    <a:pt x="5362946" y="789370"/>
                  </a:cubicBezTo>
                  <a:cubicBezTo>
                    <a:pt x="5417240" y="778891"/>
                    <a:pt x="5470771" y="777367"/>
                    <a:pt x="5524115" y="794514"/>
                  </a:cubicBezTo>
                  <a:cubicBezTo>
                    <a:pt x="5533257" y="797372"/>
                    <a:pt x="5542974" y="800038"/>
                    <a:pt x="5552500" y="800038"/>
                  </a:cubicBezTo>
                  <a:cubicBezTo>
                    <a:pt x="5604697" y="800038"/>
                    <a:pt x="5655944" y="796038"/>
                    <a:pt x="5705857" y="777367"/>
                  </a:cubicBezTo>
                  <a:cubicBezTo>
                    <a:pt x="5722622" y="771080"/>
                    <a:pt x="5743006" y="775081"/>
                    <a:pt x="5761485" y="773557"/>
                  </a:cubicBezTo>
                  <a:cubicBezTo>
                    <a:pt x="5778629" y="772224"/>
                    <a:pt x="5796156" y="771653"/>
                    <a:pt x="5812731" y="767271"/>
                  </a:cubicBezTo>
                  <a:cubicBezTo>
                    <a:pt x="5836925" y="760795"/>
                    <a:pt x="5859404" y="760033"/>
                    <a:pt x="5884361" y="765747"/>
                  </a:cubicBezTo>
                  <a:cubicBezTo>
                    <a:pt x="5908174" y="771080"/>
                    <a:pt x="5933892" y="768415"/>
                    <a:pt x="5958660" y="768605"/>
                  </a:cubicBezTo>
                  <a:cubicBezTo>
                    <a:pt x="5986282" y="768795"/>
                    <a:pt x="6013906" y="768984"/>
                    <a:pt x="6041528" y="768033"/>
                  </a:cubicBezTo>
                  <a:cubicBezTo>
                    <a:pt x="6052579" y="767653"/>
                    <a:pt x="6065151" y="760033"/>
                    <a:pt x="6074297" y="763081"/>
                  </a:cubicBezTo>
                  <a:cubicBezTo>
                    <a:pt x="6103824" y="773366"/>
                    <a:pt x="6133353" y="760985"/>
                    <a:pt x="6162880" y="766509"/>
                  </a:cubicBezTo>
                  <a:cubicBezTo>
                    <a:pt x="6177360" y="769367"/>
                    <a:pt x="6193743" y="761557"/>
                    <a:pt x="6209364" y="760795"/>
                  </a:cubicBezTo>
                  <a:cubicBezTo>
                    <a:pt x="6234892" y="759461"/>
                    <a:pt x="6260419" y="760033"/>
                    <a:pt x="6285948" y="759651"/>
                  </a:cubicBezTo>
                  <a:cubicBezTo>
                    <a:pt x="6294330" y="759461"/>
                    <a:pt x="6302523" y="758699"/>
                    <a:pt x="6310905" y="758316"/>
                  </a:cubicBezTo>
                  <a:cubicBezTo>
                    <a:pt x="6318335" y="757936"/>
                    <a:pt x="6326145" y="756222"/>
                    <a:pt x="6333194" y="757554"/>
                  </a:cubicBezTo>
                  <a:cubicBezTo>
                    <a:pt x="6358723" y="762318"/>
                    <a:pt x="6383869" y="770129"/>
                    <a:pt x="6409586" y="773177"/>
                  </a:cubicBezTo>
                  <a:cubicBezTo>
                    <a:pt x="6431875" y="775843"/>
                    <a:pt x="6454928" y="772224"/>
                    <a:pt x="6477407" y="774129"/>
                  </a:cubicBezTo>
                  <a:cubicBezTo>
                    <a:pt x="6517032" y="777367"/>
                    <a:pt x="6556657" y="783083"/>
                    <a:pt x="6596283" y="786703"/>
                  </a:cubicBezTo>
                  <a:cubicBezTo>
                    <a:pt x="6604857" y="787465"/>
                    <a:pt x="6613809" y="782701"/>
                    <a:pt x="6622573" y="782321"/>
                  </a:cubicBezTo>
                  <a:cubicBezTo>
                    <a:pt x="6650006" y="781369"/>
                    <a:pt x="6677439" y="781177"/>
                    <a:pt x="6704872" y="780607"/>
                  </a:cubicBezTo>
                  <a:cubicBezTo>
                    <a:pt x="6720493" y="780415"/>
                    <a:pt x="6736305" y="780987"/>
                    <a:pt x="6751738" y="779273"/>
                  </a:cubicBezTo>
                  <a:cubicBezTo>
                    <a:pt x="6772120" y="776987"/>
                    <a:pt x="6790599" y="773557"/>
                    <a:pt x="6809650" y="788417"/>
                  </a:cubicBezTo>
                  <a:cubicBezTo>
                    <a:pt x="6816984" y="794180"/>
                    <a:pt x="6824819" y="797942"/>
                    <a:pt x="6832976" y="800428"/>
                  </a:cubicBezTo>
                  <a:close/>
                </a:path>
              </a:pathLst>
            </a:custGeom>
            <a:blipFill dpi="0" rotWithShape="1">
              <a:blip r:embed="rId4">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 name="Content Placeholder 2"/>
          <p:cNvSpPr>
            <a:spLocks noGrp="1"/>
          </p:cNvSpPr>
          <p:nvPr>
            <p:ph idx="1"/>
          </p:nvPr>
        </p:nvSpPr>
        <p:spPr>
          <a:xfrm>
            <a:off x="6981826" y="3146400"/>
            <a:ext cx="4391024" cy="2682000"/>
          </a:xfrm>
        </p:spPr>
        <p:txBody>
          <a:bodyPr>
            <a:normAutofit/>
          </a:bodyPr>
          <a:lstStyle/>
          <a:p>
            <a:pPr lvl="1" eaLnBrk="1" hangingPunct="1">
              <a:buFont typeface="Arial" panose="020B0604020202020204" pitchFamily="34" charset="0"/>
              <a:buNone/>
            </a:pPr>
            <a:r>
              <a:rPr lang="en-US" altLang="en-US" dirty="0">
                <a:solidFill>
                  <a:schemeClr val="bg1">
                    <a:alpha val="80000"/>
                  </a:schemeClr>
                </a:solidFill>
              </a:rPr>
              <a:t>	</a:t>
            </a:r>
          </a:p>
          <a:p>
            <a:pPr marL="0" indent="0" eaLnBrk="1" hangingPunct="1">
              <a:buNone/>
            </a:pPr>
            <a:r>
              <a:rPr lang="it-IT" altLang="en-US" sz="2400" dirty="0">
                <a:solidFill>
                  <a:schemeClr val="bg1">
                    <a:alpha val="80000"/>
                  </a:schemeClr>
                </a:solidFill>
              </a:rPr>
              <a:t>Un BREVETTO dà all'inventore il diritto di escludere altri dall'uso dell'invenzione per un periodo di tempo limitato nel paese in cui il brevetto è concesso. (20 anni)</a:t>
            </a:r>
            <a:endParaRPr lang="en-US" altLang="en-US" sz="2400" dirty="0">
              <a:solidFill>
                <a:schemeClr val="bg1">
                  <a:alpha val="80000"/>
                </a:schemeClr>
              </a:solidFill>
            </a:endParaRPr>
          </a:p>
        </p:txBody>
      </p:sp>
    </p:spTree>
    <p:extLst>
      <p:ext uri="{BB962C8B-B14F-4D97-AF65-F5344CB8AC3E}">
        <p14:creationId xmlns:p14="http://schemas.microsoft.com/office/powerpoint/2010/main" val="42517893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stretch>
            <a:fillRect/>
          </a:stretch>
        </p:blipFill>
        <p:spPr>
          <a:xfrm>
            <a:off x="913752" y="3704240"/>
            <a:ext cx="2857500" cy="2514600"/>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4468798" y="3536004"/>
            <a:ext cx="3667125" cy="2971800"/>
          </a:xfrm>
          <a:prstGeom prst="rect">
            <a:avLst/>
          </a:prstGeom>
          <a:ln>
            <a:noFill/>
          </a:ln>
          <a:effectLst>
            <a:softEdge rad="112500"/>
          </a:effectLst>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ZA" dirty="0" err="1"/>
              <a:t>Riferimenti</a:t>
            </a:r>
            <a:endParaRPr lang="en-ZA" dirty="0"/>
          </a:p>
        </p:txBody>
      </p:sp>
      <p:sp>
        <p:nvSpPr>
          <p:cNvPr id="3" name="Content Placeholder 2"/>
          <p:cNvSpPr>
            <a:spLocks noGrp="1"/>
          </p:cNvSpPr>
          <p:nvPr>
            <p:ph idx="1"/>
          </p:nvPr>
        </p:nvSpPr>
        <p:spPr/>
        <p:txBody>
          <a:bodyPr/>
          <a:lstStyle/>
          <a:p>
            <a:r>
              <a:rPr lang="it-IT" dirty="0"/>
              <a:t>Grazie alle seguenti fonti che hanno ispirato questa presentazione, o dalle cui creazioni abbiamo preso in prestito per insegnare alle nostre giovani generazioni l'emozione della professione IP</a:t>
            </a:r>
            <a:endParaRPr lang="en-ZA" dirty="0"/>
          </a:p>
        </p:txBody>
      </p:sp>
      <p:graphicFrame>
        <p:nvGraphicFramePr>
          <p:cNvPr id="4" name="Object 6"/>
          <p:cNvGraphicFramePr>
            <a:graphicFrameLocks noChangeAspect="1"/>
          </p:cNvGraphicFramePr>
          <p:nvPr>
            <p:extLst>
              <p:ext uri="{D42A27DB-BD31-4B8C-83A1-F6EECF244321}">
                <p14:modId xmlns:p14="http://schemas.microsoft.com/office/powerpoint/2010/main" val="2307954024"/>
              </p:ext>
            </p:extLst>
          </p:nvPr>
        </p:nvGraphicFramePr>
        <p:xfrm>
          <a:off x="1951369" y="3608277"/>
          <a:ext cx="1371600" cy="1101880"/>
        </p:xfrm>
        <a:graphic>
          <a:graphicData uri="http://schemas.openxmlformats.org/presentationml/2006/ole">
            <mc:AlternateContent xmlns:mc="http://schemas.openxmlformats.org/markup-compatibility/2006">
              <mc:Choice xmlns:v="urn:schemas-microsoft-com:vml" Requires="v">
                <p:oleObj name="Photo Editor Photo" r:id="rId3" imgW="13400000" imgH="10761905" progId="MSPhotoEd.3">
                  <p:embed/>
                </p:oleObj>
              </mc:Choice>
              <mc:Fallback>
                <p:oleObj name="Photo Editor Photo" r:id="rId3" imgW="13400000" imgH="10761905" progId="MSPhotoEd.3">
                  <p:embed/>
                  <p:pic>
                    <p:nvPicPr>
                      <p:cNvPr id="4" name="Object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1369" y="3608277"/>
                        <a:ext cx="1371600" cy="1101880"/>
                      </a:xfrm>
                      <a:prstGeom prst="rect">
                        <a:avLst/>
                      </a:prstGeom>
                      <a:noFill/>
                      <a:ln>
                        <a:noFill/>
                      </a:ln>
                      <a:effectLst/>
                    </p:spPr>
                  </p:pic>
                </p:oleObj>
              </mc:Fallback>
            </mc:AlternateContent>
          </a:graphicData>
        </a:graphic>
      </p:graphicFrame>
      <p:pic>
        <p:nvPicPr>
          <p:cNvPr id="5" name="Picture 4"/>
          <p:cNvPicPr>
            <a:picLocks noChangeAspect="1"/>
          </p:cNvPicPr>
          <p:nvPr/>
        </p:nvPicPr>
        <p:blipFill>
          <a:blip r:embed="rId5"/>
          <a:stretch>
            <a:fillRect/>
          </a:stretch>
        </p:blipFill>
        <p:spPr>
          <a:xfrm>
            <a:off x="3971803" y="3587145"/>
            <a:ext cx="1600200" cy="1144143"/>
          </a:xfrm>
          <a:prstGeom prst="rect">
            <a:avLst/>
          </a:prstGeom>
        </p:spPr>
      </p:pic>
      <p:pic>
        <p:nvPicPr>
          <p:cNvPr id="6" name="Picture 5"/>
          <p:cNvPicPr>
            <a:picLocks noChangeAspect="1"/>
          </p:cNvPicPr>
          <p:nvPr/>
        </p:nvPicPr>
        <p:blipFill>
          <a:blip r:embed="rId6"/>
          <a:stretch>
            <a:fillRect/>
          </a:stretch>
        </p:blipFill>
        <p:spPr>
          <a:xfrm>
            <a:off x="9224368" y="3429000"/>
            <a:ext cx="1367964" cy="1142959"/>
          </a:xfrm>
          <a:prstGeom prst="rect">
            <a:avLst/>
          </a:prstGeom>
        </p:spPr>
      </p:pic>
      <p:pic>
        <p:nvPicPr>
          <p:cNvPr id="7" name="Picture 6"/>
          <p:cNvPicPr>
            <a:picLocks noChangeAspect="1"/>
          </p:cNvPicPr>
          <p:nvPr/>
        </p:nvPicPr>
        <p:blipFill>
          <a:blip r:embed="rId7"/>
          <a:stretch>
            <a:fillRect/>
          </a:stretch>
        </p:blipFill>
        <p:spPr>
          <a:xfrm>
            <a:off x="6016199" y="3608277"/>
            <a:ext cx="2446702" cy="614065"/>
          </a:xfrm>
          <a:prstGeom prst="rect">
            <a:avLst/>
          </a:prstGeom>
        </p:spPr>
      </p:pic>
    </p:spTree>
    <p:extLst>
      <p:ext uri="{BB962C8B-B14F-4D97-AF65-F5344CB8AC3E}">
        <p14:creationId xmlns:p14="http://schemas.microsoft.com/office/powerpoint/2010/main" val="318168038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D537E436-EE10-401A-9041-3F9390A398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6127" y="190381"/>
            <a:ext cx="9672607" cy="5078119"/>
          </a:xfrm>
          <a:prstGeom prst="rect">
            <a:avLst/>
          </a:prstGeom>
          <a:ln>
            <a:noFill/>
          </a:ln>
          <a:effectLst>
            <a:outerShdw blurRad="292100" dist="139700" dir="2700000" algn="tl" rotWithShape="0">
              <a:srgbClr val="333333">
                <a:alpha val="65000"/>
              </a:srgbClr>
            </a:outerShdw>
          </a:effectLst>
        </p:spPr>
      </p:pic>
      <p:sp>
        <p:nvSpPr>
          <p:cNvPr id="3" name="TextBox 2">
            <a:extLst>
              <a:ext uri="{FF2B5EF4-FFF2-40B4-BE49-F238E27FC236}">
                <a16:creationId xmlns:a16="http://schemas.microsoft.com/office/drawing/2014/main" id="{DE6F2C05-EA9D-4A45-8D2E-4A19EBDF3581}"/>
              </a:ext>
            </a:extLst>
          </p:cNvPr>
          <p:cNvSpPr txBox="1"/>
          <p:nvPr/>
        </p:nvSpPr>
        <p:spPr>
          <a:xfrm flipH="1">
            <a:off x="3153798" y="6165503"/>
            <a:ext cx="6932024" cy="553998"/>
          </a:xfrm>
          <a:prstGeom prst="rect">
            <a:avLst/>
          </a:prstGeom>
          <a:noFill/>
        </p:spPr>
        <p:txBody>
          <a:bodyPr wrap="square" rtlCol="0">
            <a:spAutoFit/>
          </a:bodyPr>
          <a:lstStyle/>
          <a:p>
            <a:r>
              <a:rPr lang="en-US" sz="3000" dirty="0"/>
              <a:t>   #LESI2021 </a:t>
            </a:r>
            <a:r>
              <a:rPr lang="en-US" sz="3000" dirty="0">
                <a:solidFill>
                  <a:schemeClr val="accent1">
                    <a:lumMod val="75000"/>
                  </a:schemeClr>
                </a:solidFill>
              </a:rPr>
              <a:t>  #LetsInnovate	#AdvancingIP</a:t>
            </a:r>
          </a:p>
        </p:txBody>
      </p:sp>
    </p:spTree>
    <p:extLst>
      <p:ext uri="{BB962C8B-B14F-4D97-AF65-F5344CB8AC3E}">
        <p14:creationId xmlns:p14="http://schemas.microsoft.com/office/powerpoint/2010/main" val="224307605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0165762"/>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ZA" dirty="0" err="1"/>
              <a:t>Materiali</a:t>
            </a:r>
            <a:r>
              <a:rPr lang="en-ZA" dirty="0"/>
              <a:t> </a:t>
            </a:r>
            <a:r>
              <a:rPr lang="en-ZA" dirty="0" err="1"/>
              <a:t>ulteriori</a:t>
            </a:r>
            <a:endParaRPr lang="en-ZA" dirty="0"/>
          </a:p>
        </p:txBody>
      </p:sp>
      <p:sp>
        <p:nvSpPr>
          <p:cNvPr id="5" name="Text Placeholder 4"/>
          <p:cNvSpPr>
            <a:spLocks noGrp="1"/>
          </p:cNvSpPr>
          <p:nvPr>
            <p:ph type="body" idx="1"/>
          </p:nvPr>
        </p:nvSpPr>
        <p:spPr/>
        <p:txBody>
          <a:bodyPr/>
          <a:lstStyle/>
          <a:p>
            <a:endParaRPr lang="en-ZA"/>
          </a:p>
        </p:txBody>
      </p:sp>
    </p:spTree>
    <p:extLst>
      <p:ext uri="{BB962C8B-B14F-4D97-AF65-F5344CB8AC3E}">
        <p14:creationId xmlns:p14="http://schemas.microsoft.com/office/powerpoint/2010/main" val="3127188952"/>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4421C4FF-748F-42F9-9070-54F2ED1A48F4}"/>
              </a:ext>
            </a:extLst>
          </p:cNvPr>
          <p:cNvSpPr>
            <a:spLocks noGrp="1"/>
          </p:cNvSpPr>
          <p:nvPr>
            <p:ph type="sldNum" sz="quarter" idx="12"/>
          </p:nvPr>
        </p:nvSpPr>
        <p:spPr/>
        <p:txBody>
          <a:bodyPr/>
          <a:lstStyle/>
          <a:p>
            <a:fld id="{9D0EE200-46CD-4802-812E-D45928ED56D2}" type="slidenum">
              <a:rPr lang="en-US" smtClean="0"/>
              <a:t>85</a:t>
            </a:fld>
            <a:endParaRPr lang="en-US"/>
          </a:p>
        </p:txBody>
      </p:sp>
      <p:pic>
        <p:nvPicPr>
          <p:cNvPr id="5" name="Picture 4" descr="Bee depositing into a honeycomb">
            <a:extLst>
              <a:ext uri="{FF2B5EF4-FFF2-40B4-BE49-F238E27FC236}">
                <a16:creationId xmlns:a16="http://schemas.microsoft.com/office/drawing/2014/main" id="{30F48A41-F16D-4FDF-83AB-C66CAEC005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252242" y="0"/>
            <a:ext cx="10289512" cy="6858000"/>
          </a:xfrm>
          <a:prstGeom prst="rect">
            <a:avLst/>
          </a:prstGeom>
        </p:spPr>
      </p:pic>
    </p:spTree>
    <p:extLst>
      <p:ext uri="{BB962C8B-B14F-4D97-AF65-F5344CB8AC3E}">
        <p14:creationId xmlns:p14="http://schemas.microsoft.com/office/powerpoint/2010/main" val="5374791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Thomas Watson, </a:t>
            </a:r>
            <a:r>
              <a:rPr lang="en-US" altLang="en-US" dirty="0" err="1"/>
              <a:t>Presidente</a:t>
            </a:r>
            <a:r>
              <a:rPr lang="en-US" altLang="en-US" dirty="0"/>
              <a:t> IBM , 1943</a:t>
            </a:r>
            <a:endParaRPr lang="en-ZA" dirty="0"/>
          </a:p>
        </p:txBody>
      </p:sp>
      <p:pic>
        <p:nvPicPr>
          <p:cNvPr id="3" name="Picture 2"/>
          <p:cNvPicPr>
            <a:picLocks noChangeAspect="1"/>
          </p:cNvPicPr>
          <p:nvPr/>
        </p:nvPicPr>
        <p:blipFill>
          <a:blip r:embed="rId3"/>
          <a:stretch>
            <a:fillRect/>
          </a:stretch>
        </p:blipFill>
        <p:spPr>
          <a:xfrm>
            <a:off x="7325463" y="3886200"/>
            <a:ext cx="3307198" cy="2220892"/>
          </a:xfrm>
          <a:prstGeom prst="rect">
            <a:avLst/>
          </a:prstGeom>
          <a:ln>
            <a:noFill/>
          </a:ln>
          <a:effectLst>
            <a:softEdge rad="112500"/>
          </a:effectLst>
        </p:spPr>
      </p:pic>
      <p:pic>
        <p:nvPicPr>
          <p:cNvPr id="4" name="Picture 3"/>
          <p:cNvPicPr>
            <a:picLocks noChangeAspect="1"/>
          </p:cNvPicPr>
          <p:nvPr/>
        </p:nvPicPr>
        <p:blipFill>
          <a:blip r:embed="rId4"/>
          <a:stretch>
            <a:fillRect/>
          </a:stretch>
        </p:blipFill>
        <p:spPr>
          <a:xfrm>
            <a:off x="2118701" y="1981200"/>
            <a:ext cx="5206763" cy="3464864"/>
          </a:xfrm>
          <a:prstGeom prst="rect">
            <a:avLst/>
          </a:prstGeom>
        </p:spPr>
      </p:pic>
    </p:spTree>
    <p:extLst>
      <p:ext uri="{BB962C8B-B14F-4D97-AF65-F5344CB8AC3E}">
        <p14:creationId xmlns:p14="http://schemas.microsoft.com/office/powerpoint/2010/main" val="66985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209</TotalTime>
  <Words>6971</Words>
  <Application>Microsoft Office PowerPoint</Application>
  <PresentationFormat>Widescreen</PresentationFormat>
  <Paragraphs>598</Paragraphs>
  <Slides>85</Slides>
  <Notes>77</Notes>
  <HiddenSlides>4</HiddenSlides>
  <MMClips>5</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85</vt:i4>
      </vt:variant>
    </vt:vector>
  </HeadingPairs>
  <TitlesOfParts>
    <vt:vector size="97" baseType="lpstr">
      <vt:lpstr>Antique Olive</vt:lpstr>
      <vt:lpstr>Arial</vt:lpstr>
      <vt:lpstr>Calibri</vt:lpstr>
      <vt:lpstr>Calibri Light</vt:lpstr>
      <vt:lpstr>Century Gothic</vt:lpstr>
      <vt:lpstr>Rockwell</vt:lpstr>
      <vt:lpstr>Times New Roman</vt:lpstr>
      <vt:lpstr>Verdana</vt:lpstr>
      <vt:lpstr>Wingdings</vt:lpstr>
      <vt:lpstr>Wingdings 2</vt:lpstr>
      <vt:lpstr>Office Theme</vt:lpstr>
      <vt:lpstr>Photo Editor Photo</vt:lpstr>
      <vt:lpstr>Kids IP Day In memoria diPatrick Terroir   17 Marzo</vt:lpstr>
      <vt:lpstr>PowerPoint Presentation</vt:lpstr>
      <vt:lpstr>Festeggiare il Kids IP Day</vt:lpstr>
      <vt:lpstr>Nozioni di base sulla proprietà intellettuale</vt:lpstr>
      <vt:lpstr>PowerPoint Presentation</vt:lpstr>
      <vt:lpstr>Perché è importante la proprietà intellettuale? </vt:lpstr>
      <vt:lpstr>brevetti</vt:lpstr>
      <vt:lpstr>brevetti</vt:lpstr>
      <vt:lpstr>Thomas Watson, Presidente IBM , 1943</vt:lpstr>
      <vt:lpstr>Alexander Graham Bell-  telefono brevettato il 7 Marzo 1876 </vt:lpstr>
      <vt:lpstr>Chi può inventare?  Tu lo puoi fare!</vt:lpstr>
      <vt:lpstr>Di cosa ho bisogno per  inventare?</vt:lpstr>
      <vt:lpstr>Come si fa a "inventare"?</vt:lpstr>
      <vt:lpstr>Cosa è un brevetto?</vt:lpstr>
      <vt:lpstr>Perchè il brevetto?</vt:lpstr>
      <vt:lpstr>Perché vogliamo che le persone utilizzino le nostre invenzioni?</vt:lpstr>
      <vt:lpstr>Ci sarebbe una ragione per NON brevettare la tua invenzione????</vt:lpstr>
      <vt:lpstr>PowerPoint Presentation</vt:lpstr>
      <vt:lpstr>Cosa non può essere breevttato?</vt:lpstr>
      <vt:lpstr>PowerPoint Presentation</vt:lpstr>
      <vt:lpstr>“Always listen to children… they might have ideas we’ve never thought of.”</vt:lpstr>
      <vt:lpstr>Giovani inventori</vt:lpstr>
      <vt:lpstr>Soluzione di problemi/altri accidentali</vt:lpstr>
      <vt:lpstr>PowerPoint Presentation</vt:lpstr>
      <vt:lpstr>Blaise Pascal, Calcolatrice meccanica  - 19 anni</vt:lpstr>
      <vt:lpstr>Alexander Graham Bell, Telefono - 18 anni </vt:lpstr>
      <vt:lpstr>Peter Chilvers, Windsurf - 12 anni </vt:lpstr>
      <vt:lpstr>Becky Schroeder, foglio luminoso- 12  anni</vt:lpstr>
      <vt:lpstr>PowerPoint Presentation</vt:lpstr>
      <vt:lpstr>Un sopravvissuto al cancro di 11 anni che ha inventato una borsa per la chemioterapia </vt:lpstr>
      <vt:lpstr>  Nipote quindicenne di un malato di Alzheimer che ha creato un sensore per i pazienti con demenza </vt:lpstr>
      <vt:lpstr>design</vt:lpstr>
      <vt:lpstr>design</vt:lpstr>
      <vt:lpstr>Esempi di design registrati</vt:lpstr>
      <vt:lpstr>PowerPoint Presentation</vt:lpstr>
      <vt:lpstr>PowerPoint Presentation</vt:lpstr>
      <vt:lpstr>A volte l'IP è così simile:  Apple contro Samsung</vt:lpstr>
      <vt:lpstr>Trade secrets</vt:lpstr>
      <vt:lpstr>Cosa è un trade secret?</vt:lpstr>
      <vt:lpstr>Esempi di Trade Secrets</vt:lpstr>
      <vt:lpstr>Cosa è richiesto per mantenere un trade secret?</vt:lpstr>
      <vt:lpstr>Ways to Protect Trade Secrets</vt:lpstr>
      <vt:lpstr>I vantaggi della protezzione attraverso il Trade Secret</vt:lpstr>
      <vt:lpstr>Trade Secrets famosi</vt:lpstr>
      <vt:lpstr>marchi</vt:lpstr>
      <vt:lpstr>marchi</vt:lpstr>
      <vt:lpstr>Possiamo registrare il marchio apple?</vt:lpstr>
      <vt:lpstr>Contraffazione del marchio</vt:lpstr>
      <vt:lpstr>Cosa è un marchio di servizio?</vt:lpstr>
      <vt:lpstr>Le funzioni del marchio</vt:lpstr>
      <vt:lpstr>Perchè proteggere un marchio?</vt:lpstr>
      <vt:lpstr>Marchi riconosciuti famosi</vt:lpstr>
      <vt:lpstr>Indicazioni geografiche</vt:lpstr>
      <vt:lpstr>Diritto d’autore</vt:lpstr>
      <vt:lpstr>Cosa è il diritto d’autore?</vt:lpstr>
      <vt:lpstr>COPYRIGHT</vt:lpstr>
      <vt:lpstr>Quali diritti sono protetti dal diritto d’autore?</vt:lpstr>
      <vt:lpstr>Quando la tu aopera è protetta?</vt:lpstr>
      <vt:lpstr>Rifiuto di pubblicazione del libro del Dr. Seuss -27 volte</vt:lpstr>
      <vt:lpstr>Riproduzione parziale</vt:lpstr>
      <vt:lpstr>Questa è riproduzione parziale? </vt:lpstr>
      <vt:lpstr>Esampio</vt:lpstr>
      <vt:lpstr>PowerPoint Presentation</vt:lpstr>
      <vt:lpstr>Condivisione di files (file sharing)</vt:lpstr>
      <vt:lpstr>Esempi di reti di condivisione di file</vt:lpstr>
      <vt:lpstr>Condivisione di files illecita/lecita</vt:lpstr>
      <vt:lpstr>Diritto d’autore nel settore musicale</vt:lpstr>
      <vt:lpstr>Licenze</vt:lpstr>
      <vt:lpstr>Portare le nostre idee nel mercato</vt:lpstr>
      <vt:lpstr>Base del Licensing</vt:lpstr>
      <vt:lpstr>Licenze sulla tecnologia/ Trasferimento tecnologico</vt:lpstr>
      <vt:lpstr>Il processo di trasferimento tecnoogico</vt:lpstr>
      <vt:lpstr>Tipi di contratti di licenza</vt:lpstr>
      <vt:lpstr>Vediamo se hai capito</vt:lpstr>
      <vt:lpstr>Cosa protegge la proprietà intellettuale creata dagli artisti? </vt:lpstr>
      <vt:lpstr>Cosa protegge la proprietà intellettuale creata dai designer? </vt:lpstr>
      <vt:lpstr>Cosa protegge la proprietà intellettuale creata dagli inventori?</vt:lpstr>
      <vt:lpstr>Cosa protegge le indicazioni geografiche?</vt:lpstr>
      <vt:lpstr>Come posso commercializare i miei diritti IP?</vt:lpstr>
      <vt:lpstr>PowerPoint Presentation</vt:lpstr>
      <vt:lpstr>Riferimenti</vt:lpstr>
      <vt:lpstr>PowerPoint Presentation</vt:lpstr>
      <vt:lpstr>PowerPoint Presentation</vt:lpstr>
      <vt:lpstr>Materiali ulteriori</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Kids IP Day In memory of Patrick Terrior   March 17th</dc:title>
  <dc:creator>Kleyn, MM, Dr [madeleink@sun.ac.za]</dc:creator>
  <cp:lastModifiedBy>Madelein Kleyn</cp:lastModifiedBy>
  <cp:revision>92</cp:revision>
  <dcterms:created xsi:type="dcterms:W3CDTF">2021-02-07T15:56:20Z</dcterms:created>
  <dcterms:modified xsi:type="dcterms:W3CDTF">2021-02-24T20:53:00Z</dcterms:modified>
</cp:coreProperties>
</file>