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eg" ContentType="image/jpeg"/>
  <Override PartName="/ppt/media/image5.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6.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jpeg" ContentType="image/jpeg"/>
  <Override PartName="/ppt/notesSlides/notesSlide14.xml" ContentType="application/vnd.openxmlformats-officedocument.presentationml.notesSlide+xml"/>
  <Override PartName="/ppt/media/image8.jpeg" ContentType="image/jpeg"/>
  <Override PartName="/ppt/notesSlides/notesSlide15.xml" ContentType="application/vnd.openxmlformats-officedocument.presentationml.notesSlide+xml"/>
  <Override PartName="/ppt/media/image9.jpeg" ContentType="image/jpeg"/>
  <Override PartName="/ppt/notesSlides/notesSlide16.xml" ContentType="application/vnd.openxmlformats-officedocument.presentationml.notesSlide+xml"/>
  <Override PartName="/ppt/media/image10.jpeg" ContentType="image/jpeg"/>
  <Override PartName="/ppt/notesSlides/notesSlide17.xml" ContentType="application/vnd.openxmlformats-officedocument.presentationml.notesSlide+xml"/>
  <Override PartName="/ppt/media/image11.jpeg" ContentType="image/jpeg"/>
  <Override PartName="/ppt/notesSlides/notesSlide18.xml" ContentType="application/vnd.openxmlformats-officedocument.presentationml.notesSlide+xml"/>
  <Override PartName="/ppt/media/image12.jpeg" ContentType="image/jpeg"/>
  <Override PartName="/ppt/notesSlides/notesSlide19.xml" ContentType="application/vnd.openxmlformats-officedocument.presentationml.notesSlide+xml"/>
  <Override PartName="/ppt/media/image13.jpeg" ContentType="image/jpeg"/>
  <Override PartName="/ppt/notesSlides/notesSlide20.xml" ContentType="application/vnd.openxmlformats-officedocument.presentationml.notesSlide+xml"/>
  <Override PartName="/ppt/media/image14.jpeg" ContentType="image/jpeg"/>
  <Override PartName="/ppt/notesSlides/notesSlide21.xml" ContentType="application/vnd.openxmlformats-officedocument.presentationml.notesSlide+xml"/>
  <Override PartName="/ppt/media/image15.jpeg" ContentType="image/jpeg"/>
  <Override PartName="/ppt/media/image16.jpeg" ContentType="image/jpeg"/>
  <Override PartName="/ppt/media/image17.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8.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9.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20.jpeg" ContentType="image/jpeg"/>
  <Override PartName="/ppt/media/image21.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2.jpeg" ContentType="image/jpeg"/>
  <Override PartName="/ppt/notesSlides/notesSlide35.xml" ContentType="application/vnd.openxmlformats-officedocument.presentationml.notesSlide+xml"/>
  <Override PartName="/ppt/media/image23.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media1.mp3" ContentType="audio/unknown"/>
  <Override PartName="/ppt/media/media2.mp3" ContentType="audio/unknown"/>
  <Override PartName="/ppt/media/media3.mp3" ContentType="audio/unknown"/>
  <Override PartName="/ppt/media/media4.mp3" ContentType="audio/unknown"/>
  <Override PartName="/ppt/media/media5.mp3" ContentType="audio/unknown"/>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33.jpeg" ContentType="image/jpeg"/>
  <Override PartName="/ppt/media/image34.jpeg" ContentType="image/jpeg"/>
  <Override PartName="/ppt/notesSlides/notesSlide44.xml" ContentType="application/vnd.openxmlformats-officedocument.presentationml.notesSlide+xml"/>
  <Override PartName="/ppt/media/image35.jpeg" ContentType="image/jpeg"/>
  <Override PartName="/ppt/media/image3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 Id="rId3" Type="http://schemas.openxmlformats.org/officeDocument/2006/relationships/hyperlink" Target="https://en.wikipedia.org/wiki/Alderman"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Now when you do all the hard work to create something, don’t you think you DESERVE a reward?  Put it in context.  Invention convention, science fare project, project to make three recycled thing from trash…etc.  </a:t>
            </a:r>
          </a:p>
          <a:p>
            <a:pPr/>
          </a:p>
          <a:p>
            <a:pPr/>
            <a:r>
              <a:t>IP is important because it is like a reward system. The reward is $$$$.</a:t>
            </a:r>
          </a:p>
          <a:p>
            <a:pPr/>
          </a:p>
          <a:p>
            <a:pPr/>
            <a:r>
              <a:t>If you make IP (invention, song, book, art etc) then you can stop other people from copying it. </a:t>
            </a:r>
          </a:p>
          <a:p>
            <a:pPr/>
          </a:p>
          <a:p>
            <a:pPr/>
            <a:r>
              <a:t>Well if you are the one who can use your idea, make that new gadget you invented, they you are the only one who can sell it and you make all the profit. $$$$$  That’s the reward!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OK – that sounds cool right?  What other reasons are there for getting a patent for your invention? Well, you can actually sell your invention.  Yep – you can get a lot of money!</a:t>
            </a:r>
          </a:p>
          <a:p>
            <a:pPr/>
          </a:p>
          <a:p>
            <a:pPr/>
            <a:r>
              <a:t>How long do you think that you own your invention?  For 20 yrs.  For example, if you all got patents now, you would own them through the time you were teenagers, in college, getting a job, getting married, and having kids!  That’s a long time.</a:t>
            </a:r>
          </a:p>
          <a:p>
            <a:pPr/>
          </a:p>
          <a:p>
            <a:pPr/>
            <a:r>
              <a:t>What happens after 20 years?  Then anyone can make what you invented?  That’s right.  I bet that you are thinking that it doesn’t sound like a cool invention – it’s yours!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So….let’s say that you have this really great invention.  What do you do with it?  Well, you  can try to patent your invention.</a:t>
            </a:r>
          </a:p>
          <a:p>
            <a:pPr/>
          </a:p>
          <a:p>
            <a:pPr/>
            <a:r>
              <a:t>Well – what is a patent? It is an original document that you get from the Patent and Trademark Office – that’s part of the government. (CIPC)</a:t>
            </a:r>
          </a:p>
          <a:p>
            <a:pPr/>
          </a:p>
          <a:p>
            <a:pPr/>
            <a:r>
              <a:t>It is a summary of your invention.  When you get a patent, the whole world gets to read about your invention.</a:t>
            </a:r>
          </a:p>
          <a:p>
            <a:pPr/>
          </a:p>
          <a:p>
            <a:pPr/>
            <a:r>
              <a:t>Do you have to share your invention? No!</a:t>
            </a:r>
          </a:p>
          <a:p>
            <a:pPr/>
          </a:p>
          <a:p>
            <a:pPr/>
            <a:r>
              <a:t>In fact, you don’t even have to use your invention.</a:t>
            </a:r>
          </a:p>
          <a:p>
            <a:pPr/>
          </a:p>
          <a:p>
            <a:pPr/>
            <a:r>
              <a:t>So – what’s so great about getting a patent?  Well, a patent means that you and only you can use it or you can let anyone you want use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defTabSz="947684"/>
            <a:r>
              <a:t>What can’t be patented?  What about if you find a fish with toes?  Can you patent that?  No – you actually have to make it!</a:t>
            </a:r>
          </a:p>
          <a:p>
            <a:pPr/>
            <a:r>
              <a:t>Discoveries cannot be patented.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What does this look like?  Anyone have one?</a:t>
            </a:r>
          </a:p>
          <a:p>
            <a:pPr/>
          </a:p>
          <a:p>
            <a:pPr/>
            <a:r>
              <a:t>Yep – it’s a Nintendo DS</a:t>
            </a:r>
            <a:r>
              <a:rPr>
                <a:latin typeface="Symbol"/>
                <a:ea typeface="Symbol"/>
                <a:cs typeface="Symbol"/>
                <a:sym typeface="Symbol"/>
              </a:rPr>
              <a:t>Ò </a:t>
            </a:r>
            <a:r>
              <a:t>system.</a:t>
            </a:r>
          </a:p>
          <a:p>
            <a:pPr/>
          </a:p>
          <a:p>
            <a:pPr/>
            <a:r>
              <a:t>Can you imagine if Nintendo never got a patent on this invention!  Imagine no Legos</a:t>
            </a:r>
            <a:r>
              <a:rPr>
                <a:latin typeface="Symbol"/>
                <a:ea typeface="Symbol"/>
                <a:cs typeface="Symbol"/>
                <a:sym typeface="Symbol"/>
              </a:rPr>
              <a:t>Ò </a:t>
            </a:r>
            <a:r>
              <a:t>Star Wars</a:t>
            </a:r>
            <a:r>
              <a:rPr>
                <a:latin typeface="Symbol"/>
                <a:ea typeface="Symbol"/>
                <a:cs typeface="Symbol"/>
                <a:sym typeface="Symbol"/>
              </a:rPr>
              <a:t>Ò </a:t>
            </a:r>
            <a:r>
              <a:t>or SpongeBob Square Pants</a:t>
            </a:r>
            <a:r>
              <a:rPr>
                <a:latin typeface="Symbol"/>
                <a:ea typeface="Symbol"/>
                <a:cs typeface="Symbol"/>
                <a:sym typeface="Symbol"/>
              </a:rPr>
              <a:t>Ò </a:t>
            </a:r>
            <a:r>
              <a:t>games!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OK – obviously these were invented by companies – adults.  I know that I said before that kids can invent too.  I bet you are thinking that kids couldn’t possibly invent anything so cool.  But I bet you are wrong.</a:t>
            </a:r>
          </a:p>
          <a:p>
            <a:pPr/>
          </a:p>
          <a:p>
            <a:pPr/>
          </a:p>
          <a:p>
            <a:pPr/>
          </a:p>
          <a:p>
            <a:pPr/>
            <a:r>
              <a:t>What does this look like?  Yep…this is a patent for the first earmuffs.  </a:t>
            </a:r>
          </a:p>
          <a:p>
            <a:pPr/>
            <a:r>
              <a:t>What was the problem?  Cold ears.  </a:t>
            </a:r>
          </a:p>
          <a:p>
            <a:pPr/>
            <a:r>
              <a:t>What solutions were known at the time?  Hats.  Maybe the inventor didn’t like hats or maybe he considered the hat to be too much because only his ears were cold.</a:t>
            </a:r>
          </a:p>
          <a:p>
            <a:pPr/>
            <a:r>
              <a:t>Thus, Chester Greenwood invented earmuffs in 1858.  He was just 15 at the time and was ice skating when he got tired of his ears being cold.  He then got some wire, formed 2 circles and his grandmother sewed fur onto them.  His family made a TON of money because these first earmuffs were supplied to the soldiers during World War I.</a:t>
            </a:r>
          </a:p>
          <a:p>
            <a:pPr/>
          </a:p>
          <a:p>
            <a:pPr/>
            <a:r>
              <a:t>Chester ended up getting 100 patents!  In fact, he even got a patent on the first metal rake!</a:t>
            </a:r>
          </a:p>
          <a:p>
            <a:pPr/>
          </a:p>
          <a:p>
            <a:pPr/>
            <a:r>
              <a:t>Without Philo Farnsworth we may have never seen a television. Can you imagine?   The electronic television was first conceived by a 14 year old kid in 1920. </a:t>
            </a:r>
            <a:r>
              <a:rPr b="1"/>
              <a:t>Philo Farnsworth</a:t>
            </a:r>
            <a:r>
              <a:t> shared his concept of an image transmitting device, an early prototype of the electronic television, with his science teacher, drawing diagrams on several blackboards in class. By the age of 21 he had a working model which served as a basis to all later development and versions of electronic televisions.</a:t>
            </a:r>
          </a:p>
          <a:p>
            <a:pPr/>
            <a:r>
              <a:t>After discovering a collection of technology magazines in the attic of his family’s new home, he developed a passion and interest in electronics that led him to explore inventions in the field, and specifically the idea of image transmission. In 1927, a few years out of high school, he was the first inventor to transmit a television image of a dollar sign, comprised of 60 horizontal lines.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Born in France in 1809, </a:t>
            </a:r>
            <a:r>
              <a:rPr b="1"/>
              <a:t>Louis Braille</a:t>
            </a:r>
            <a:r>
              <a:t> was blinded by an injury when he was only 3 years old. In 1824, while he was a 15-year-old student at the Royal Institute for Blind Youth in Paris, he created a type of reading that involved raised, imprinted dots organized in a pattern to facilitate learning. The first Braille book was released in 1829—and Louis Braille went on to become an instructor at the school where he had once been a student.</a:t>
            </a:r>
          </a:p>
          <a:p>
            <a:pPr/>
          </a:p>
          <a:p>
            <a:pPr/>
            <a:r>
              <a:t>Maybe it’s something about ice that spurs kids to inventive thinking. </a:t>
            </a:r>
            <a:r>
              <a:rPr b="1"/>
              <a:t>Frank Epperson</a:t>
            </a:r>
            <a:r>
              <a:t> left his soda water outside overnight and it turned to ice. The next morning, behold, the first Popsicle had been invented. Epperson was only 11 years old at the time, though he didn’t patent his invention until almost 20 years later, in 1923. He later sold his rights to the Popsicle.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p>
          <a:p>
            <a:pPr/>
            <a:r>
              <a:t>Do you have to be a teenager to be an inventor?  No way!  </a:t>
            </a:r>
          </a:p>
          <a:p>
            <a:pPr/>
          </a:p>
          <a:p>
            <a:pPr/>
            <a:r>
              <a:t>In fact, in 1964, Robert Patch, who was just 6 years old invented a toy truck that could come apart and be put back together again by young kids.  The truck could be made into a dump truck or into a closed truck.  Remember – he was only 6 years old!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defTabSz="947684"/>
            <a:r>
              <a:t>What can’t be patented?  What about if you find a fish with toes?  Can you patent that?  No – you actually have to make it!</a:t>
            </a:r>
          </a:p>
          <a:p>
            <a:pPr/>
            <a:r>
              <a:t>Discoveries cannot be patented.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defTabSz="947684"/>
            <a:r>
              <a:t>What can’t be patented?  What about if you find a fish with toes?  Can you patent that?  No – you actually have to make it!</a:t>
            </a:r>
          </a:p>
          <a:p>
            <a:pPr/>
            <a:r>
              <a:t>Discoveries cannot be patented.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defTabSz="947684"/>
            <a:r>
              <a:t>What can’t be patented?  What about if you find a fish with toes?  Can you patent that?  No – you actually have to make it!</a:t>
            </a:r>
          </a:p>
          <a:p>
            <a:pPr/>
            <a:r>
              <a:t>Discoveries cannot be patented.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If you get a patent you can stop others from copying your invention….remember.. You own it!</a:t>
            </a:r>
          </a:p>
          <a:p>
            <a:pPr/>
          </a:p>
          <a:p>
            <a:pPr/>
            <a:r>
              <a:t>For 20 yrs.</a:t>
            </a:r>
          </a:p>
          <a:p>
            <a:pPr/>
          </a:p>
          <a:p>
            <a:pPr/>
            <a:r>
              <a:t>Then anyone can make what you invented?</a:t>
            </a:r>
          </a:p>
          <a:p>
            <a:pPr/>
          </a:p>
          <a:p>
            <a:pPr/>
            <a:r>
              <a:t>Why?</a:t>
            </a:r>
          </a:p>
          <a:p>
            <a:pPr/>
          </a:p>
          <a:p>
            <a:pPr/>
            <a:r>
              <a:t>So that we encourage to make one better.</a:t>
            </a:r>
          </a:p>
          <a:p>
            <a:pPr/>
          </a:p>
          <a:p>
            <a:pPr/>
            <a:r>
              <a:t>Example IPOD movie, nano, shuffle each is better than the one before….</a:t>
            </a:r>
          </a:p>
          <a:p>
            <a:pPr/>
          </a:p>
          <a:p>
            <a:pPr/>
            <a:r>
              <a:t>The reward system encourages us to make the next one better…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defTabSz="947684"/>
            <a:r>
              <a:t>What can’t be patented?  What about if you find a fish with toes?  Can you patent that?  No – you actually have to make it!</a:t>
            </a:r>
          </a:p>
          <a:p>
            <a:pPr/>
            <a:r>
              <a:t>Discoveries cannot be patented.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Cassidy Goldstein was 11 years old.  She had problems holding broken crayons due to a weakness in her hand.  What did she do?  She invented a crayon holder to make the crayon easier to use.  </a:t>
            </a:r>
          </a:p>
          <a:p>
            <a:pPr/>
          </a:p>
          <a:p>
            <a:pPr/>
            <a:r>
              <a:t>How did she do it?  Well, she saw some flowers that her dad had brought home for her Mom.  Each flower was stuck in a little tube with water.  She poured out the water and put her crayon in the tube.  It worked great and that lead to this patent.</a:t>
            </a:r>
            <a:br/>
            <a:br/>
            <a:r>
              <a:t>When she did it, she had NO idea that it would be used by other kids who had the same problem. </a:t>
            </a:r>
            <a: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What do you think is this an infringement in the 3</a:t>
            </a:r>
            <a:r>
              <a:rPr baseline="30000"/>
              <a:t>rd</a:t>
            </a:r>
            <a:r>
              <a:t> column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Wattever is the reason, a huge battle arose between these giants and it is still going on.  Although this is based on design patent suit (it is similar to South African Designs)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Do any of you know what a trade secret is?  (call on a couple of students)</a:t>
            </a:r>
          </a:p>
          <a:p>
            <a:pPr/>
          </a:p>
          <a:p>
            <a:pPr/>
            <a:r>
              <a:t>Read definition from slide.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Can you think of some examples of formulas, patterns, physical devices, ideas, processes, or compilations of information that you may want to keep as a trade secret?  (call on a couple of students)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What is required to maintain a trade secret?</a:t>
            </a:r>
          </a:p>
          <a:p>
            <a:pPr/>
          </a:p>
          <a:p>
            <a:pPr/>
          </a:p>
          <a:p>
            <a:pPr/>
          </a:p>
          <a:p>
            <a:pPr/>
            <a:r>
              <a:t>Secrecy!.  Trade secrets must be secret. Anything that is public knowledge or general knowledge in an industry cannot be claimed as a trade secret. Anything that is completely disclosed by the marketed goods cannot be a trade secret, for example, the ingredients are listed so how could the recipe be a trade secret.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What are some ways you can protect your trade secrets?  (call on a couple of students)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There are a number of advantages to seeking trade secret protection.  </a:t>
            </a:r>
          </a:p>
          <a:p>
            <a:pPr/>
          </a:p>
          <a:p>
            <a:pPr/>
            <a:r>
              <a:t>Read from slide.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lnSpc>
                <a:spcPct val="80000"/>
              </a:lnSpc>
              <a:defRPr sz="1100"/>
            </a:pPr>
            <a:r>
              <a:t>These are some famous trade secrets.  Other examples include Twinkies and Krispy Kreme.  Show props if you have them.  Here are some interesting tidbits about each of these trade secrets:</a:t>
            </a:r>
          </a:p>
          <a:p>
            <a:pPr>
              <a:lnSpc>
                <a:spcPct val="80000"/>
              </a:lnSpc>
              <a:defRPr sz="1100"/>
            </a:pPr>
          </a:p>
          <a:p>
            <a:pPr marL="236921" indent="-236921">
              <a:lnSpc>
                <a:spcPct val="80000"/>
              </a:lnSpc>
              <a:buSzPct val="100000"/>
              <a:buAutoNum type="arabicPeriod" startAt="1"/>
              <a:defRPr sz="1100" u="sng"/>
            </a:pPr>
            <a:r>
              <a:t>Formula for Coca-Cola</a:t>
            </a:r>
            <a:r>
              <a:rPr u="none"/>
              <a:t>:  According to many, the formula for Coke is the most famous trade secret. When Coke, at the end of the 19th century, decided not to patent its formula, it did so for one reason: to keep it secret, forever. In May 2006, a Coke employee and two others were charged with stealing and trying to sell guarded Coke secrets to Pepsi. Pepsi notified Coke of the breach and the FBI was called in.</a:t>
            </a:r>
          </a:p>
          <a:p>
            <a:pPr marL="236921" indent="-236921">
              <a:lnSpc>
                <a:spcPct val="80000"/>
              </a:lnSpc>
              <a:buSzPct val="100000"/>
              <a:buAutoNum type="arabicPeriod" startAt="1"/>
              <a:defRPr sz="1100"/>
            </a:pPr>
          </a:p>
          <a:p>
            <a:pPr marL="236921" indent="-236921">
              <a:lnSpc>
                <a:spcPct val="80000"/>
              </a:lnSpc>
              <a:buSzPct val="100000"/>
              <a:buAutoNum type="arabicPeriod" startAt="2"/>
              <a:defRPr sz="1100" u="sng"/>
            </a:pPr>
            <a:r>
              <a:t>The Big Mac Special Sauce</a:t>
            </a:r>
            <a:r>
              <a:rPr u="none"/>
              <a:t>:  In 2004 McDonald's acknowledged that they had lost the recipe for the Big Mac special sauce. As it turns out, McDonald's changed the original special sauce recipe to cut costs and lost the original. When a returning exec wanted to return to the original special sauce, no one could find the recipe. The exec remembered the name of the California company that supplied the sauce 36 years ago. They still had the sauce in their record books, and McDonald's was able to recover the recipe. </a:t>
            </a:r>
          </a:p>
          <a:p>
            <a:pPr marL="236921" indent="-236921">
              <a:lnSpc>
                <a:spcPct val="80000"/>
              </a:lnSpc>
              <a:buSzPct val="100000"/>
              <a:buAutoNum type="arabicPeriod" startAt="2"/>
              <a:defRPr sz="1100"/>
            </a:pPr>
          </a:p>
          <a:p>
            <a:pPr marL="236921" indent="-236921">
              <a:lnSpc>
                <a:spcPct val="80000"/>
              </a:lnSpc>
              <a:buSzPct val="100000"/>
              <a:buAutoNum type="arabicPeriod" startAt="3"/>
              <a:defRPr sz="1100" u="sng"/>
            </a:pPr>
            <a:r>
              <a:t>KFC Chicken Recipe</a:t>
            </a:r>
            <a:r>
              <a:rPr u="none"/>
              <a:t>:  Only two KFC executives know the finger-lickin' recipe of 11 herbs and spices. A third executive knows the combination to the safe where the handwritten recipe resides. Less than a handful of KFC employees know the identities of the three executives, who are not allowed to travel together on the same plane or in the same car for security reasons. After being locked in a safe for 68 years, Colonel Harland Sanders' handwritten recipe was temporarily relocated to a secret-secure location as KFC modernizes its safekeeping. It was transported in an armored car and high-security motorcade.</a:t>
            </a:r>
          </a:p>
          <a:p>
            <a:pPr marL="236921" indent="-236921">
              <a:lnSpc>
                <a:spcPct val="80000"/>
              </a:lnSpc>
              <a:buSzPct val="100000"/>
              <a:buAutoNum type="arabicPeriod" startAt="3"/>
              <a:defRPr sz="1100"/>
            </a:pPr>
          </a:p>
          <a:p>
            <a:pPr>
              <a:lnSpc>
                <a:spcPct val="80000"/>
              </a:lnSpc>
              <a:defRPr sz="1100"/>
            </a:pPr>
            <a:r>
              <a:t>(Tidbits from http://iamsamuel.org/2008/10/24/closely-guarded-secrets/)</a:t>
            </a:r>
            <a:br/>
            <a: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Now they are everywhere!</a:t>
            </a:r>
          </a:p>
          <a:p>
            <a:pPr/>
          </a:p>
          <a:p>
            <a:pPr/>
            <a:r>
              <a:t>Look at who said it…the chairman of IBM…..they made the first PC!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lnSpc>
                <a:spcPct val="80000"/>
              </a:lnSpc>
            </a:pPr>
            <a:r>
              <a:t>Do you recognize these?</a:t>
            </a:r>
          </a:p>
          <a:p>
            <a:pPr>
              <a:lnSpc>
                <a:spcPct val="80000"/>
              </a:lnSpc>
            </a:pPr>
          </a:p>
          <a:p>
            <a:pPr>
              <a:lnSpc>
                <a:spcPct val="80000"/>
              </a:lnSpc>
            </a:pPr>
            <a:r>
              <a:t>Why?</a:t>
            </a:r>
          </a:p>
          <a:p>
            <a:pPr>
              <a:lnSpc>
                <a:spcPct val="80000"/>
              </a:lnSpc>
            </a:pPr>
          </a:p>
          <a:p>
            <a:pPr>
              <a:lnSpc>
                <a:spcPct val="80000"/>
              </a:lnSpc>
            </a:pPr>
            <a:r>
              <a:t>When you see them, trademarks, what do you expect?</a:t>
            </a:r>
          </a:p>
          <a:p>
            <a:pPr>
              <a:lnSpc>
                <a:spcPct val="80000"/>
              </a:lnSpc>
            </a:pPr>
            <a:r>
              <a:t>      quality</a:t>
            </a:r>
          </a:p>
          <a:p>
            <a:pPr>
              <a:lnSpc>
                <a:spcPct val="80000"/>
              </a:lnSpc>
            </a:pPr>
            <a:r>
              <a:t>       always the same, wherever you go</a:t>
            </a:r>
          </a:p>
          <a:p>
            <a:pPr>
              <a:lnSpc>
                <a:spcPct val="80000"/>
              </a:lnSpc>
            </a:pPr>
            <a:r>
              <a:t>       reputation</a:t>
            </a:r>
          </a:p>
          <a:p>
            <a:pPr>
              <a:lnSpc>
                <a:spcPct val="80000"/>
              </a:lnSpc>
            </a:pPr>
          </a:p>
          <a:p>
            <a:pPr>
              <a:lnSpc>
                <a:spcPct val="80000"/>
              </a:lnSpc>
            </a:pPr>
            <a:r>
              <a:t>Exercise:</a:t>
            </a:r>
          </a:p>
          <a:p>
            <a:pPr>
              <a:lnSpc>
                <a:spcPct val="80000"/>
              </a:lnSpc>
            </a:pPr>
            <a:r>
              <a:t>   stand up</a:t>
            </a:r>
          </a:p>
          <a:p>
            <a:pPr>
              <a:lnSpc>
                <a:spcPct val="80000"/>
              </a:lnSpc>
            </a:pPr>
            <a:r>
              <a:t>   identify trademarks (ie on clothing)</a:t>
            </a:r>
          </a:p>
          <a:p>
            <a:pPr>
              <a:lnSpc>
                <a:spcPct val="80000"/>
              </a:lnSpc>
            </a:pPr>
            <a:r>
              <a:t>   why do you buy it?  </a:t>
            </a:r>
          </a:p>
          <a:p>
            <a:pPr>
              <a:lnSpc>
                <a:spcPct val="80000"/>
              </a:lnSpc>
            </a:pPr>
            <a:r>
              <a:t>   better, makes me run faster, like the look, lasts longer</a:t>
            </a:r>
          </a:p>
          <a:p>
            <a:pPr>
              <a:lnSpc>
                <a:spcPct val="80000"/>
              </a:lnSpc>
            </a:pPr>
            <a:r>
              <a:t>   explain identification of the good with the source.  You know where it comes from and what to expect</a:t>
            </a:r>
          </a:p>
          <a:p>
            <a:pPr>
              <a:lnSpc>
                <a:spcPct val="80000"/>
              </a:lnSpc>
            </a:pPr>
          </a:p>
          <a:p>
            <a:pPr/>
            <a:r>
              <a:t>The can be a name or symbol (examples brown UPS, coke bottle shape, nick swoosh, shape of the kiss, the name hershey.  You know what to expect and know where the product came from. Examples of trademarked symbol are the Nike Swoosh and McDonald’s Golden Arches.</a:t>
            </a:r>
          </a:p>
          <a:p>
            <a:pPr/>
          </a:p>
          <a:p>
            <a:pPr/>
            <a:r>
              <a:t>Pepsi’s designs are an example of a trademarked design.  </a:t>
            </a:r>
          </a:p>
          <a:p>
            <a:pPr/>
          </a:p>
          <a:p>
            <a:pPr/>
            <a:r>
              <a:t>Can you all think of any other examples of a trademark? (call on a couple of the students)</a:t>
            </a:r>
          </a:p>
          <a:p>
            <a:pP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Have any of you noticed the change in the brand iFix that fixes cellphones and tablets.   What is your view when you see this first.  ??Do we think iPad, iPhone, the connection with Apple…</a:t>
            </a:r>
          </a:p>
          <a:p>
            <a:pPr/>
            <a:r>
              <a:t>So notice next time you are in the Mall – iFix became weFix not so long ago….what went on behind the scenes was a matter of trademark infringement – brand confusion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Do any of you know what a service mark is? Some examples of service marks include: McDonald’s (restaurant services), Woolworths (retail business services), and Vodacom (telecommunications services).  </a:t>
            </a:r>
          </a:p>
          <a:p>
            <a:pPr/>
          </a:p>
          <a:p>
            <a:pPr/>
            <a:r>
              <a:t>Can you think of any other examples of a service mark?  </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A famous trademark possesses a high degree of consumer recognition so that consumers immediately associate it with one specific product or service. Famous marks enjoy a broader scope of protection than non-famous marks.  Examples of famous trademarks are Disney, Apple, Star Bucks,  Barbie, Pepsi, Google Nike, and Toys R 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For example, Colombian coffee is famous for its quality, so only coffee that genuinely comes from Colombia can be called “Café de Colombia”.  Only Champagne coming from that district in France can be called Champagne.  Karoo lamb – must originate from the Karoo etc.  This different from indigenous rights such as the</a:t>
            </a:r>
            <a:r>
              <a:rPr b="1"/>
              <a:t> </a:t>
            </a:r>
            <a:r>
              <a:t>Redbush or rooibos which grows only in the Western Cape Province of South Africa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Do any of you know what a copyright is? </a:t>
            </a:r>
          </a:p>
          <a:p>
            <a:pPr/>
            <a:r>
              <a:t>Read the definition from the slide.  </a:t>
            </a:r>
          </a:p>
          <a:p>
            <a:pPr/>
          </a:p>
          <a:p>
            <a:pP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These are also your ideas…your intellectual property</a:t>
            </a:r>
          </a:p>
          <a:p>
            <a:pPr/>
          </a:p>
          <a:p>
            <a:pPr/>
            <a:r>
              <a:t>Discuss books,  music and software.</a:t>
            </a:r>
          </a:p>
          <a:p>
            <a:pPr/>
          </a:p>
          <a:p>
            <a:pPr/>
            <a:r>
              <a:t>Can we make copies of downloaded music or a computer game?</a:t>
            </a:r>
          </a:p>
          <a:p>
            <a:pPr/>
          </a:p>
          <a:p>
            <a:pPr/>
            <a:r>
              <a:t>Didn’t the song writer or singer have an idea?  Don’t they own it?</a:t>
            </a:r>
          </a:p>
          <a:p>
            <a:pPr/>
          </a:p>
          <a:p>
            <a:pPr/>
            <a:r>
              <a:t>If you copy it without paying them how will they be rewarded?</a:t>
            </a:r>
          </a:p>
          <a:p>
            <a:pPr/>
          </a:p>
          <a:p>
            <a:pPr/>
            <a:r>
              <a:t>If there is no reward, will they write another song for us to enjoy or hear on the radio?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What rights are granted with a copyright?</a:t>
            </a:r>
          </a:p>
          <a:p>
            <a:pPr/>
          </a:p>
          <a:p>
            <a:pPr/>
            <a:r>
              <a:t>Read from slide.</a:t>
            </a:r>
          </a:p>
          <a:p>
            <a:pPr/>
          </a:p>
          <a:p>
            <a:pPr/>
            <a:r>
              <a:t>(When finished speaking on the slide, click the picture; link will go to US Copyright Office webpage – click play on “Copyright Exposed” video)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When is your work under copyright protection?</a:t>
            </a:r>
          </a:p>
          <a:p>
            <a:pPr/>
          </a:p>
          <a:p>
            <a:pPr/>
            <a:r>
              <a:t>Read from slide.</a:t>
            </a:r>
          </a:p>
          <a:p>
            <a:pPr/>
          </a:p>
          <a:p>
            <a:pPr/>
            <a:r>
              <a:t>Example:  If you write a poem, when is your poem protected by a copyright? (call on a student)  </a:t>
            </a:r>
          </a:p>
          <a:p>
            <a:pPr/>
          </a:p>
          <a:p>
            <a:pPr/>
            <a:r>
              <a:t>Answer:  Your poem is under copyright protection as soon as you create your poem and write it down on a piece of paper. </a:t>
            </a:r>
            <a:br/>
            <a: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How many of you recognize this book?</a:t>
            </a:r>
          </a:p>
          <a:p>
            <a:pPr/>
            <a:r>
              <a:t>Didn’t Dr. Suess write in a different way?</a:t>
            </a:r>
          </a:p>
          <a:p>
            <a:pPr/>
            <a:r>
              <a:t>He dared to do what everyone said would flop….and look at the results….some of the most popular books </a:t>
            </a:r>
          </a:p>
          <a:p>
            <a:pPr/>
            <a:r>
              <a:t>The story begins as a boy named Marco walks home from school, thinking of his father's advice: "Marco, keep your eyelids up/ And see what you can see." However, the only thing Marco has seen on his walk is a horse pulling a wagon on Mulberry Street. To make his story more interesting, Marco imagines progressively more elaborate scenes based around the horse and wagon. He imagines the horse is first a zebra, then a reindeer, then an elephant, and finally an elephant helped by two giraffes. The wagon changes to a chariot, then a sled, then a cart holding a brass band.</a:t>
            </a:r>
          </a:p>
          <a:p>
            <a:pPr/>
            <a:r>
              <a:t>Marco's realization that Mulberry Street intersects with Bliss Street leads him to imagine a group of police escorts. The scene becomes a parade, as he then imagines a grand stand filled with the mayor and </a:t>
            </a:r>
            <a:r>
              <a:rPr u="sng">
                <a:solidFill>
                  <a:srgbClr val="0563C1"/>
                </a:solidFill>
                <a:uFill>
                  <a:solidFill>
                    <a:srgbClr val="0563C1"/>
                  </a:solidFill>
                </a:uFill>
                <a:hlinkClick r:id="rId3" invalidUrl="" action="" tgtFrame="" tooltip="" history="1" highlightClick="0" endSnd="0"/>
              </a:rPr>
              <a:t>aldermen</a:t>
            </a:r>
            <a:r>
              <a:t>; an airplane dropping confetti; and, in the final incarnation of the scene, a Chinese man, a magician pulling rabbits out of a hat, and a man with a ten-foot beard. Now almost home, he snaps back to reality and rushes up the front steps, eager to tell his father his imagined story. However, when his father questions him about what he saw on his way home, his face turns red and he says, "Nothing...but a plain horse and wagon on Mulberry Street.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Now they are everywhere!</a:t>
            </a:r>
          </a:p>
          <a:p>
            <a:pPr/>
          </a:p>
          <a:p>
            <a:pPr/>
            <a:r>
              <a:t>Look at who said it…the chairman of IBM…..they made the first PC!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The original folk song was transposed over the years to the roaring hit of the Lion King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lvl1pPr defTabSz="947684">
              <a:defRPr>
                <a:solidFill>
                  <a:srgbClr val="FFFFFF"/>
                </a:solidFill>
              </a:defRPr>
            </a:lvl1pPr>
          </a:lstStyle>
          <a:p>
            <a:pPr/>
            <a:r>
              <a:t>So the key points here that differentiate legal and illegal file sharing are copyright and permission.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scientific problem solving is only a thousand years old</a:t>
            </a:r>
          </a:p>
          <a:p>
            <a:pPr/>
            <a:r>
              <a:t>engineering is about the same; versus try it and see; bridge is engineered versus just build</a:t>
            </a:r>
          </a:p>
          <a:p>
            <a:pPr/>
            <a:r>
              <a:t>Versus science or engineering principles; technology herein has an action component; that of being used</a:t>
            </a:r>
          </a:p>
          <a:p>
            <a:pPr/>
            <a:r>
              <a:t>Coffee cup with hole is not of value</a:t>
            </a:r>
          </a:p>
          <a:p>
            <a:pPr/>
          </a:p>
          <a:p>
            <a:pPr>
              <a:defRPr>
                <a:latin typeface="Times New Roman"/>
                <a:ea typeface="Times New Roman"/>
                <a:cs typeface="Times New Roman"/>
                <a:sym typeface="Times New Roman"/>
              </a:defRPr>
            </a:pPr>
            <a:r>
              <a:t>The intention was not to distinguish between technology and science/engineering, but to indicate that technology has been around for many years and that what should be protected is that which has commercial value.</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Explain:	 “negative right”, right to exclude others.</a:t>
            </a:r>
          </a:p>
          <a:p>
            <a:pPr/>
            <a:r>
              <a:t>	Licensor agrees not to enforce rights</a:t>
            </a:r>
          </a:p>
          <a:p>
            <a:pPr/>
            <a:r>
              <a:t>	Limitations and restrictions as to how much of the rights will not be enforced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Forming development and commercialization strategies such as marketing and licensing to existing private sector companies or creating new start-up companies based on the technology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Are adults the only people who are allowed to invent stuff?  NO!!!!!!</a:t>
            </a:r>
          </a:p>
          <a:p>
            <a:pPr/>
          </a:p>
          <a:p>
            <a:pPr/>
            <a:r>
              <a:t>In fact, kids can be the best inventors because they have the best imaginations!</a:t>
            </a:r>
          </a:p>
          <a:p>
            <a:pPr/>
          </a:p>
          <a:p>
            <a:pPr/>
            <a:r>
              <a:t>So, YOU guys can be inventors too!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marL="236921" indent="-236921">
              <a:buSzPct val="100000"/>
              <a:buAutoNum type="arabicPeriod" startAt="1"/>
            </a:pPr>
            <a:r>
              <a:t>Remember – your imagination is even better than most adults imaginations</a:t>
            </a:r>
          </a:p>
          <a:p>
            <a:pPr marL="236921" indent="-236921">
              <a:buSzPct val="100000"/>
              <a:buAutoNum type="arabicPeriod" startAt="1"/>
            </a:pPr>
            <a:r>
              <a:t>You can even keep a journal or a special notebook with your goals and ideas.</a:t>
            </a:r>
          </a:p>
          <a:p>
            <a:pPr marL="236921" indent="-236921">
              <a:buSzPct val="100000"/>
              <a:buAutoNum type="arabicPeriod" startAt="1"/>
            </a:pPr>
            <a:r>
              <a:t>Continue to think about your idea – experiment – try and make it – change it if you need to.</a:t>
            </a:r>
          </a:p>
          <a:p>
            <a:pPr marL="236921" indent="-236921">
              <a:buSzPct val="100000"/>
              <a:buAutoNum type="arabicPeriod" startAt="1"/>
            </a:pPr>
            <a:r>
              <a:t>However – don’t tell anyone about your inventions! Keep them secret! Of course, you can tell your Mom and Dad!</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So….let’s say that you have this really great invention.  What do you do with it?  Well, you  can try to patent your invention.</a:t>
            </a:r>
          </a:p>
          <a:p>
            <a:pPr/>
          </a:p>
          <a:p>
            <a:pPr/>
            <a:r>
              <a:t>Well – what is a patent? It is an original document that you get from the Patent and Trademark Office – that’s part of the government. (CIPC)</a:t>
            </a:r>
          </a:p>
          <a:p>
            <a:pPr/>
          </a:p>
          <a:p>
            <a:pPr/>
            <a:r>
              <a:t>It is a summary of your invention.  When you get a patent, the whole world gets to read about your invention.</a:t>
            </a:r>
          </a:p>
          <a:p>
            <a:pPr/>
          </a:p>
          <a:p>
            <a:pPr/>
            <a:r>
              <a:t>Do you have to share your invention? No!</a:t>
            </a:r>
          </a:p>
          <a:p>
            <a:pPr/>
          </a:p>
          <a:p>
            <a:pPr/>
            <a:r>
              <a:t>In fact, you don’t even have to use your invention.</a:t>
            </a:r>
          </a:p>
          <a:p>
            <a:pPr/>
          </a:p>
          <a:p>
            <a:pPr/>
            <a:r>
              <a:t>So – what’s so great about getting a patent?  Well, a patent means that you and only you can use it or you can let anyone you want use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So….let’s say that you have this really great invention.  What do you do with it?  Well, you  can try to patent your invention.</a:t>
            </a:r>
          </a:p>
          <a:p>
            <a:pPr/>
          </a:p>
          <a:p>
            <a:pPr/>
            <a:r>
              <a:t>Well – what is a patent? It is an original document that you get from the Patent and Trademark Office – that’s part of the government. (CIPC)</a:t>
            </a:r>
          </a:p>
          <a:p>
            <a:pPr/>
          </a:p>
          <a:p>
            <a:pPr/>
            <a:r>
              <a:t>It is a summary of your invention.  When you get a patent, the whole world gets to read about your invention.</a:t>
            </a:r>
          </a:p>
          <a:p>
            <a:pPr/>
          </a:p>
          <a:p>
            <a:pPr/>
            <a:r>
              <a:t>Do you have to share your invention? No!</a:t>
            </a:r>
          </a:p>
          <a:p>
            <a:pPr/>
          </a:p>
          <a:p>
            <a:pPr/>
            <a:r>
              <a:t>In fact, you don’t even have to use your invention.</a:t>
            </a:r>
          </a:p>
          <a:p>
            <a:pPr/>
          </a:p>
          <a:p>
            <a:pPr/>
            <a:r>
              <a:t>So – what’s so great about getting a patent?  Well, a patent means that you and only you can use it or you can let anyone you want use 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What would be the good parts about eventually sharing your invention?  Well, someone could actually make it better someday.</a:t>
            </a:r>
          </a:p>
          <a:p>
            <a:pPr/>
          </a:p>
          <a:p>
            <a:pPr/>
            <a:r>
              <a:t>For example, where do you think that the iPod</a:t>
            </a:r>
            <a:r>
              <a:rPr>
                <a:latin typeface="Symbol"/>
                <a:ea typeface="Symbol"/>
                <a:cs typeface="Symbol"/>
                <a:sym typeface="Symbol"/>
              </a:rPr>
              <a:t>Ò </a:t>
            </a:r>
            <a:r>
              <a:t>device came from.  Well, it started from the earliest music players.</a:t>
            </a:r>
          </a:p>
          <a:p>
            <a:pPr/>
          </a:p>
          <a:p>
            <a:pPr/>
            <a:r>
              <a:t>Note the transition from first phonograph to the record player to the CD player to an iPod</a:t>
            </a:r>
            <a:r>
              <a:rPr>
                <a:latin typeface="Symbol"/>
                <a:ea typeface="Symbol"/>
                <a:cs typeface="Symbol"/>
                <a:sym typeface="Symbol"/>
              </a:rPr>
              <a:t>Ò </a:t>
            </a:r>
            <a:r>
              <a:t>device.</a:t>
            </a:r>
          </a:p>
          <a:p>
            <a:pPr/>
          </a:p>
          <a:p>
            <a:pPr/>
            <a:r>
              <a:t>The reward system encourages us to make the next one better…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pic>
        <p:nvPicPr>
          <p:cNvPr id="105"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106"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107"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108"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spTree>
      <p:nvGrpSpPr>
        <p:cNvPr id="1" name=""/>
        <p:cNvGrpSpPr/>
        <p:nvPr/>
      </p:nvGrpSpPr>
      <p:grpSpPr>
        <a:xfrm>
          <a:off x="0" y="0"/>
          <a:ext cx="0" cy="0"/>
          <a:chOff x="0" y="0"/>
          <a:chExt cx="0" cy="0"/>
        </a:xfrm>
      </p:grpSpPr>
      <p:sp>
        <p:nvSpPr>
          <p:cNvPr id="116" name="Rectangle 6"/>
          <p:cNvSpPr/>
          <p:nvPr/>
        </p:nvSpPr>
        <p:spPr>
          <a:xfrm>
            <a:off x="-6842" y="2059011"/>
            <a:ext cx="12195668" cy="1828801"/>
          </a:xfrm>
          <a:prstGeom prst="rect">
            <a:avLst/>
          </a:prstGeom>
          <a:solidFill>
            <a:srgbClr val="000000"/>
          </a:solidFill>
          <a:ln w="12700">
            <a:miter lim="400000"/>
          </a:ln>
        </p:spPr>
        <p:txBody>
          <a:bodyPr lIns="45719" rIns="45719"/>
          <a:lstStyle/>
          <a:p>
            <a:pPr/>
          </a:p>
        </p:txBody>
      </p:sp>
      <p:sp>
        <p:nvSpPr>
          <p:cNvPr id="117" name="Title Text"/>
          <p:cNvSpPr txBox="1"/>
          <p:nvPr>
            <p:ph type="title"/>
          </p:nvPr>
        </p:nvSpPr>
        <p:spPr>
          <a:xfrm>
            <a:off x="365758" y="2166366"/>
            <a:ext cx="11471566" cy="1739347"/>
          </a:xfrm>
          <a:prstGeom prst="rect">
            <a:avLst/>
          </a:prstGeom>
        </p:spPr>
        <p:txBody>
          <a:bodyPr/>
          <a:lstStyle>
            <a:lvl1pPr algn="ctr">
              <a:lnSpc>
                <a:spcPct val="80000"/>
              </a:lnSpc>
              <a:defRPr sz="6000">
                <a:solidFill>
                  <a:srgbClr val="FFFFFF"/>
                </a:solidFill>
              </a:defRPr>
            </a:lvl1pPr>
          </a:lstStyle>
          <a:p>
            <a:pPr/>
            <a:r>
              <a:t>Title Text</a:t>
            </a:r>
          </a:p>
        </p:txBody>
      </p:sp>
      <p:sp>
        <p:nvSpPr>
          <p:cNvPr id="118" name="Body Level One…"/>
          <p:cNvSpPr txBox="1"/>
          <p:nvPr>
            <p:ph type="body" sz="quarter" idx="1"/>
          </p:nvPr>
        </p:nvSpPr>
        <p:spPr>
          <a:xfrm>
            <a:off x="1524000" y="3970316"/>
            <a:ext cx="9144000" cy="1309256"/>
          </a:xfrm>
          <a:prstGeom prst="rect">
            <a:avLst/>
          </a:prstGeom>
        </p:spPr>
        <p:txBody>
          <a:bodyPr/>
          <a:lstStyle>
            <a:lvl1pPr marL="0" indent="0" algn="ctr">
              <a:buSzTx/>
              <a:buFontTx/>
              <a:buNone/>
              <a:defRPr sz="2000"/>
            </a:lvl1pPr>
            <a:lvl2pPr marL="0" indent="457200" algn="ctr">
              <a:buSzTx/>
              <a:buFontTx/>
              <a:buNone/>
              <a:defRPr sz="2000"/>
            </a:lvl2pPr>
            <a:lvl3pPr marL="0" indent="914400" algn="ctr">
              <a:buSzTx/>
              <a:buFontTx/>
              <a:buNone/>
              <a:defRPr sz="2000"/>
            </a:lvl3pPr>
            <a:lvl4pPr marL="0" indent="1371600" algn="ctr">
              <a:buSzTx/>
              <a:buFontTx/>
              <a:buNone/>
              <a:defRPr sz="2000"/>
            </a:lvl4pPr>
            <a:lvl5pPr marL="0" indent="1828800" algn="ctr">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pic>
        <p:nvPicPr>
          <p:cNvPr id="120" name="Picture 8" descr="Picture 8"/>
          <p:cNvPicPr>
            <a:picLocks noChangeAspect="1"/>
          </p:cNvPicPr>
          <p:nvPr/>
        </p:nvPicPr>
        <p:blipFill>
          <a:blip r:embed="rId2">
            <a:extLst/>
          </a:blip>
          <a:stretch>
            <a:fillRect/>
          </a:stretch>
        </p:blipFill>
        <p:spPr>
          <a:xfrm>
            <a:off x="4838184" y="189868"/>
            <a:ext cx="2076966" cy="1584729"/>
          </a:xfrm>
          <a:prstGeom prst="rect">
            <a:avLst/>
          </a:prstGeom>
          <a:ln w="12700">
            <a:miter lim="400000"/>
          </a:ln>
        </p:spPr>
      </p:pic>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27" name="Rectangle"/>
          <p:cNvSpPr/>
          <p:nvPr/>
        </p:nvSpPr>
        <p:spPr>
          <a:xfrm>
            <a:off x="-2161" y="6489496"/>
            <a:ext cx="12196323" cy="369983"/>
          </a:xfrm>
          <a:prstGeom prst="rect">
            <a:avLst/>
          </a:prstGeom>
          <a:solidFill>
            <a:srgbClr val="48FCCD"/>
          </a:solidFill>
          <a:ln w="12700">
            <a:miter lim="400000"/>
          </a:ln>
        </p:spPr>
        <p:txBody>
          <a:bodyPr lIns="54863" tIns="54863" rIns="54863" bIns="54863" anchor="ctr"/>
          <a:lstStyle/>
          <a:p>
            <a:pPr algn="r" defTabSz="548640">
              <a:defRPr sz="1200">
                <a:latin typeface="Candara"/>
                <a:ea typeface="Candara"/>
                <a:cs typeface="Candara"/>
                <a:sym typeface="Candara"/>
              </a:defRPr>
            </a:pPr>
          </a:p>
        </p:txBody>
      </p:sp>
      <p:sp>
        <p:nvSpPr>
          <p:cNvPr id="128" name="© 2019  Open Innovation Community (OIC)"/>
          <p:cNvSpPr txBox="1"/>
          <p:nvPr/>
        </p:nvSpPr>
        <p:spPr>
          <a:xfrm>
            <a:off x="197460" y="6514189"/>
            <a:ext cx="5329570" cy="310039"/>
          </a:xfrm>
          <a:prstGeom prst="rect">
            <a:avLst/>
          </a:prstGeom>
          <a:ln w="12700">
            <a:miter lim="400000"/>
          </a:ln>
          <a:extLst>
            <a:ext uri="{C572A759-6A51-4108-AA02-DFA0A04FC94B}">
              <ma14:wrappingTextBoxFlag xmlns:ma14="http://schemas.microsoft.com/office/mac/drawingml/2011/main" val="1"/>
            </a:ext>
          </a:extLst>
        </p:spPr>
        <p:txBody>
          <a:bodyPr lIns="54863" tIns="54863" rIns="54863" bIns="54863" anchor="ctr"/>
          <a:lstStyle>
            <a:lvl1pPr defTabSz="548640">
              <a:defRPr sz="1000">
                <a:latin typeface="Candara"/>
                <a:ea typeface="Candara"/>
                <a:cs typeface="Candara"/>
                <a:sym typeface="Candara"/>
              </a:defRPr>
            </a:lvl1pPr>
          </a:lstStyle>
          <a:p>
            <a:pPr/>
            <a:r>
              <a:t>© 2019  Open Innovation Community (OIC) </a:t>
            </a:r>
          </a:p>
        </p:txBody>
      </p:sp>
      <p:sp>
        <p:nvSpPr>
          <p:cNvPr id="129" name="Line"/>
          <p:cNvSpPr/>
          <p:nvPr/>
        </p:nvSpPr>
        <p:spPr>
          <a:xfrm>
            <a:off x="12804" y="842840"/>
            <a:ext cx="12166393" cy="1"/>
          </a:xfrm>
          <a:prstGeom prst="line">
            <a:avLst/>
          </a:prstGeom>
          <a:ln w="3175">
            <a:solidFill>
              <a:srgbClr val="3CC9A0"/>
            </a:solidFill>
          </a:ln>
        </p:spPr>
        <p:txBody>
          <a:bodyPr lIns="54863" tIns="54863" rIns="54863" bIns="54863"/>
          <a:lstStyle/>
          <a:p>
            <a:pPr defTabSz="548640">
              <a:defRPr sz="2000"/>
            </a:pPr>
          </a:p>
        </p:txBody>
      </p:sp>
      <p:pic>
        <p:nvPicPr>
          <p:cNvPr id="130" name="OIC®.png" descr="OIC®.png"/>
          <p:cNvPicPr>
            <a:picLocks noChangeAspect="1"/>
          </p:cNvPicPr>
          <p:nvPr/>
        </p:nvPicPr>
        <p:blipFill>
          <a:blip r:embed="rId2">
            <a:extLst/>
          </a:blip>
          <a:srcRect l="0" t="0" r="10919" b="0"/>
          <a:stretch>
            <a:fillRect/>
          </a:stretch>
        </p:blipFill>
        <p:spPr>
          <a:xfrm>
            <a:off x="11070463" y="230723"/>
            <a:ext cx="840720" cy="416626"/>
          </a:xfrm>
          <a:prstGeom prst="rect">
            <a:avLst/>
          </a:prstGeom>
          <a:ln w="12700">
            <a:miter lim="400000"/>
          </a:ln>
        </p:spPr>
      </p:pic>
      <p:pic>
        <p:nvPicPr>
          <p:cNvPr id="131" name="Imagen 13" descr="Imagen 13"/>
          <p:cNvPicPr>
            <a:picLocks noChangeAspect="1"/>
          </p:cNvPicPr>
          <p:nvPr/>
        </p:nvPicPr>
        <p:blipFill>
          <a:blip r:embed="rId3">
            <a:extLst/>
          </a:blip>
          <a:stretch>
            <a:fillRect/>
          </a:stretch>
        </p:blipFill>
        <p:spPr>
          <a:xfrm>
            <a:off x="9580332" y="233343"/>
            <a:ext cx="1353065" cy="381001"/>
          </a:xfrm>
          <a:prstGeom prst="rect">
            <a:avLst/>
          </a:prstGeom>
          <a:ln w="12700">
            <a:miter lim="400000"/>
          </a:ln>
        </p:spPr>
      </p:pic>
      <p:sp>
        <p:nvSpPr>
          <p:cNvPr id="132" name="Slide Number"/>
          <p:cNvSpPr txBox="1"/>
          <p:nvPr>
            <p:ph type="sldNum" sz="quarter" idx="2"/>
          </p:nvPr>
        </p:nvSpPr>
        <p:spPr>
          <a:xfrm>
            <a:off x="10774335" y="6395149"/>
            <a:ext cx="259425" cy="287529"/>
          </a:xfrm>
          <a:prstGeom prst="rect">
            <a:avLst/>
          </a:prstGeom>
        </p:spPr>
        <p:txBody>
          <a:bodyPr lIns="54863" tIns="54863" rIns="54863" bIns="54863"/>
          <a:lstStyle>
            <a:lvl1pPr defTabSz="548640">
              <a:defRPr>
                <a:solidFill>
                  <a:srgbClr val="000000"/>
                </a:solidFill>
                <a:latin typeface="Candara"/>
                <a:ea typeface="Candara"/>
                <a:cs typeface="Candara"/>
                <a:sym typeface="Candar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pic>
        <p:nvPicPr>
          <p:cNvPr id="20"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21" name="Title Text"/>
          <p:cNvSpPr txBox="1"/>
          <p:nvPr>
            <p:ph type="title"/>
          </p:nvPr>
        </p:nvSpPr>
        <p:spPr>
          <a:xfrm>
            <a:off x="838200" y="365125"/>
            <a:ext cx="10515600" cy="1325563"/>
          </a:xfrm>
          <a:prstGeom prst="rect">
            <a:avLst/>
          </a:prstGeom>
        </p:spPr>
        <p:txBody>
          <a:bodyPr/>
          <a:lstStyle/>
          <a:p>
            <a:pPr/>
            <a:r>
              <a:t>Title Text</a:t>
            </a:r>
          </a:p>
        </p:txBody>
      </p:sp>
      <p:sp>
        <p:nvSpPr>
          <p:cNvPr id="22" name="Body Level One…"/>
          <p:cNvSpPr txBox="1"/>
          <p:nvPr>
            <p:ph type="body" idx="1"/>
          </p:nvPr>
        </p:nvSpPr>
        <p:spPr>
          <a:xfrm>
            <a:off x="838200" y="1825625"/>
            <a:ext cx="10515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0165563" y="6311900"/>
            <a:ext cx="335866" cy="370841"/>
          </a:xfrm>
          <a:prstGeom prst="rect">
            <a:avLst/>
          </a:prstGeom>
        </p:spPr>
        <p:txBody>
          <a:bodyPr/>
          <a:lstStyle>
            <a:lvl1pPr>
              <a:defRPr sz="1800"/>
            </a:lvl1pPr>
          </a:lstStyle>
          <a:p>
            <a:pPr/>
            <a:fld id="{86CB4B4D-7CA3-9044-876B-883B54F8677D}" type="slidenum"/>
          </a:p>
        </p:txBody>
      </p:sp>
      <p:sp>
        <p:nvSpPr>
          <p:cNvPr id="24" name="Straight Connector 8"/>
          <p:cNvSpPr/>
          <p:nvPr/>
        </p:nvSpPr>
        <p:spPr>
          <a:xfrm>
            <a:off x="2191109" y="6012610"/>
            <a:ext cx="8277592" cy="1"/>
          </a:xfrm>
          <a:prstGeom prst="line">
            <a:avLst/>
          </a:prstGeom>
          <a:ln w="19050">
            <a:solidFill>
              <a:schemeClr val="accent1"/>
            </a:solidFill>
            <a:miter/>
          </a:ln>
        </p:spPr>
        <p:txBody>
          <a:bodyPr lIns="45719" rIns="45719"/>
          <a:lstStyle/>
          <a:p>
            <a:pPr/>
          </a:p>
        </p:txBody>
      </p:sp>
      <p:pic>
        <p:nvPicPr>
          <p:cNvPr id="25" name="World-Map.ai" descr="World-Map.ai"/>
          <p:cNvPicPr>
            <a:picLocks noChangeAspect="1"/>
          </p:cNvPicPr>
          <p:nvPr/>
        </p:nvPicPr>
        <p:blipFill>
          <a:blip r:embed="rId3">
            <a:alphaModFix amt="10538"/>
            <a:extLst/>
          </a:blip>
          <a:stretch>
            <a:fillRect/>
          </a:stretch>
        </p:blipFill>
        <p:spPr>
          <a:xfrm>
            <a:off x="339580" y="957802"/>
            <a:ext cx="11014221" cy="5308855"/>
          </a:xfrm>
          <a:prstGeom prst="rect">
            <a:avLst/>
          </a:prstGeom>
          <a:ln w="12700">
            <a:miter lim="400000"/>
          </a:ln>
        </p:spPr>
      </p:pic>
      <p:pic>
        <p:nvPicPr>
          <p:cNvPr id="26" name="Picture 4" descr="Picture 4"/>
          <p:cNvPicPr>
            <a:picLocks noChangeAspect="1"/>
          </p:cNvPicPr>
          <p:nvPr/>
        </p:nvPicPr>
        <p:blipFill>
          <a:blip r:embed="rId4">
            <a:extLst/>
          </a:blip>
          <a:stretch>
            <a:fillRect/>
          </a:stretch>
        </p:blipFill>
        <p:spPr>
          <a:xfrm>
            <a:off x="339580" y="5488170"/>
            <a:ext cx="1384968" cy="1056733"/>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33"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34"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5"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prstGeom prst="rect">
            <a:avLst/>
          </a:prstGeom>
        </p:spPr>
        <p:txBody>
          <a:bodyPr/>
          <a:lstStyle/>
          <a:p>
            <a:pPr/>
            <a:fld id="{86CB4B4D-7CA3-9044-876B-883B54F8677D}" type="slidenum"/>
          </a:p>
        </p:txBody>
      </p:sp>
      <p:pic>
        <p:nvPicPr>
          <p:cNvPr id="37" name="World-Map.ai" descr="World-Map.ai"/>
          <p:cNvPicPr>
            <a:picLocks noChangeAspect="1"/>
          </p:cNvPicPr>
          <p:nvPr/>
        </p:nvPicPr>
        <p:blipFill>
          <a:blip r:embed="rId3">
            <a:alphaModFix amt="10538"/>
            <a:extLst/>
          </a:blip>
          <a:stretch>
            <a:fillRect/>
          </a:stretch>
        </p:blipFill>
        <p:spPr>
          <a:xfrm>
            <a:off x="577974" y="1320927"/>
            <a:ext cx="11014221" cy="5308855"/>
          </a:xfrm>
          <a:prstGeom prst="rect">
            <a:avLst/>
          </a:prstGeom>
          <a:ln w="12700">
            <a:miter lim="400000"/>
          </a:ln>
        </p:spPr>
      </p:pic>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0">
    <p:bg>
      <p:bgPr>
        <a:solidFill>
          <a:srgbClr val="000000"/>
        </a:solidFill>
      </p:bgPr>
    </p:bg>
    <p:spTree>
      <p:nvGrpSpPr>
        <p:cNvPr id="1" name=""/>
        <p:cNvGrpSpPr/>
        <p:nvPr/>
      </p:nvGrpSpPr>
      <p:grpSpPr>
        <a:xfrm>
          <a:off x="0" y="0"/>
          <a:ext cx="0" cy="0"/>
          <a:chOff x="0" y="0"/>
          <a:chExt cx="0" cy="0"/>
        </a:xfrm>
      </p:grpSpPr>
      <p:pic>
        <p:nvPicPr>
          <p:cNvPr id="44"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45" name="Title Text"/>
          <p:cNvSpPr txBox="1"/>
          <p:nvPr>
            <p:ph type="title"/>
          </p:nvPr>
        </p:nvSpPr>
        <p:spPr>
          <a:xfrm>
            <a:off x="831850" y="1709738"/>
            <a:ext cx="10515600" cy="2852737"/>
          </a:xfrm>
          <a:prstGeom prst="rect">
            <a:avLst/>
          </a:prstGeom>
        </p:spPr>
        <p:txBody>
          <a:bodyPr anchor="b"/>
          <a:lstStyle>
            <a:lvl1pPr>
              <a:defRPr sz="6000">
                <a:solidFill>
                  <a:srgbClr val="FFFFFF"/>
                </a:solidFill>
              </a:defRPr>
            </a:lvl1pPr>
          </a:lstStyle>
          <a:p>
            <a:pPr/>
            <a:r>
              <a:t>Title Text</a:t>
            </a:r>
          </a:p>
        </p:txBody>
      </p:sp>
      <p:sp>
        <p:nvSpPr>
          <p:cNvPr id="46"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pic>
        <p:nvPicPr>
          <p:cNvPr id="48" name="World-Map.ai" descr="World-Map.ai"/>
          <p:cNvPicPr>
            <a:picLocks noChangeAspect="1"/>
          </p:cNvPicPr>
          <p:nvPr/>
        </p:nvPicPr>
        <p:blipFill>
          <a:blip r:embed="rId3">
            <a:extLst/>
          </a:blip>
          <a:stretch>
            <a:fillRect/>
          </a:stretch>
        </p:blipFill>
        <p:spPr>
          <a:xfrm>
            <a:off x="577974" y="1320927"/>
            <a:ext cx="11014221" cy="5308855"/>
          </a:xfrm>
          <a:prstGeom prst="rect">
            <a:avLst/>
          </a:prstGeom>
          <a:ln w="12700">
            <a:miter lim="400000"/>
          </a:ln>
        </p:spPr>
      </p:pic>
      <p:pic>
        <p:nvPicPr>
          <p:cNvPr id="49" name="Picture 9" descr="Picture 9"/>
          <p:cNvPicPr>
            <a:picLocks noChangeAspect="1"/>
          </p:cNvPicPr>
          <p:nvPr/>
        </p:nvPicPr>
        <p:blipFill>
          <a:blip r:embed="rId4">
            <a:extLst/>
          </a:blip>
          <a:stretch>
            <a:fillRect/>
          </a:stretch>
        </p:blipFill>
        <p:spPr>
          <a:xfrm>
            <a:off x="4424946" y="407733"/>
            <a:ext cx="3342106" cy="2550033"/>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pic>
        <p:nvPicPr>
          <p:cNvPr id="56"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57" name="Title Text"/>
          <p:cNvSpPr txBox="1"/>
          <p:nvPr>
            <p:ph type="title"/>
          </p:nvPr>
        </p:nvSpPr>
        <p:spPr>
          <a:xfrm>
            <a:off x="838200" y="365125"/>
            <a:ext cx="10515600" cy="1325563"/>
          </a:xfrm>
          <a:prstGeom prst="rect">
            <a:avLst/>
          </a:prstGeom>
        </p:spPr>
        <p:txBody>
          <a:bodyPr/>
          <a:lstStyle/>
          <a:p>
            <a:pPr/>
            <a:r>
              <a:t>Title Text</a:t>
            </a:r>
          </a:p>
        </p:txBody>
      </p:sp>
      <p:sp>
        <p:nvSpPr>
          <p:cNvPr id="58"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66"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67" name="Title Text"/>
          <p:cNvSpPr txBox="1"/>
          <p:nvPr>
            <p:ph type="title"/>
          </p:nvPr>
        </p:nvSpPr>
        <p:spPr>
          <a:xfrm>
            <a:off x="839787" y="365125"/>
            <a:ext cx="10515601" cy="1325563"/>
          </a:xfrm>
          <a:prstGeom prst="rect">
            <a:avLst/>
          </a:prstGeom>
        </p:spPr>
        <p:txBody>
          <a:bodyPr/>
          <a:lstStyle/>
          <a:p>
            <a:pPr/>
            <a:r>
              <a:t>Title Text</a:t>
            </a:r>
          </a:p>
        </p:txBody>
      </p:sp>
      <p:sp>
        <p:nvSpPr>
          <p:cNvPr id="6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6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77"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78" name="Title Text"/>
          <p:cNvSpPr txBox="1"/>
          <p:nvPr>
            <p:ph type="title"/>
          </p:nvPr>
        </p:nvSpPr>
        <p:spPr>
          <a:xfrm>
            <a:off x="838200" y="365125"/>
            <a:ext cx="10515600" cy="1325563"/>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86"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9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96"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97"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10700238" y="5949617"/>
            <a:ext cx="1436676" cy="801741"/>
          </a:xfrm>
          <a:prstGeom prst="rect">
            <a:avLst/>
          </a:prstGeom>
          <a:ln w="12700">
            <a:miter lim="400000"/>
          </a:ln>
        </p:spPr>
      </p:pic>
      <p:sp>
        <p:nvSpPr>
          <p:cNvPr id="3" name="Slide Number"/>
          <p:cNvSpPr txBox="1"/>
          <p:nvPr>
            <p:ph type="sldNum" sz="quarter" idx="2"/>
          </p:nvPr>
        </p:nvSpPr>
        <p:spPr>
          <a:xfrm>
            <a:off x="10264303" y="6616737"/>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pic>
        <p:nvPicPr>
          <p:cNvPr id="4" name="Picture 8" descr="Picture 8"/>
          <p:cNvPicPr>
            <a:picLocks noChangeAspect="1"/>
          </p:cNvPicPr>
          <p:nvPr/>
        </p:nvPicPr>
        <p:blipFill>
          <a:blip r:embed="rId3">
            <a:extLst/>
          </a:blip>
          <a:stretch>
            <a:fillRect/>
          </a:stretch>
        </p:blipFill>
        <p:spPr>
          <a:xfrm>
            <a:off x="2600212" y="632366"/>
            <a:ext cx="6991575" cy="5334585"/>
          </a:xfrm>
          <a:prstGeom prst="rect">
            <a:avLst/>
          </a:prstGeom>
          <a:ln w="12700">
            <a:miter lim="400000"/>
          </a:ln>
        </p:spPr>
      </p:pic>
      <p:sp>
        <p:nvSpPr>
          <p:cNvPr id="5"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6"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g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tif"/><Relationship Id="rId4"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6.jpeg"/><Relationship Id="rId11"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8.jpeg"/><Relationship Id="rId6" Type="http://schemas.openxmlformats.org/officeDocument/2006/relationships/image" Target="../media/image3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jpeg"/><Relationship Id="rId4" Type="http://schemas.openxmlformats.org/officeDocument/2006/relationships/image" Target="../media/image3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1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9.tif"/><Relationship Id="rId7" Type="http://schemas.openxmlformats.org/officeDocument/2006/relationships/image" Target="../media/image10.tif"/><Relationship Id="rId8" Type="http://schemas.openxmlformats.org/officeDocument/2006/relationships/image" Target="../media/image11.tif"/><Relationship Id="rId9" Type="http://schemas.openxmlformats.org/officeDocument/2006/relationships/image" Target="../media/image12.tif"/><Relationship Id="rId10" Type="http://schemas.openxmlformats.org/officeDocument/2006/relationships/image" Target="../media/image13.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17.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1.png"/><Relationship Id="rId5"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5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6" Type="http://schemas.openxmlformats.org/officeDocument/2006/relationships/image" Target="../media/image9.tif"/><Relationship Id="rId7" Type="http://schemas.openxmlformats.org/officeDocument/2006/relationships/image" Target="../media/image18.tif"/><Relationship Id="rId8" Type="http://schemas.openxmlformats.org/officeDocument/2006/relationships/image" Target="../media/image10.tif"/><Relationship Id="rId9" Type="http://schemas.openxmlformats.org/officeDocument/2006/relationships/image" Target="../media/image11.tif"/><Relationship Id="rId10" Type="http://schemas.openxmlformats.org/officeDocument/2006/relationships/image" Target="../media/image19.tif"/><Relationship Id="rId11" Type="http://schemas.openxmlformats.org/officeDocument/2006/relationships/image" Target="../media/image12.tif"/><Relationship Id="rId12" Type="http://schemas.openxmlformats.org/officeDocument/2006/relationships/image" Target="../media/image17.tif"/><Relationship Id="rId13" Type="http://schemas.openxmlformats.org/officeDocument/2006/relationships/image" Target="../media/image20.tif"/><Relationship Id="rId14" Type="http://schemas.openxmlformats.org/officeDocument/2006/relationships/image" Target="../media/image13.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22.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23.jpeg"/><Relationship Id="rId8" Type="http://schemas.openxmlformats.org/officeDocument/2006/relationships/image" Target="../media/image6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6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5.png"/><Relationship Id="rId4" Type="http://schemas.openxmlformats.org/officeDocument/2006/relationships/audio" Target="../media/media1.mp3"/><Relationship Id="rId5" Type="http://schemas.microsoft.com/office/2007/relationships/media" Target="../media/media1.mp3"/><Relationship Id="rId6" Type="http://schemas.openxmlformats.org/officeDocument/2006/relationships/image" Target="../media/image66.png"/><Relationship Id="rId7" Type="http://schemas.openxmlformats.org/officeDocument/2006/relationships/audio" Target="../media/media2.mp3"/><Relationship Id="rId8" Type="http://schemas.microsoft.com/office/2007/relationships/media" Target="../media/media2.mp3"/><Relationship Id="rId9" Type="http://schemas.openxmlformats.org/officeDocument/2006/relationships/audio" Target="../media/media3.mp3"/><Relationship Id="rId10" Type="http://schemas.microsoft.com/office/2007/relationships/media" Target="../media/media3.mp3"/><Relationship Id="rId11" Type="http://schemas.openxmlformats.org/officeDocument/2006/relationships/audio" Target="../media/media4.mp3"/><Relationship Id="rId12" Type="http://schemas.microsoft.com/office/2007/relationships/media" Target="../media/media4.mp3"/><Relationship Id="rId13" Type="http://schemas.openxmlformats.org/officeDocument/2006/relationships/audio" Target="../media/media5.mp3"/><Relationship Id="rId14" Type="http://schemas.microsoft.com/office/2007/relationships/media" Target="../media/media5.mp3"/></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67.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en.wikipedia.org/wiki/Tools" TargetMode="External"/><Relationship Id="rId4" Type="http://schemas.openxmlformats.org/officeDocument/2006/relationships/hyperlink" Target="http://en.wikipedia.org/wiki/Machine" TargetMode="External"/><Relationship Id="rId5" Type="http://schemas.openxmlformats.org/officeDocument/2006/relationships/hyperlink" Target="http://en.wikipedia.org/wiki/Materials" TargetMode="External"/><Relationship Id="rId6" Type="http://schemas.openxmlformats.org/officeDocument/2006/relationships/hyperlink" Target="http://en.wikipedia.org/wiki/Process" TargetMode="External"/><Relationship Id="rId7" Type="http://schemas.openxmlformats.org/officeDocument/2006/relationships/image" Target="../media/image68.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jpeg"/><Relationship Id="rId4" Type="http://schemas.openxmlformats.org/officeDocument/2006/relationships/image" Target="../media/image3.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za/url?sa=i&amp;rct=j&amp;q=&amp;esrc=s&amp;source=images&amp;cd=&amp;cad=rja&amp;uact=8&amp;ved=0ahUKEwjR2LCBmJfUAhVCvRoKHezGB5gQjRwIBw&amp;url=https://www.autmvisitors.net/metrics-sum-human-impact-technology-transfer&amp;psig=AFQjCNHP6hvd9YgUpLP8bb80brUiypztsg&amp;ust=1496218919706197" TargetMode="External"/><Relationship Id="rId3" Type="http://schemas.openxmlformats.org/officeDocument/2006/relationships/image" Target="../media/image3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 Id="rId3" Type="http://schemas.openxmlformats.org/officeDocument/2006/relationships/image" Target="../media/image7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1"/>
          <p:cNvSpPr txBox="1"/>
          <p:nvPr>
            <p:ph type="title"/>
          </p:nvPr>
        </p:nvSpPr>
        <p:spPr>
          <a:xfrm>
            <a:off x="1943099" y="4631126"/>
            <a:ext cx="9530454" cy="486384"/>
          </a:xfrm>
          <a:prstGeom prst="rect">
            <a:avLst/>
          </a:prstGeom>
        </p:spPr>
        <p:txBody>
          <a:bodyPr anchor="ctr"/>
          <a:lstStyle>
            <a:lvl1pPr algn="ctr" defTabSz="896111">
              <a:lnSpc>
                <a:spcPct val="100000"/>
              </a:lnSpc>
              <a:spcBef>
                <a:spcPts val="500"/>
              </a:spcBef>
              <a:defRPr i="1" sz="2548">
                <a:solidFill>
                  <a:srgbClr val="808080"/>
                </a:solidFill>
                <a:latin typeface="+mj-lt"/>
                <a:ea typeface="+mj-ea"/>
                <a:cs typeface="+mj-cs"/>
                <a:sym typeface="Calibri"/>
              </a:defRPr>
            </a:lvl1pPr>
          </a:lstStyle>
          <a:p>
            <a:pPr/>
            <a:r>
              <a:t>En memoria de Patrick Terrior</a:t>
            </a:r>
          </a:p>
        </p:txBody>
      </p:sp>
      <p:pic>
        <p:nvPicPr>
          <p:cNvPr id="142" name="Picture 2" descr="Picture 2"/>
          <p:cNvPicPr>
            <a:picLocks noChangeAspect="1"/>
          </p:cNvPicPr>
          <p:nvPr/>
        </p:nvPicPr>
        <p:blipFill>
          <a:blip r:embed="rId2">
            <a:extLst/>
          </a:blip>
          <a:stretch>
            <a:fillRect/>
          </a:stretch>
        </p:blipFill>
        <p:spPr>
          <a:xfrm>
            <a:off x="-22648" y="0"/>
            <a:ext cx="1537138" cy="6858000"/>
          </a:xfrm>
          <a:prstGeom prst="rect">
            <a:avLst/>
          </a:prstGeom>
          <a:ln w="12700">
            <a:miter lim="400000"/>
          </a:ln>
        </p:spPr>
      </p:pic>
      <p:sp>
        <p:nvSpPr>
          <p:cNvPr id="143" name="Rectangle: Rounded Corners 5"/>
          <p:cNvSpPr/>
          <p:nvPr/>
        </p:nvSpPr>
        <p:spPr>
          <a:xfrm>
            <a:off x="11108987" y="6011693"/>
            <a:ext cx="735411" cy="486384"/>
          </a:xfrm>
          <a:prstGeom prst="roundRect">
            <a:avLst>
              <a:gd name="adj" fmla="val 16667"/>
            </a:avLst>
          </a:prstGeom>
          <a:solidFill>
            <a:srgbClr val="FFFFFF"/>
          </a:solidFill>
          <a:ln w="12700">
            <a:miter lim="400000"/>
          </a:ln>
        </p:spPr>
        <p:txBody>
          <a:bodyPr lIns="45719" rIns="45719" anchor="ctr"/>
          <a:lstStyle/>
          <a:p>
            <a:pPr algn="ctr">
              <a:defRPr>
                <a:solidFill>
                  <a:srgbClr val="FFFFFF"/>
                </a:solidFill>
              </a:defRPr>
            </a:pPr>
          </a:p>
        </p:txBody>
      </p:sp>
      <p:sp>
        <p:nvSpPr>
          <p:cNvPr id="144" name="Rectangle: Rounded Corners 6"/>
          <p:cNvSpPr/>
          <p:nvPr/>
        </p:nvSpPr>
        <p:spPr>
          <a:xfrm>
            <a:off x="10544782" y="6463057"/>
            <a:ext cx="1575882" cy="291831"/>
          </a:xfrm>
          <a:prstGeom prst="roundRect">
            <a:avLst>
              <a:gd name="adj" fmla="val 16667"/>
            </a:avLst>
          </a:prstGeom>
          <a:solidFill>
            <a:srgbClr val="FFFFFF"/>
          </a:solidFill>
          <a:ln w="12700">
            <a:miter lim="400000"/>
          </a:ln>
        </p:spPr>
        <p:txBody>
          <a:bodyPr lIns="45719" rIns="45719" anchor="ctr"/>
          <a:lstStyle/>
          <a:p>
            <a:pPr algn="ctr">
              <a:defRPr>
                <a:solidFill>
                  <a:srgbClr val="FFFFFF"/>
                </a:solidFill>
              </a:defRPr>
            </a:pPr>
          </a:p>
        </p:txBody>
      </p:sp>
      <p:sp>
        <p:nvSpPr>
          <p:cNvPr id="145" name="Title 1"/>
          <p:cNvSpPr txBox="1"/>
          <p:nvPr/>
        </p:nvSpPr>
        <p:spPr>
          <a:xfrm>
            <a:off x="1988819" y="2946908"/>
            <a:ext cx="9439014" cy="133809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spcBef>
                <a:spcPts val="600"/>
              </a:spcBef>
              <a:defRPr sz="4000">
                <a:latin typeface="Calibri Light"/>
                <a:ea typeface="Calibri Light"/>
                <a:cs typeface="Calibri Light"/>
                <a:sym typeface="Calibri Light"/>
              </a:defRPr>
            </a:pPr>
            <a:r>
              <a:t>Kids IP Day</a:t>
            </a:r>
            <a:br/>
            <a:r>
              <a:rPr sz="2200"/>
              <a:t>Día de la Propiedad Industrial/Intelectual de los niños</a:t>
            </a:r>
          </a:p>
        </p:txBody>
      </p:sp>
      <p:sp>
        <p:nvSpPr>
          <p:cNvPr id="146" name="Title 1"/>
          <p:cNvSpPr txBox="1"/>
          <p:nvPr/>
        </p:nvSpPr>
        <p:spPr>
          <a:xfrm>
            <a:off x="1988819" y="5446986"/>
            <a:ext cx="9439014" cy="85169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600"/>
              </a:spcBef>
              <a:defRPr sz="2800">
                <a:latin typeface="Calibri Light"/>
                <a:ea typeface="Calibri Light"/>
                <a:cs typeface="Calibri Light"/>
                <a:sym typeface="Calibri Light"/>
              </a:defRPr>
            </a:lvl1pPr>
          </a:lstStyle>
          <a:p>
            <a:pPr/>
            <a:r>
              <a:t>17 Marzo 2021</a:t>
            </a:r>
          </a:p>
        </p:txBody>
      </p:sp>
      <p:pic>
        <p:nvPicPr>
          <p:cNvPr id="147" name="Picture 9" descr="Picture 9"/>
          <p:cNvPicPr>
            <a:picLocks noChangeAspect="1"/>
          </p:cNvPicPr>
          <p:nvPr/>
        </p:nvPicPr>
        <p:blipFill>
          <a:blip r:embed="rId3">
            <a:extLst/>
          </a:blip>
          <a:stretch>
            <a:fillRect/>
          </a:stretch>
        </p:blipFill>
        <p:spPr>
          <a:xfrm>
            <a:off x="5037273" y="339255"/>
            <a:ext cx="3342106" cy="255003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itle 1"/>
          <p:cNvSpPr txBox="1"/>
          <p:nvPr>
            <p:ph type="title"/>
          </p:nvPr>
        </p:nvSpPr>
        <p:spPr>
          <a:prstGeom prst="rect">
            <a:avLst/>
          </a:prstGeom>
        </p:spPr>
        <p:txBody>
          <a:bodyPr/>
          <a:lstStyle/>
          <a:p>
            <a:pPr>
              <a:defRPr sz="4000"/>
            </a:pPr>
            <a:r>
              <a:t>Alexander Graham Bell</a:t>
            </a:r>
            <a:br/>
            <a:r>
              <a:rPr sz="2900"/>
              <a:t>Patentó el teléfono el 7 marzo 1876</a:t>
            </a:r>
          </a:p>
        </p:txBody>
      </p:sp>
      <p:sp>
        <p:nvSpPr>
          <p:cNvPr id="209" name="“Este teléfono tiene demasiadas deficiencias para ser considerado seriamente como un medio de comunicación. El dispositivo no tiene ningún valor inherente para nosotros”"/>
          <p:cNvSpPr txBox="1"/>
          <p:nvPr>
            <p:ph type="body" sz="quarter" idx="1"/>
          </p:nvPr>
        </p:nvSpPr>
        <p:spPr>
          <a:xfrm>
            <a:off x="1110204" y="2242927"/>
            <a:ext cx="10439401" cy="905867"/>
          </a:xfrm>
          <a:prstGeom prst="rect">
            <a:avLst/>
          </a:prstGeom>
        </p:spPr>
        <p:txBody>
          <a:bodyPr/>
          <a:lstStyle>
            <a:lvl1pPr marL="0" indent="0">
              <a:buSzTx/>
              <a:buNone/>
              <a:defRPr i="1" sz="2300"/>
            </a:lvl1pPr>
          </a:lstStyle>
          <a:p>
            <a:pPr/>
            <a:r>
              <a:t>“Este teléfono tiene demasiadas deficiencias para ser considerado seriamente como un medio de comunicación. El dispositivo no tiene ningún valor inherente para nosotros”</a:t>
            </a:r>
          </a:p>
        </p:txBody>
      </p:sp>
      <p:sp>
        <p:nvSpPr>
          <p:cNvPr id="210" name="“Un invento asombroso, pero ¿quién querría usar uno?”"/>
          <p:cNvSpPr txBox="1"/>
          <p:nvPr/>
        </p:nvSpPr>
        <p:spPr>
          <a:xfrm>
            <a:off x="4928765" y="4148224"/>
            <a:ext cx="6620840" cy="62163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05255">
              <a:lnSpc>
                <a:spcPct val="90000"/>
              </a:lnSpc>
              <a:spcBef>
                <a:spcPts val="900"/>
              </a:spcBef>
              <a:buFont typeface="Arial"/>
              <a:defRPr i="1" sz="2277"/>
            </a:lvl1pPr>
          </a:lstStyle>
          <a:p>
            <a:pPr/>
            <a:r>
              <a:t>“Un invento asombroso, pero ¿quién querría usar uno?”</a:t>
            </a:r>
          </a:p>
        </p:txBody>
      </p:sp>
      <p:sp>
        <p:nvSpPr>
          <p:cNvPr id="211" name="(Rutherford B. Hayes, Presidente de los Estados Unidos después de hacer una llamada telefónica desde Washington D.C. a Pensilvania)"/>
          <p:cNvSpPr txBox="1"/>
          <p:nvPr/>
        </p:nvSpPr>
        <p:spPr>
          <a:xfrm>
            <a:off x="4560233" y="4743039"/>
            <a:ext cx="6989372" cy="90586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a:lnSpc>
                <a:spcPct val="90000"/>
              </a:lnSpc>
              <a:spcBef>
                <a:spcPts val="1000"/>
              </a:spcBef>
              <a:buFont typeface="Arial"/>
              <a:defRPr i="1" sz="1600">
                <a:solidFill>
                  <a:srgbClr val="535353"/>
                </a:solidFill>
              </a:defRPr>
            </a:lvl1pPr>
          </a:lstStyle>
          <a:p>
            <a:pPr/>
            <a:r>
              <a:t>(Rutherford B. Hayes, Presidente de los Estados Unidos después de hacer una llamada telefónica desde Washington D.C. a Pensilvania)</a:t>
            </a:r>
          </a:p>
        </p:txBody>
      </p:sp>
      <p:sp>
        <p:nvSpPr>
          <p:cNvPr id="212" name="(Western Union, Internal Memo, 1876)"/>
          <p:cNvSpPr txBox="1"/>
          <p:nvPr/>
        </p:nvSpPr>
        <p:spPr>
          <a:xfrm>
            <a:off x="6023399" y="3155941"/>
            <a:ext cx="5526206" cy="56634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a:lnSpc>
                <a:spcPct val="90000"/>
              </a:lnSpc>
              <a:spcBef>
                <a:spcPts val="1000"/>
              </a:spcBef>
              <a:buFont typeface="Arial"/>
              <a:defRPr sz="1600">
                <a:solidFill>
                  <a:srgbClr val="535353"/>
                </a:solidFill>
              </a:defRPr>
            </a:lvl1pPr>
          </a:lstStyle>
          <a:p>
            <a:pPr/>
            <a:r>
              <a:t>(Western Union, Internal Memo, 1876)</a:t>
            </a:r>
          </a:p>
        </p:txBody>
      </p:sp>
      <p:pic>
        <p:nvPicPr>
          <p:cNvPr id="213" name="Picture 2" descr="Picture 2"/>
          <p:cNvPicPr>
            <a:picLocks noChangeAspect="1"/>
          </p:cNvPicPr>
          <p:nvPr/>
        </p:nvPicPr>
        <p:blipFill>
          <a:blip r:embed="rId3">
            <a:extLst/>
          </a:blip>
          <a:stretch>
            <a:fillRect/>
          </a:stretch>
        </p:blipFill>
        <p:spPr>
          <a:xfrm>
            <a:off x="1104406" y="3366030"/>
            <a:ext cx="2358310" cy="1982825"/>
          </a:xfrm>
          <a:prstGeom prst="rect">
            <a:avLst/>
          </a:prstGeom>
          <a:ln w="12700">
            <a:miter lim="400000"/>
          </a:ln>
          <a:effectLst>
            <a:outerShdw sx="100000" sy="100000" kx="0" ky="0" algn="b" rotWithShape="0" blurRad="292100" dist="139700" dir="2700000">
              <a:srgbClr val="333333">
                <a:alpha val="64999"/>
              </a:srgbClr>
            </a:outerShdw>
          </a:effectLst>
        </p:spPr>
      </p:pic>
      <p:sp>
        <p:nvSpPr>
          <p:cNvPr id="21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anim calcmode="lin" valueType="num">
                                      <p:cBhvr>
                                        <p:cTn id="7" dur="500" fill="hold"/>
                                        <p:tgtEl>
                                          <p:spTgt spid="209">
                                            <p:bg/>
                                          </p:spTgt>
                                        </p:tgtEl>
                                        <p:attrNameLst>
                                          <p:attrName>ppt_x</p:attrName>
                                        </p:attrNameLst>
                                      </p:cBhvr>
                                      <p:tavLst>
                                        <p:tav tm="0">
                                          <p:val>
                                            <p:strVal val="#ppt_x"/>
                                          </p:val>
                                        </p:tav>
                                        <p:tav tm="100000">
                                          <p:val>
                                            <p:strVal val="#ppt_x"/>
                                          </p:val>
                                        </p:tav>
                                      </p:tavLst>
                                    </p:anim>
                                    <p:anim calcmode="lin" valueType="num">
                                      <p:cBhvr>
                                        <p:cTn id="8" dur="500" fill="hold"/>
                                        <p:tgtEl>
                                          <p:spTgt spid="20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09">
                                            <p:txEl>
                                              <p:pRg st="0" end="0"/>
                                            </p:txEl>
                                          </p:spTgt>
                                        </p:tgtEl>
                                        <p:attrNameLst>
                                          <p:attrName>style.visibility</p:attrName>
                                        </p:attrNameLst>
                                      </p:cBhvr>
                                      <p:to>
                                        <p:strVal val="visible"/>
                                      </p:to>
                                    </p:set>
                                    <p:anim calcmode="lin" valueType="num">
                                      <p:cBhvr>
                                        <p:cTn id="11" dur="500" fill="hold"/>
                                        <p:tgtEl>
                                          <p:spTgt spid="20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2" fill="hold">
                                  <p:stCondLst>
                                    <p:cond delay="0"/>
                                  </p:stCondLst>
                                  <p:iterate type="el" backwards="0">
                                    <p:tmAbs val="0"/>
                                  </p:iterate>
                                  <p:childTnLst>
                                    <p:set>
                                      <p:cBhvr>
                                        <p:cTn id="16" fill="hold"/>
                                        <p:tgtEl>
                                          <p:spTgt spid="210">
                                            <p:bg/>
                                          </p:spTgt>
                                        </p:tgtEl>
                                        <p:attrNameLst>
                                          <p:attrName>style.visibility</p:attrName>
                                        </p:attrNameLst>
                                      </p:cBhvr>
                                      <p:to>
                                        <p:strVal val="visible"/>
                                      </p:to>
                                    </p:set>
                                    <p:anim calcmode="lin" valueType="num">
                                      <p:cBhvr>
                                        <p:cTn id="17" dur="500" fill="hold"/>
                                        <p:tgtEl>
                                          <p:spTgt spid="210">
                                            <p:bg/>
                                          </p:spTgt>
                                        </p:tgtEl>
                                        <p:attrNameLst>
                                          <p:attrName>ppt_x</p:attrName>
                                        </p:attrNameLst>
                                      </p:cBhvr>
                                      <p:tavLst>
                                        <p:tav tm="0">
                                          <p:val>
                                            <p:strVal val="#ppt_x"/>
                                          </p:val>
                                        </p:tav>
                                        <p:tav tm="100000">
                                          <p:val>
                                            <p:strVal val="#ppt_x"/>
                                          </p:val>
                                        </p:tav>
                                      </p:tavLst>
                                    </p:anim>
                                    <p:anim calcmode="lin" valueType="num">
                                      <p:cBhvr>
                                        <p:cTn id="18" dur="500" fill="hold"/>
                                        <p:tgtEl>
                                          <p:spTgt spid="210">
                                            <p:bg/>
                                          </p:spTgt>
                                        </p:tgtEl>
                                        <p:attrNameLst>
                                          <p:attrName>ppt_y</p:attrName>
                                        </p:attrNameLst>
                                      </p:cBhvr>
                                      <p:tavLst>
                                        <p:tav tm="0">
                                          <p:val>
                                            <p:strVal val="1+#ppt_h/2"/>
                                          </p:val>
                                        </p:tav>
                                        <p:tav tm="100000">
                                          <p:val>
                                            <p:strVal val="#ppt_y"/>
                                          </p:val>
                                        </p:tav>
                                      </p:tavLst>
                                    </p:anim>
                                  </p:childTnLst>
                                </p:cTn>
                              </p:par>
                              <p:par>
                                <p:cTn id="19" presetClass="entr" nodeType="withEffect" presetSubtype="4" presetID="2" grpId="2" fill="hold">
                                  <p:stCondLst>
                                    <p:cond delay="0"/>
                                  </p:stCondLst>
                                  <p:iterate type="el" backwards="0">
                                    <p:tmAbs val="0"/>
                                  </p:iterate>
                                  <p:childTnLst>
                                    <p:set>
                                      <p:cBhvr>
                                        <p:cTn id="20" fill="hold"/>
                                        <p:tgtEl>
                                          <p:spTgt spid="210">
                                            <p:txEl>
                                              <p:pRg st="0" end="0"/>
                                            </p:txEl>
                                          </p:spTgt>
                                        </p:tgtEl>
                                        <p:attrNameLst>
                                          <p:attrName>style.visibility</p:attrName>
                                        </p:attrNameLst>
                                      </p:cBhvr>
                                      <p:to>
                                        <p:strVal val="visible"/>
                                      </p:to>
                                    </p:set>
                                    <p:anim calcmode="lin" valueType="num">
                                      <p:cBhvr>
                                        <p:cTn id="21" dur="500" fill="hold"/>
                                        <p:tgtEl>
                                          <p:spTgt spid="210">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3" fill="hold">
                                  <p:stCondLst>
                                    <p:cond delay="0"/>
                                  </p:stCondLst>
                                  <p:iterate type="el" backwards="0">
                                    <p:tmAbs val="0"/>
                                  </p:iterate>
                                  <p:childTnLst>
                                    <p:set>
                                      <p:cBhvr>
                                        <p:cTn id="26" fill="hold"/>
                                        <p:tgtEl>
                                          <p:spTgt spid="211">
                                            <p:bg/>
                                          </p:spTgt>
                                        </p:tgtEl>
                                        <p:attrNameLst>
                                          <p:attrName>style.visibility</p:attrName>
                                        </p:attrNameLst>
                                      </p:cBhvr>
                                      <p:to>
                                        <p:strVal val="visible"/>
                                      </p:to>
                                    </p:set>
                                    <p:anim calcmode="lin" valueType="num">
                                      <p:cBhvr>
                                        <p:cTn id="27" dur="500" fill="hold"/>
                                        <p:tgtEl>
                                          <p:spTgt spid="211">
                                            <p:bg/>
                                          </p:spTgt>
                                        </p:tgtEl>
                                        <p:attrNameLst>
                                          <p:attrName>ppt_x</p:attrName>
                                        </p:attrNameLst>
                                      </p:cBhvr>
                                      <p:tavLst>
                                        <p:tav tm="0">
                                          <p:val>
                                            <p:strVal val="#ppt_x"/>
                                          </p:val>
                                        </p:tav>
                                        <p:tav tm="100000">
                                          <p:val>
                                            <p:strVal val="#ppt_x"/>
                                          </p:val>
                                        </p:tav>
                                      </p:tavLst>
                                    </p:anim>
                                    <p:anim calcmode="lin" valueType="num">
                                      <p:cBhvr>
                                        <p:cTn id="28" dur="500" fill="hold"/>
                                        <p:tgtEl>
                                          <p:spTgt spid="211">
                                            <p:bg/>
                                          </p:spTgt>
                                        </p:tgtEl>
                                        <p:attrNameLst>
                                          <p:attrName>ppt_y</p:attrName>
                                        </p:attrNameLst>
                                      </p:cBhvr>
                                      <p:tavLst>
                                        <p:tav tm="0">
                                          <p:val>
                                            <p:strVal val="1+#ppt_h/2"/>
                                          </p:val>
                                        </p:tav>
                                        <p:tav tm="100000">
                                          <p:val>
                                            <p:strVal val="#ppt_y"/>
                                          </p:val>
                                        </p:tav>
                                      </p:tavLst>
                                    </p:anim>
                                  </p:childTnLst>
                                </p:cTn>
                              </p:par>
                              <p:par>
                                <p:cTn id="29" presetClass="entr" nodeType="withEffect" presetSubtype="4" presetID="2" grpId="3" fill="hold">
                                  <p:stCondLst>
                                    <p:cond delay="0"/>
                                  </p:stCondLst>
                                  <p:iterate type="el" backwards="0">
                                    <p:tmAbs val="0"/>
                                  </p:iterate>
                                  <p:childTnLst>
                                    <p:set>
                                      <p:cBhvr>
                                        <p:cTn id="30" fill="hold"/>
                                        <p:tgtEl>
                                          <p:spTgt spid="211">
                                            <p:txEl>
                                              <p:pRg st="0" end="0"/>
                                            </p:txEl>
                                          </p:spTgt>
                                        </p:tgtEl>
                                        <p:attrNameLst>
                                          <p:attrName>style.visibility</p:attrName>
                                        </p:attrNameLst>
                                      </p:cBhvr>
                                      <p:to>
                                        <p:strVal val="visible"/>
                                      </p:to>
                                    </p:set>
                                    <p:anim calcmode="lin" valueType="num">
                                      <p:cBhvr>
                                        <p:cTn id="31" dur="500" fill="hold"/>
                                        <p:tgtEl>
                                          <p:spTgt spid="211">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4" fill="hold">
                                  <p:stCondLst>
                                    <p:cond delay="0"/>
                                  </p:stCondLst>
                                  <p:iterate type="el" backwards="0">
                                    <p:tmAbs val="0"/>
                                  </p:iterate>
                                  <p:childTnLst>
                                    <p:set>
                                      <p:cBhvr>
                                        <p:cTn id="36" fill="hold"/>
                                        <p:tgtEl>
                                          <p:spTgt spid="212">
                                            <p:bg/>
                                          </p:spTgt>
                                        </p:tgtEl>
                                        <p:attrNameLst>
                                          <p:attrName>style.visibility</p:attrName>
                                        </p:attrNameLst>
                                      </p:cBhvr>
                                      <p:to>
                                        <p:strVal val="visible"/>
                                      </p:to>
                                    </p:set>
                                    <p:anim calcmode="lin" valueType="num">
                                      <p:cBhvr>
                                        <p:cTn id="37" dur="500" fill="hold"/>
                                        <p:tgtEl>
                                          <p:spTgt spid="212">
                                            <p:bg/>
                                          </p:spTgt>
                                        </p:tgtEl>
                                        <p:attrNameLst>
                                          <p:attrName>ppt_x</p:attrName>
                                        </p:attrNameLst>
                                      </p:cBhvr>
                                      <p:tavLst>
                                        <p:tav tm="0">
                                          <p:val>
                                            <p:strVal val="#ppt_x"/>
                                          </p:val>
                                        </p:tav>
                                        <p:tav tm="100000">
                                          <p:val>
                                            <p:strVal val="#ppt_x"/>
                                          </p:val>
                                        </p:tav>
                                      </p:tavLst>
                                    </p:anim>
                                    <p:anim calcmode="lin" valueType="num">
                                      <p:cBhvr>
                                        <p:cTn id="38" dur="500" fill="hold"/>
                                        <p:tgtEl>
                                          <p:spTgt spid="212">
                                            <p:bg/>
                                          </p:spTgt>
                                        </p:tgtEl>
                                        <p:attrNameLst>
                                          <p:attrName>ppt_y</p:attrName>
                                        </p:attrNameLst>
                                      </p:cBhvr>
                                      <p:tavLst>
                                        <p:tav tm="0">
                                          <p:val>
                                            <p:strVal val="1+#ppt_h/2"/>
                                          </p:val>
                                        </p:tav>
                                        <p:tav tm="100000">
                                          <p:val>
                                            <p:strVal val="#ppt_y"/>
                                          </p:val>
                                        </p:tav>
                                      </p:tavLst>
                                    </p:anim>
                                  </p:childTnLst>
                                </p:cTn>
                              </p:par>
                              <p:par>
                                <p:cTn id="39" presetClass="entr" nodeType="withEffect" presetSubtype="4" presetID="2" grpId="4" fill="hold">
                                  <p:stCondLst>
                                    <p:cond delay="0"/>
                                  </p:stCondLst>
                                  <p:iterate type="el" backwards="0">
                                    <p:tmAbs val="0"/>
                                  </p:iterate>
                                  <p:childTnLst>
                                    <p:set>
                                      <p:cBhvr>
                                        <p:cTn id="40" fill="hold"/>
                                        <p:tgtEl>
                                          <p:spTgt spid="212">
                                            <p:txEl>
                                              <p:pRg st="0" end="0"/>
                                            </p:txEl>
                                          </p:spTgt>
                                        </p:tgtEl>
                                        <p:attrNameLst>
                                          <p:attrName>style.visibility</p:attrName>
                                        </p:attrNameLst>
                                      </p:cBhvr>
                                      <p:to>
                                        <p:strVal val="visible"/>
                                      </p:to>
                                    </p:set>
                                    <p:anim calcmode="lin" valueType="num">
                                      <p:cBhvr>
                                        <p:cTn id="41" dur="500" fill="hold"/>
                                        <p:tgtEl>
                                          <p:spTgt spid="212">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2"/>
      <p:bldP build="p" bldLvl="5" animBg="1" rev="0" advAuto="0" spid="212" grpId="4"/>
      <p:bldP build="p" bldLvl="5" animBg="1" rev="0" advAuto="0" spid="211" grpId="3"/>
      <p:bldP build="p" bldLvl="5" animBg="1" rev="0" advAuto="0" spid="20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Rectangle 134"/>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219" name="Title 1"/>
          <p:cNvSpPr txBox="1"/>
          <p:nvPr>
            <p:ph type="title"/>
          </p:nvPr>
        </p:nvSpPr>
        <p:spPr>
          <a:xfrm>
            <a:off x="6981825" y="1641751"/>
            <a:ext cx="4391024" cy="1323440"/>
          </a:xfrm>
          <a:prstGeom prst="rect">
            <a:avLst/>
          </a:prstGeom>
        </p:spPr>
        <p:txBody>
          <a:bodyPr anchor="t"/>
          <a:lstStyle/>
          <a:p>
            <a:pPr defTabSz="795527">
              <a:defRPr sz="3480">
                <a:solidFill>
                  <a:srgbClr val="FFFFFF"/>
                </a:solidFill>
              </a:defRPr>
            </a:pPr>
            <a:r>
              <a:t>¿Quién puede inventar?</a:t>
            </a:r>
          </a:p>
          <a:p>
            <a:pPr defTabSz="795527">
              <a:defRPr sz="3480">
                <a:solidFill>
                  <a:srgbClr val="FFFFFF"/>
                </a:solidFill>
              </a:defRPr>
            </a:pPr>
            <a:r>
              <a:t>¡Tú puedes hacerlo!</a:t>
            </a:r>
          </a:p>
        </p:txBody>
      </p:sp>
      <p:pic>
        <p:nvPicPr>
          <p:cNvPr id="220" name="Picture 10" descr="Picture 10"/>
          <p:cNvPicPr>
            <a:picLocks noChangeAspect="1"/>
          </p:cNvPicPr>
          <p:nvPr/>
        </p:nvPicPr>
        <p:blipFill>
          <a:blip r:embed="rId3">
            <a:extLst/>
          </a:blip>
          <a:srcRect l="22891" t="0" r="16890" b="0"/>
          <a:stretch>
            <a:fillRect/>
          </a:stretch>
        </p:blipFill>
        <p:spPr>
          <a:xfrm>
            <a:off x="20" y="1"/>
            <a:ext cx="6186885" cy="6857862"/>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0" y="0"/>
                </a:moveTo>
                <a:lnTo>
                  <a:pt x="0" y="21600"/>
                </a:lnTo>
                <a:lnTo>
                  <a:pt x="21075" y="21600"/>
                </a:lnTo>
                <a:lnTo>
                  <a:pt x="21075" y="21599"/>
                </a:lnTo>
                <a:lnTo>
                  <a:pt x="21520" y="21599"/>
                </a:lnTo>
                <a:lnTo>
                  <a:pt x="21503" y="21408"/>
                </a:lnTo>
                <a:cubicBezTo>
                  <a:pt x="21485" y="21346"/>
                  <a:pt x="21459" y="21286"/>
                  <a:pt x="21442" y="21224"/>
                </a:cubicBezTo>
                <a:cubicBezTo>
                  <a:pt x="21427" y="21166"/>
                  <a:pt x="21391" y="21112"/>
                  <a:pt x="21362" y="21058"/>
                </a:cubicBezTo>
                <a:cubicBezTo>
                  <a:pt x="21306" y="20953"/>
                  <a:pt x="21341" y="20841"/>
                  <a:pt x="21326" y="20734"/>
                </a:cubicBezTo>
                <a:cubicBezTo>
                  <a:pt x="21321" y="20700"/>
                  <a:pt x="21317" y="20666"/>
                  <a:pt x="21308" y="20632"/>
                </a:cubicBezTo>
                <a:cubicBezTo>
                  <a:pt x="21283" y="20541"/>
                  <a:pt x="21261" y="20447"/>
                  <a:pt x="21228" y="20358"/>
                </a:cubicBezTo>
                <a:cubicBezTo>
                  <a:pt x="21190" y="20256"/>
                  <a:pt x="21139" y="20158"/>
                  <a:pt x="21086" y="20042"/>
                </a:cubicBezTo>
                <a:cubicBezTo>
                  <a:pt x="21100" y="20002"/>
                  <a:pt x="21136" y="19941"/>
                  <a:pt x="21139" y="19878"/>
                </a:cubicBezTo>
                <a:cubicBezTo>
                  <a:pt x="21150" y="19673"/>
                  <a:pt x="21088" y="19482"/>
                  <a:pt x="20991" y="19299"/>
                </a:cubicBezTo>
                <a:cubicBezTo>
                  <a:pt x="20961" y="19243"/>
                  <a:pt x="20942" y="19183"/>
                  <a:pt x="20913" y="19126"/>
                </a:cubicBezTo>
                <a:cubicBezTo>
                  <a:pt x="20903" y="19106"/>
                  <a:pt x="20882" y="19081"/>
                  <a:pt x="20862" y="19078"/>
                </a:cubicBezTo>
                <a:cubicBezTo>
                  <a:pt x="20746" y="19057"/>
                  <a:pt x="20749" y="18979"/>
                  <a:pt x="20743" y="18898"/>
                </a:cubicBezTo>
                <a:cubicBezTo>
                  <a:pt x="20735" y="18801"/>
                  <a:pt x="20716" y="18705"/>
                  <a:pt x="20700" y="18609"/>
                </a:cubicBezTo>
                <a:cubicBezTo>
                  <a:pt x="20698" y="18596"/>
                  <a:pt x="20684" y="18585"/>
                  <a:pt x="20675" y="18574"/>
                </a:cubicBezTo>
                <a:cubicBezTo>
                  <a:pt x="20661" y="18556"/>
                  <a:pt x="20639" y="18540"/>
                  <a:pt x="20633" y="18521"/>
                </a:cubicBezTo>
                <a:cubicBezTo>
                  <a:pt x="20607" y="18423"/>
                  <a:pt x="20585" y="18323"/>
                  <a:pt x="20561" y="18224"/>
                </a:cubicBezTo>
                <a:cubicBezTo>
                  <a:pt x="20556" y="18202"/>
                  <a:pt x="20550" y="18179"/>
                  <a:pt x="20539" y="18159"/>
                </a:cubicBezTo>
                <a:cubicBezTo>
                  <a:pt x="20529" y="18140"/>
                  <a:pt x="20512" y="18123"/>
                  <a:pt x="20502" y="18104"/>
                </a:cubicBezTo>
                <a:cubicBezTo>
                  <a:pt x="20473" y="18052"/>
                  <a:pt x="20446" y="17999"/>
                  <a:pt x="20414" y="17938"/>
                </a:cubicBezTo>
                <a:cubicBezTo>
                  <a:pt x="20474" y="17903"/>
                  <a:pt x="20440" y="17858"/>
                  <a:pt x="20412" y="17800"/>
                </a:cubicBezTo>
                <a:cubicBezTo>
                  <a:pt x="20382" y="17741"/>
                  <a:pt x="20372" y="17674"/>
                  <a:pt x="20362" y="17609"/>
                </a:cubicBezTo>
                <a:cubicBezTo>
                  <a:pt x="20342" y="17490"/>
                  <a:pt x="20331" y="17370"/>
                  <a:pt x="20313" y="17251"/>
                </a:cubicBezTo>
                <a:cubicBezTo>
                  <a:pt x="20309" y="17226"/>
                  <a:pt x="20302" y="17197"/>
                  <a:pt x="20286" y="17178"/>
                </a:cubicBezTo>
                <a:cubicBezTo>
                  <a:pt x="20174" y="17046"/>
                  <a:pt x="20143" y="16887"/>
                  <a:pt x="20154" y="16735"/>
                </a:cubicBezTo>
                <a:cubicBezTo>
                  <a:pt x="20162" y="16616"/>
                  <a:pt x="20168" y="16498"/>
                  <a:pt x="20157" y="16380"/>
                </a:cubicBezTo>
                <a:cubicBezTo>
                  <a:pt x="20156" y="16371"/>
                  <a:pt x="20157" y="16359"/>
                  <a:pt x="20162" y="16352"/>
                </a:cubicBezTo>
                <a:cubicBezTo>
                  <a:pt x="20197" y="16312"/>
                  <a:pt x="20201" y="16270"/>
                  <a:pt x="20207" y="16218"/>
                </a:cubicBezTo>
                <a:cubicBezTo>
                  <a:pt x="20215" y="16144"/>
                  <a:pt x="20209" y="16076"/>
                  <a:pt x="20194" y="16008"/>
                </a:cubicBezTo>
                <a:cubicBezTo>
                  <a:pt x="20183" y="15958"/>
                  <a:pt x="20161" y="15907"/>
                  <a:pt x="20133" y="15862"/>
                </a:cubicBezTo>
                <a:cubicBezTo>
                  <a:pt x="20094" y="15801"/>
                  <a:pt x="20079" y="15741"/>
                  <a:pt x="20130" y="15682"/>
                </a:cubicBezTo>
                <a:cubicBezTo>
                  <a:pt x="20186" y="15619"/>
                  <a:pt x="20167" y="15548"/>
                  <a:pt x="20169" y="15478"/>
                </a:cubicBezTo>
                <a:cubicBezTo>
                  <a:pt x="20170" y="15447"/>
                  <a:pt x="20169" y="15414"/>
                  <a:pt x="20177" y="15385"/>
                </a:cubicBezTo>
                <a:cubicBezTo>
                  <a:pt x="20202" y="15300"/>
                  <a:pt x="20238" y="15218"/>
                  <a:pt x="20255" y="15131"/>
                </a:cubicBezTo>
                <a:cubicBezTo>
                  <a:pt x="20264" y="15083"/>
                  <a:pt x="20248" y="15030"/>
                  <a:pt x="20236" y="14980"/>
                </a:cubicBezTo>
                <a:cubicBezTo>
                  <a:pt x="20223" y="14930"/>
                  <a:pt x="20204" y="14880"/>
                  <a:pt x="20184" y="14831"/>
                </a:cubicBezTo>
                <a:cubicBezTo>
                  <a:pt x="20171" y="14798"/>
                  <a:pt x="20158" y="14761"/>
                  <a:pt x="20135" y="14735"/>
                </a:cubicBezTo>
                <a:cubicBezTo>
                  <a:pt x="20080" y="14675"/>
                  <a:pt x="20070" y="14613"/>
                  <a:pt x="20099" y="14542"/>
                </a:cubicBezTo>
                <a:cubicBezTo>
                  <a:pt x="20103" y="14532"/>
                  <a:pt x="20103" y="14519"/>
                  <a:pt x="20104" y="14508"/>
                </a:cubicBezTo>
                <a:cubicBezTo>
                  <a:pt x="20118" y="14315"/>
                  <a:pt x="20127" y="14123"/>
                  <a:pt x="20148" y="13932"/>
                </a:cubicBezTo>
                <a:cubicBezTo>
                  <a:pt x="20157" y="13855"/>
                  <a:pt x="20195" y="13781"/>
                  <a:pt x="20219" y="13705"/>
                </a:cubicBezTo>
                <a:cubicBezTo>
                  <a:pt x="20224" y="13689"/>
                  <a:pt x="20231" y="13672"/>
                  <a:pt x="20227" y="13656"/>
                </a:cubicBezTo>
                <a:cubicBezTo>
                  <a:pt x="20194" y="13486"/>
                  <a:pt x="20242" y="13327"/>
                  <a:pt x="20306" y="13170"/>
                </a:cubicBezTo>
                <a:cubicBezTo>
                  <a:pt x="20313" y="13154"/>
                  <a:pt x="20312" y="13134"/>
                  <a:pt x="20310" y="13116"/>
                </a:cubicBezTo>
                <a:cubicBezTo>
                  <a:pt x="20306" y="13066"/>
                  <a:pt x="20281" y="13012"/>
                  <a:pt x="20295" y="12966"/>
                </a:cubicBezTo>
                <a:cubicBezTo>
                  <a:pt x="20334" y="12845"/>
                  <a:pt x="20381" y="12724"/>
                  <a:pt x="20439" y="12610"/>
                </a:cubicBezTo>
                <a:cubicBezTo>
                  <a:pt x="20498" y="12494"/>
                  <a:pt x="20549" y="12388"/>
                  <a:pt x="20489" y="12255"/>
                </a:cubicBezTo>
                <a:cubicBezTo>
                  <a:pt x="20464" y="12199"/>
                  <a:pt x="20481" y="12124"/>
                  <a:pt x="20488" y="12059"/>
                </a:cubicBezTo>
                <a:cubicBezTo>
                  <a:pt x="20493" y="12011"/>
                  <a:pt x="20524" y="11966"/>
                  <a:pt x="20524" y="11919"/>
                </a:cubicBezTo>
                <a:cubicBezTo>
                  <a:pt x="20524" y="11794"/>
                  <a:pt x="20559" y="11683"/>
                  <a:pt x="20630" y="11575"/>
                </a:cubicBezTo>
                <a:cubicBezTo>
                  <a:pt x="20658" y="11533"/>
                  <a:pt x="20640" y="11468"/>
                  <a:pt x="20647" y="11414"/>
                </a:cubicBezTo>
                <a:cubicBezTo>
                  <a:pt x="20656" y="11356"/>
                  <a:pt x="20664" y="11296"/>
                  <a:pt x="20683" y="11241"/>
                </a:cubicBezTo>
                <a:cubicBezTo>
                  <a:pt x="20734" y="11098"/>
                  <a:pt x="20791" y="10957"/>
                  <a:pt x="20844" y="10815"/>
                </a:cubicBezTo>
                <a:cubicBezTo>
                  <a:pt x="20888" y="10698"/>
                  <a:pt x="20853" y="10583"/>
                  <a:pt x="20834" y="10468"/>
                </a:cubicBezTo>
                <a:cubicBezTo>
                  <a:pt x="20822" y="10395"/>
                  <a:pt x="20794" y="10327"/>
                  <a:pt x="20837" y="10245"/>
                </a:cubicBezTo>
                <a:cubicBezTo>
                  <a:pt x="20877" y="10167"/>
                  <a:pt x="20868" y="10069"/>
                  <a:pt x="20890" y="9981"/>
                </a:cubicBezTo>
                <a:cubicBezTo>
                  <a:pt x="20908" y="9907"/>
                  <a:pt x="20938" y="9835"/>
                  <a:pt x="20967" y="9764"/>
                </a:cubicBezTo>
                <a:cubicBezTo>
                  <a:pt x="21007" y="9667"/>
                  <a:pt x="21049" y="9571"/>
                  <a:pt x="21029" y="9465"/>
                </a:cubicBezTo>
                <a:cubicBezTo>
                  <a:pt x="21007" y="9344"/>
                  <a:pt x="21092" y="9261"/>
                  <a:pt x="21149" y="9166"/>
                </a:cubicBezTo>
                <a:cubicBezTo>
                  <a:pt x="21187" y="9101"/>
                  <a:pt x="21216" y="9030"/>
                  <a:pt x="21240" y="8959"/>
                </a:cubicBezTo>
                <a:cubicBezTo>
                  <a:pt x="21271" y="8863"/>
                  <a:pt x="21290" y="8765"/>
                  <a:pt x="21320" y="8669"/>
                </a:cubicBezTo>
                <a:cubicBezTo>
                  <a:pt x="21366" y="8524"/>
                  <a:pt x="21401" y="8376"/>
                  <a:pt x="21376" y="8225"/>
                </a:cubicBezTo>
                <a:cubicBezTo>
                  <a:pt x="21364" y="8155"/>
                  <a:pt x="21366" y="8091"/>
                  <a:pt x="21383" y="8021"/>
                </a:cubicBezTo>
                <a:cubicBezTo>
                  <a:pt x="21410" y="7907"/>
                  <a:pt x="21413" y="7791"/>
                  <a:pt x="21514" y="7699"/>
                </a:cubicBezTo>
                <a:cubicBezTo>
                  <a:pt x="21550" y="7666"/>
                  <a:pt x="21559" y="7607"/>
                  <a:pt x="21578" y="7560"/>
                </a:cubicBezTo>
                <a:cubicBezTo>
                  <a:pt x="21600" y="7505"/>
                  <a:pt x="21589" y="7466"/>
                  <a:pt x="21525" y="7436"/>
                </a:cubicBezTo>
                <a:cubicBezTo>
                  <a:pt x="21497" y="7423"/>
                  <a:pt x="21469" y="7384"/>
                  <a:pt x="21464" y="7355"/>
                </a:cubicBezTo>
                <a:cubicBezTo>
                  <a:pt x="21450" y="7267"/>
                  <a:pt x="21470" y="7186"/>
                  <a:pt x="21516" y="7101"/>
                </a:cubicBezTo>
                <a:cubicBezTo>
                  <a:pt x="21558" y="7021"/>
                  <a:pt x="21554" y="6922"/>
                  <a:pt x="21571" y="6831"/>
                </a:cubicBezTo>
                <a:cubicBezTo>
                  <a:pt x="21577" y="6799"/>
                  <a:pt x="21586" y="6767"/>
                  <a:pt x="21593" y="6735"/>
                </a:cubicBezTo>
                <a:lnTo>
                  <a:pt x="21596" y="6714"/>
                </a:lnTo>
                <a:lnTo>
                  <a:pt x="21596" y="6526"/>
                </a:lnTo>
                <a:lnTo>
                  <a:pt x="21596" y="6518"/>
                </a:lnTo>
                <a:cubicBezTo>
                  <a:pt x="21590" y="6477"/>
                  <a:pt x="21582" y="6437"/>
                  <a:pt x="21578" y="6396"/>
                </a:cubicBezTo>
                <a:cubicBezTo>
                  <a:pt x="21571" y="6333"/>
                  <a:pt x="21574" y="6269"/>
                  <a:pt x="21566" y="6206"/>
                </a:cubicBezTo>
                <a:cubicBezTo>
                  <a:pt x="21560" y="6155"/>
                  <a:pt x="21545" y="6103"/>
                  <a:pt x="21532" y="6052"/>
                </a:cubicBezTo>
                <a:cubicBezTo>
                  <a:pt x="21528" y="6034"/>
                  <a:pt x="21509" y="6016"/>
                  <a:pt x="21512" y="5999"/>
                </a:cubicBezTo>
                <a:cubicBezTo>
                  <a:pt x="21540" y="5832"/>
                  <a:pt x="21413" y="5712"/>
                  <a:pt x="21356" y="5571"/>
                </a:cubicBezTo>
                <a:cubicBezTo>
                  <a:pt x="21297" y="5423"/>
                  <a:pt x="21204" y="5279"/>
                  <a:pt x="21232" y="5114"/>
                </a:cubicBezTo>
                <a:cubicBezTo>
                  <a:pt x="21248" y="5014"/>
                  <a:pt x="21287" y="4917"/>
                  <a:pt x="21311" y="4818"/>
                </a:cubicBezTo>
                <a:cubicBezTo>
                  <a:pt x="21319" y="4782"/>
                  <a:pt x="21317" y="4743"/>
                  <a:pt x="21309" y="4708"/>
                </a:cubicBezTo>
                <a:cubicBezTo>
                  <a:pt x="21273" y="4536"/>
                  <a:pt x="21267" y="4368"/>
                  <a:pt x="21327" y="4200"/>
                </a:cubicBezTo>
                <a:cubicBezTo>
                  <a:pt x="21337" y="4171"/>
                  <a:pt x="21347" y="4140"/>
                  <a:pt x="21347" y="4110"/>
                </a:cubicBezTo>
                <a:cubicBezTo>
                  <a:pt x="21347" y="3946"/>
                  <a:pt x="21333" y="3785"/>
                  <a:pt x="21268" y="3628"/>
                </a:cubicBezTo>
                <a:cubicBezTo>
                  <a:pt x="21246" y="3575"/>
                  <a:pt x="21259" y="3511"/>
                  <a:pt x="21254" y="3452"/>
                </a:cubicBezTo>
                <a:cubicBezTo>
                  <a:pt x="21249" y="3398"/>
                  <a:pt x="21247" y="3342"/>
                  <a:pt x="21232" y="3290"/>
                </a:cubicBezTo>
                <a:cubicBezTo>
                  <a:pt x="21209" y="3214"/>
                  <a:pt x="21206" y="3144"/>
                  <a:pt x="21226" y="3065"/>
                </a:cubicBezTo>
                <a:cubicBezTo>
                  <a:pt x="21245" y="2990"/>
                  <a:pt x="21237" y="2909"/>
                  <a:pt x="21237" y="2831"/>
                </a:cubicBezTo>
                <a:cubicBezTo>
                  <a:pt x="21238" y="2744"/>
                  <a:pt x="21238" y="2657"/>
                  <a:pt x="21234" y="2570"/>
                </a:cubicBezTo>
                <a:cubicBezTo>
                  <a:pt x="21233" y="2535"/>
                  <a:pt x="21207" y="2495"/>
                  <a:pt x="21218" y="2466"/>
                </a:cubicBezTo>
                <a:cubicBezTo>
                  <a:pt x="21254" y="2373"/>
                  <a:pt x="21210" y="2281"/>
                  <a:pt x="21229" y="2188"/>
                </a:cubicBezTo>
                <a:cubicBezTo>
                  <a:pt x="21239" y="2142"/>
                  <a:pt x="21212" y="2090"/>
                  <a:pt x="21210" y="2041"/>
                </a:cubicBezTo>
                <a:cubicBezTo>
                  <a:pt x="21205" y="1961"/>
                  <a:pt x="21207" y="1880"/>
                  <a:pt x="21205" y="1800"/>
                </a:cubicBezTo>
                <a:cubicBezTo>
                  <a:pt x="21205" y="1774"/>
                  <a:pt x="21203" y="1748"/>
                  <a:pt x="21201" y="1721"/>
                </a:cubicBezTo>
                <a:cubicBezTo>
                  <a:pt x="21200" y="1698"/>
                  <a:pt x="21194" y="1673"/>
                  <a:pt x="21198" y="1651"/>
                </a:cubicBezTo>
                <a:cubicBezTo>
                  <a:pt x="21215" y="1571"/>
                  <a:pt x="21242" y="1491"/>
                  <a:pt x="21252" y="1410"/>
                </a:cubicBezTo>
                <a:cubicBezTo>
                  <a:pt x="21262" y="1340"/>
                  <a:pt x="21250" y="1268"/>
                  <a:pt x="21257" y="1198"/>
                </a:cubicBezTo>
                <a:cubicBezTo>
                  <a:pt x="21268" y="1073"/>
                  <a:pt x="21287" y="947"/>
                  <a:pt x="21300" y="822"/>
                </a:cubicBezTo>
                <a:cubicBezTo>
                  <a:pt x="21302" y="795"/>
                  <a:pt x="21286" y="768"/>
                  <a:pt x="21284" y="740"/>
                </a:cubicBezTo>
                <a:cubicBezTo>
                  <a:pt x="21281" y="654"/>
                  <a:pt x="21281" y="566"/>
                  <a:pt x="21279" y="480"/>
                </a:cubicBezTo>
                <a:cubicBezTo>
                  <a:pt x="21278" y="431"/>
                  <a:pt x="21281" y="381"/>
                  <a:pt x="21275" y="332"/>
                </a:cubicBezTo>
                <a:cubicBezTo>
                  <a:pt x="21267" y="268"/>
                  <a:pt x="21255" y="210"/>
                  <a:pt x="21307" y="150"/>
                </a:cubicBezTo>
                <a:cubicBezTo>
                  <a:pt x="21327" y="127"/>
                  <a:pt x="21339" y="103"/>
                  <a:pt x="21348" y="78"/>
                </a:cubicBezTo>
                <a:lnTo>
                  <a:pt x="21362" y="0"/>
                </a:lnTo>
                <a:lnTo>
                  <a:pt x="0" y="0"/>
                </a:lnTo>
                <a:close/>
                <a:moveTo>
                  <a:pt x="20255" y="846"/>
                </a:moveTo>
                <a:lnTo>
                  <a:pt x="20243" y="1032"/>
                </a:lnTo>
                <a:cubicBezTo>
                  <a:pt x="20237" y="1003"/>
                  <a:pt x="20235" y="974"/>
                  <a:pt x="20237" y="942"/>
                </a:cubicBezTo>
                <a:cubicBezTo>
                  <a:pt x="20239" y="911"/>
                  <a:pt x="20246" y="879"/>
                  <a:pt x="20255" y="846"/>
                </a:cubicBezTo>
                <a:close/>
                <a:moveTo>
                  <a:pt x="20432" y="1641"/>
                </a:moveTo>
                <a:cubicBezTo>
                  <a:pt x="20431" y="1666"/>
                  <a:pt x="20425" y="1690"/>
                  <a:pt x="20417" y="1714"/>
                </a:cubicBezTo>
                <a:lnTo>
                  <a:pt x="20410" y="1732"/>
                </a:lnTo>
                <a:lnTo>
                  <a:pt x="20432" y="1641"/>
                </a:lnTo>
                <a:close/>
                <a:moveTo>
                  <a:pt x="20366" y="1838"/>
                </a:moveTo>
                <a:lnTo>
                  <a:pt x="20342" y="1930"/>
                </a:lnTo>
                <a:cubicBezTo>
                  <a:pt x="20344" y="1905"/>
                  <a:pt x="20349" y="1880"/>
                  <a:pt x="20358" y="1856"/>
                </a:cubicBezTo>
                <a:lnTo>
                  <a:pt x="20366" y="1838"/>
                </a:lnTo>
                <a:close/>
                <a:moveTo>
                  <a:pt x="20394" y="8905"/>
                </a:moveTo>
                <a:lnTo>
                  <a:pt x="20460" y="8952"/>
                </a:lnTo>
                <a:lnTo>
                  <a:pt x="20493" y="9011"/>
                </a:lnTo>
                <a:lnTo>
                  <a:pt x="20394" y="8905"/>
                </a:lnTo>
                <a:close/>
              </a:path>
            </a:pathLst>
          </a:custGeom>
          <a:ln w="12700">
            <a:miter lim="400000"/>
          </a:ln>
          <a:effectLst>
            <a:outerShdw sx="100000" sy="100000" kx="0" ky="0" algn="b" rotWithShape="0" blurRad="381000" dist="152400" dir="0">
              <a:srgbClr val="000000">
                <a:alpha val="10000"/>
              </a:srgbClr>
            </a:outerShdw>
          </a:effectLst>
        </p:spPr>
      </p:pic>
      <p:grpSp>
        <p:nvGrpSpPr>
          <p:cNvPr id="223" name="Group 136"/>
          <p:cNvGrpSpPr/>
          <p:nvPr/>
        </p:nvGrpSpPr>
        <p:grpSpPr>
          <a:xfrm>
            <a:off x="5395368" y="0"/>
            <a:ext cx="874718" cy="6857456"/>
            <a:chOff x="0" y="0"/>
            <a:chExt cx="874717" cy="6857455"/>
          </a:xfrm>
        </p:grpSpPr>
        <p:sp>
          <p:nvSpPr>
            <p:cNvPr id="221" name="Freeform: Shape 137"/>
            <p:cNvSpPr/>
            <p:nvPr/>
          </p:nvSpPr>
          <p:spPr>
            <a:xfrm rot="16200000">
              <a:off x="-2991368"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2" name="Freeform: Shape 138"/>
            <p:cNvSpPr/>
            <p:nvPr/>
          </p:nvSpPr>
          <p:spPr>
            <a:xfrm rot="16200000">
              <a:off x="-2991370"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blipFill rotWithShape="1">
              <a:blip r:embed="rId4"/>
              <a:srcRect l="0" t="0" r="0" b="0"/>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24" name="Rectangle 12"/>
          <p:cNvSpPr txBox="1"/>
          <p:nvPr/>
        </p:nvSpPr>
        <p:spPr>
          <a:xfrm>
            <a:off x="7027546" y="3146400"/>
            <a:ext cx="4299584" cy="2682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600"/>
              </a:spcBef>
              <a:defRPr i="1" sz="2400">
                <a:solidFill>
                  <a:srgbClr val="FFFFFF">
                    <a:alpha val="80000"/>
                  </a:srgbClr>
                </a:solidFill>
              </a:defRPr>
            </a:pPr>
            <a:r>
              <a:t>Escucha siempre a los niños… pueden tener ideas que nunca se nos han ocurrido</a:t>
            </a:r>
          </a:p>
          <a:p>
            <a:pPr algn="r">
              <a:lnSpc>
                <a:spcPct val="90000"/>
              </a:lnSpc>
              <a:spcBef>
                <a:spcPts val="600"/>
              </a:spcBef>
              <a:defRPr i="1" sz="2400">
                <a:solidFill>
                  <a:srgbClr val="FFFFFF">
                    <a:alpha val="80000"/>
                  </a:srgbClr>
                </a:solidFill>
              </a:defRPr>
            </a:pPr>
            <a:r>
              <a:t>Alexander G. Bell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pic>
        <p:nvPicPr>
          <p:cNvPr id="229" name="Picture 4" descr="Picture 4"/>
          <p:cNvPicPr>
            <a:picLocks noChangeAspect="1"/>
          </p:cNvPicPr>
          <p:nvPr/>
        </p:nvPicPr>
        <p:blipFill>
          <a:blip r:embed="rId2">
            <a:extLst/>
          </a:blip>
          <a:srcRect l="0" t="0" r="5200" b="0"/>
          <a:stretch>
            <a:fillRect/>
          </a:stretch>
        </p:blipFill>
        <p:spPr>
          <a:xfrm>
            <a:off x="3523488" y="9"/>
            <a:ext cx="8668512" cy="6857991"/>
          </a:xfrm>
          <a:prstGeom prst="rect">
            <a:avLst/>
          </a:prstGeom>
          <a:ln w="12700">
            <a:miter lim="400000"/>
          </a:ln>
        </p:spPr>
      </p:pic>
      <p:sp>
        <p:nvSpPr>
          <p:cNvPr id="230" name="Rectangle 10"/>
          <p:cNvSpPr/>
          <p:nvPr/>
        </p:nvSpPr>
        <p:spPr>
          <a:xfrm>
            <a:off x="1" y="0"/>
            <a:ext cx="9756603" cy="6858000"/>
          </a:xfrm>
          <a:prstGeom prst="rect">
            <a:avLst/>
          </a:prstGeom>
          <a:gradFill>
            <a:gsLst>
              <a:gs pos="0">
                <a:srgbClr val="FFFFFF">
                  <a:alpha val="0"/>
                </a:srgbClr>
              </a:gs>
              <a:gs pos="19000">
                <a:srgbClr val="FFFFFF">
                  <a:alpha val="38000"/>
                </a:srgbClr>
              </a:gs>
              <a:gs pos="35000">
                <a:srgbClr val="FFFFFF">
                  <a:alpha val="78000"/>
                </a:srgbClr>
              </a:gs>
              <a:gs pos="58000">
                <a:srgbClr val="FFFFFF"/>
              </a:gs>
              <a:gs pos="100000">
                <a:srgbClr val="FFFFFF"/>
              </a:gs>
            </a:gsLst>
            <a:lin ang="10800000"/>
          </a:gradFill>
          <a:ln w="12700">
            <a:miter lim="400000"/>
          </a:ln>
        </p:spPr>
        <p:txBody>
          <a:bodyPr lIns="45719" rIns="45719" anchor="ctr"/>
          <a:lstStyle/>
          <a:p>
            <a:pPr algn="ctr">
              <a:defRPr>
                <a:solidFill>
                  <a:srgbClr val="FFFFFF"/>
                </a:solidFill>
              </a:defRPr>
            </a:pPr>
          </a:p>
        </p:txBody>
      </p:sp>
      <p:sp>
        <p:nvSpPr>
          <p:cNvPr id="231" name="Title 1"/>
          <p:cNvSpPr txBox="1"/>
          <p:nvPr>
            <p:ph type="title"/>
          </p:nvPr>
        </p:nvSpPr>
        <p:spPr>
          <a:xfrm>
            <a:off x="371093" y="1161288"/>
            <a:ext cx="3438146" cy="1124712"/>
          </a:xfrm>
          <a:prstGeom prst="rect">
            <a:avLst/>
          </a:prstGeom>
        </p:spPr>
        <p:txBody>
          <a:bodyPr anchor="b"/>
          <a:lstStyle>
            <a:lvl1pPr>
              <a:defRPr sz="2800"/>
            </a:lvl1pPr>
          </a:lstStyle>
          <a:p>
            <a:pPr/>
            <a:r>
              <a:t>¿Qué necesito hacer para “inventar”?</a:t>
            </a:r>
          </a:p>
        </p:txBody>
      </p:sp>
      <p:sp>
        <p:nvSpPr>
          <p:cNvPr id="232" name="Rectangle 12"/>
          <p:cNvSpPr/>
          <p:nvPr/>
        </p:nvSpPr>
        <p:spPr>
          <a:xfrm rot="5400000">
            <a:off x="662558" y="605790"/>
            <a:ext cx="73153" cy="548641"/>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233" name="Rectangle 14"/>
          <p:cNvSpPr/>
          <p:nvPr/>
        </p:nvSpPr>
        <p:spPr>
          <a:xfrm>
            <a:off x="428243" y="2441701"/>
            <a:ext cx="3300986" cy="12701"/>
          </a:xfrm>
          <a:prstGeom prst="rect">
            <a:avLst/>
          </a:prstGeom>
          <a:solidFill>
            <a:srgbClr val="D5D5D5"/>
          </a:solidFill>
          <a:ln w="3175">
            <a:solidFill>
              <a:srgbClr val="D5D5D5"/>
            </a:solidFill>
            <a:miter/>
          </a:ln>
        </p:spPr>
        <p:txBody>
          <a:bodyPr lIns="45719" rIns="45719" anchor="ctr"/>
          <a:lstStyle/>
          <a:p>
            <a:pPr algn="ctr">
              <a:defRPr>
                <a:solidFill>
                  <a:srgbClr val="FFFFFF"/>
                </a:solidFill>
              </a:defRPr>
            </a:pPr>
          </a:p>
        </p:txBody>
      </p:sp>
      <p:sp>
        <p:nvSpPr>
          <p:cNvPr id="234" name="Content Placeholder 2"/>
          <p:cNvSpPr txBox="1"/>
          <p:nvPr>
            <p:ph type="body" sz="quarter" idx="1"/>
          </p:nvPr>
        </p:nvSpPr>
        <p:spPr>
          <a:xfrm>
            <a:off x="371093" y="2718054"/>
            <a:ext cx="3438907" cy="3207259"/>
          </a:xfrm>
          <a:prstGeom prst="rect">
            <a:avLst/>
          </a:prstGeom>
        </p:spPr>
        <p:txBody>
          <a:bodyPr/>
          <a:lstStyle/>
          <a:p>
            <a:pPr marL="0" indent="0">
              <a:buSzTx/>
              <a:buNone/>
              <a:defRPr i="1" sz="1700"/>
            </a:pPr>
            <a:r>
              <a:t>“Para inventar, necesitas una buena imaginación  y un montón de basura”</a:t>
            </a:r>
          </a:p>
          <a:p>
            <a:pPr marL="0" indent="0">
              <a:buSzTx/>
              <a:buNone/>
              <a:defRPr i="1" sz="1700"/>
            </a:pPr>
          </a:p>
          <a:p>
            <a:pPr marL="0" indent="0">
              <a:buSzTx/>
              <a:buNone/>
              <a:defRPr i="1" sz="1700"/>
            </a:pPr>
            <a:r>
              <a:t>-  Thomas Edison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Picture 5" descr="Picture 5"/>
          <p:cNvPicPr>
            <a:picLocks noChangeAspect="1"/>
          </p:cNvPicPr>
          <p:nvPr/>
        </p:nvPicPr>
        <p:blipFill>
          <a:blip r:embed="rId3">
            <a:extLst/>
          </a:blip>
          <a:stretch>
            <a:fillRect/>
          </a:stretch>
        </p:blipFill>
        <p:spPr>
          <a:xfrm>
            <a:off x="9299610" y="2573754"/>
            <a:ext cx="1800001" cy="1197819"/>
          </a:xfrm>
          <a:prstGeom prst="rect">
            <a:avLst/>
          </a:prstGeom>
          <a:ln w="12700">
            <a:miter lim="400000"/>
          </a:ln>
        </p:spPr>
      </p:pic>
      <p:pic>
        <p:nvPicPr>
          <p:cNvPr id="237" name="Picture 6" descr="Picture 6"/>
          <p:cNvPicPr>
            <a:picLocks noChangeAspect="1"/>
          </p:cNvPicPr>
          <p:nvPr/>
        </p:nvPicPr>
        <p:blipFill>
          <a:blip r:embed="rId4">
            <a:extLst/>
          </a:blip>
          <a:stretch>
            <a:fillRect/>
          </a:stretch>
        </p:blipFill>
        <p:spPr>
          <a:xfrm>
            <a:off x="6675129" y="2671448"/>
            <a:ext cx="1800001" cy="1197819"/>
          </a:xfrm>
          <a:prstGeom prst="rect">
            <a:avLst/>
          </a:prstGeom>
          <a:ln w="12700">
            <a:miter lim="400000"/>
          </a:ln>
        </p:spPr>
      </p:pic>
      <p:pic>
        <p:nvPicPr>
          <p:cNvPr id="238" name="Picture 4095" descr="Picture 4095"/>
          <p:cNvPicPr>
            <a:picLocks noChangeAspect="1"/>
          </p:cNvPicPr>
          <p:nvPr/>
        </p:nvPicPr>
        <p:blipFill>
          <a:blip r:embed="rId5">
            <a:extLst/>
          </a:blip>
          <a:stretch>
            <a:fillRect/>
          </a:stretch>
        </p:blipFill>
        <p:spPr>
          <a:xfrm>
            <a:off x="1196841" y="2621300"/>
            <a:ext cx="1800001" cy="1348263"/>
          </a:xfrm>
          <a:prstGeom prst="rect">
            <a:avLst/>
          </a:prstGeom>
          <a:ln w="12700">
            <a:miter lim="400000"/>
          </a:ln>
        </p:spPr>
      </p:pic>
      <p:pic>
        <p:nvPicPr>
          <p:cNvPr id="239" name="Picture 4096" descr="Picture 4096"/>
          <p:cNvPicPr>
            <a:picLocks noChangeAspect="1"/>
          </p:cNvPicPr>
          <p:nvPr/>
        </p:nvPicPr>
        <p:blipFill>
          <a:blip r:embed="rId6">
            <a:extLst/>
          </a:blip>
          <a:stretch>
            <a:fillRect/>
          </a:stretch>
        </p:blipFill>
        <p:spPr>
          <a:xfrm>
            <a:off x="3918480" y="2595357"/>
            <a:ext cx="1800001" cy="1350001"/>
          </a:xfrm>
          <a:prstGeom prst="rect">
            <a:avLst/>
          </a:prstGeom>
          <a:ln w="12700">
            <a:miter lim="400000"/>
          </a:ln>
        </p:spPr>
      </p:pic>
      <p:sp>
        <p:nvSpPr>
          <p:cNvPr id="240" name="TextBox 2"/>
          <p:cNvSpPr txBox="1"/>
          <p:nvPr/>
        </p:nvSpPr>
        <p:spPr>
          <a:xfrm>
            <a:off x="875246" y="4078756"/>
            <a:ext cx="2395474" cy="675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800"/>
              </a:spcBef>
              <a:defRPr sz="1900"/>
            </a:lvl1pPr>
          </a:lstStyle>
          <a:p>
            <a:pPr/>
            <a:r>
              <a:t>Ponte un objetivo, un sueño, imagina!</a:t>
            </a:r>
          </a:p>
        </p:txBody>
      </p:sp>
      <p:sp>
        <p:nvSpPr>
          <p:cNvPr id="241" name="TextBox 2"/>
          <p:cNvSpPr txBox="1"/>
          <p:nvPr/>
        </p:nvSpPr>
        <p:spPr>
          <a:xfrm>
            <a:off x="3596885" y="4224806"/>
            <a:ext cx="2395474" cy="3835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spcBef>
                <a:spcPts val="1800"/>
              </a:spcBef>
              <a:defRPr sz="1900"/>
            </a:pPr>
            <a:r>
              <a:rPr>
                <a:latin typeface="Arial"/>
                <a:ea typeface="Arial"/>
                <a:cs typeface="Arial"/>
                <a:sym typeface="Arial"/>
              </a:rPr>
              <a:t>Escríbelo</a:t>
            </a:r>
            <a:r>
              <a:t>!</a:t>
            </a:r>
          </a:p>
        </p:txBody>
      </p:sp>
      <p:sp>
        <p:nvSpPr>
          <p:cNvPr id="242" name="TextBox 2"/>
          <p:cNvSpPr txBox="1"/>
          <p:nvPr/>
        </p:nvSpPr>
        <p:spPr>
          <a:xfrm>
            <a:off x="9157900" y="4224806"/>
            <a:ext cx="2395474" cy="3835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800"/>
              </a:spcBef>
              <a:defRPr sz="1900"/>
            </a:lvl1pPr>
          </a:lstStyle>
          <a:p>
            <a:pPr/>
            <a:r>
              <a:t>!Es un Secreto!</a:t>
            </a:r>
          </a:p>
        </p:txBody>
      </p:sp>
      <p:sp>
        <p:nvSpPr>
          <p:cNvPr id="243" name="TextBox 2"/>
          <p:cNvSpPr txBox="1"/>
          <p:nvPr/>
        </p:nvSpPr>
        <p:spPr>
          <a:xfrm>
            <a:off x="1724490" y="1697361"/>
            <a:ext cx="744703" cy="94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800"/>
              </a:spcBef>
              <a:defRPr sz="5500"/>
            </a:lvl1pPr>
          </a:lstStyle>
          <a:p>
            <a:pPr/>
            <a:r>
              <a:t>1</a:t>
            </a:r>
          </a:p>
        </p:txBody>
      </p:sp>
      <p:sp>
        <p:nvSpPr>
          <p:cNvPr id="244" name="TextBox 2"/>
          <p:cNvSpPr txBox="1"/>
          <p:nvPr/>
        </p:nvSpPr>
        <p:spPr>
          <a:xfrm>
            <a:off x="4446129" y="1697361"/>
            <a:ext cx="744704" cy="94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800"/>
              </a:spcBef>
              <a:defRPr sz="5500"/>
            </a:lvl1pPr>
          </a:lstStyle>
          <a:p>
            <a:pPr/>
            <a:r>
              <a:t>2</a:t>
            </a:r>
          </a:p>
        </p:txBody>
      </p:sp>
      <p:sp>
        <p:nvSpPr>
          <p:cNvPr id="245" name="TextBox 2"/>
          <p:cNvSpPr txBox="1"/>
          <p:nvPr/>
        </p:nvSpPr>
        <p:spPr>
          <a:xfrm>
            <a:off x="7167768" y="1697361"/>
            <a:ext cx="744704" cy="94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800"/>
              </a:spcBef>
              <a:defRPr sz="5500"/>
            </a:lvl1pPr>
          </a:lstStyle>
          <a:p>
            <a:pPr/>
            <a:r>
              <a:t>3</a:t>
            </a:r>
          </a:p>
        </p:txBody>
      </p:sp>
      <p:sp>
        <p:nvSpPr>
          <p:cNvPr id="246" name="TextBox 2"/>
          <p:cNvSpPr txBox="1"/>
          <p:nvPr/>
        </p:nvSpPr>
        <p:spPr>
          <a:xfrm>
            <a:off x="9889407" y="1697361"/>
            <a:ext cx="744704" cy="942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800"/>
              </a:spcBef>
              <a:defRPr sz="5500"/>
            </a:lvl1pPr>
          </a:lstStyle>
          <a:p>
            <a:pPr/>
            <a:r>
              <a:t>4</a:t>
            </a:r>
          </a:p>
        </p:txBody>
      </p:sp>
      <p:sp>
        <p:nvSpPr>
          <p:cNvPr id="247" name="Title 4097"/>
          <p:cNvSpPr txBox="1"/>
          <p:nvPr>
            <p:ph type="title"/>
          </p:nvPr>
        </p:nvSpPr>
        <p:spPr>
          <a:prstGeom prst="rect">
            <a:avLst/>
          </a:prstGeom>
        </p:spPr>
        <p:txBody>
          <a:bodyPr/>
          <a:lstStyle>
            <a:lvl1pPr>
              <a:defRPr b="1">
                <a:latin typeface="+mj-lt"/>
                <a:ea typeface="+mj-ea"/>
                <a:cs typeface="+mj-cs"/>
                <a:sym typeface="Calibri"/>
              </a:defRPr>
            </a:lvl1pPr>
          </a:lstStyle>
          <a:p>
            <a:pPr/>
            <a:r>
              <a:t>Como “inventas” algo?</a:t>
            </a:r>
          </a:p>
        </p:txBody>
      </p:sp>
      <p:sp>
        <p:nvSpPr>
          <p:cNvPr id="248" name="TextBox 2"/>
          <p:cNvSpPr txBox="1"/>
          <p:nvPr/>
        </p:nvSpPr>
        <p:spPr>
          <a:xfrm>
            <a:off x="6377393" y="3932706"/>
            <a:ext cx="2395474" cy="9677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800"/>
              </a:spcBef>
              <a:defRPr sz="1900"/>
            </a:lvl1pPr>
          </a:lstStyle>
          <a:p>
            <a:pPr/>
            <a:r>
              <a:t>Experimenta, desarrolla, modifica, construye tu invención</a:t>
            </a:r>
          </a:p>
        </p:txBody>
      </p:sp>
      <p:sp>
        <p:nvSpPr>
          <p:cNvPr id="249"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38"/>
                                        </p:tgtEl>
                                        <p:attrNameLst>
                                          <p:attrName>style.visibility</p:attrName>
                                        </p:attrNameLst>
                                      </p:cBhvr>
                                      <p:to>
                                        <p:strVal val="visible"/>
                                      </p:to>
                                    </p:set>
                                    <p:anim calcmode="lin" valueType="num">
                                      <p:cBhvr>
                                        <p:cTn id="7" dur="1000" fill="hold"/>
                                        <p:tgtEl>
                                          <p:spTgt spid="238"/>
                                        </p:tgtEl>
                                        <p:attrNameLst>
                                          <p:attrName>ppt_x</p:attrName>
                                        </p:attrNameLst>
                                      </p:cBhvr>
                                      <p:tavLst>
                                        <p:tav tm="0">
                                          <p:val>
                                            <p:strVal val="#ppt_x"/>
                                          </p:val>
                                        </p:tav>
                                        <p:tav tm="100000">
                                          <p:val>
                                            <p:strVal val="#ppt_x"/>
                                          </p:val>
                                        </p:tav>
                                      </p:tavLst>
                                    </p:anim>
                                    <p:anim calcmode="lin" valueType="num">
                                      <p:cBhvr>
                                        <p:cTn id="8" dur="1000" fill="hold"/>
                                        <p:tgtEl>
                                          <p:spTgt spid="23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239"/>
                                        </p:tgtEl>
                                        <p:attrNameLst>
                                          <p:attrName>style.visibility</p:attrName>
                                        </p:attrNameLst>
                                      </p:cBhvr>
                                      <p:to>
                                        <p:strVal val="visible"/>
                                      </p:to>
                                    </p:set>
                                    <p:anim calcmode="lin" valueType="num">
                                      <p:cBhvr>
                                        <p:cTn id="12" dur="500" fill="hold"/>
                                        <p:tgtEl>
                                          <p:spTgt spid="239"/>
                                        </p:tgtEl>
                                        <p:attrNameLst>
                                          <p:attrName>ppt_x</p:attrName>
                                        </p:attrNameLst>
                                      </p:cBhvr>
                                      <p:tavLst>
                                        <p:tav tm="0">
                                          <p:val>
                                            <p:strVal val="#ppt_x"/>
                                          </p:val>
                                        </p:tav>
                                        <p:tav tm="100000">
                                          <p:val>
                                            <p:strVal val="#ppt_x"/>
                                          </p:val>
                                        </p:tav>
                                      </p:tavLst>
                                    </p:anim>
                                    <p:anim calcmode="lin" valueType="num">
                                      <p:cBhvr>
                                        <p:cTn id="13"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237"/>
                                        </p:tgtEl>
                                        <p:attrNameLst>
                                          <p:attrName>style.visibility</p:attrName>
                                        </p:attrNameLst>
                                      </p:cBhvr>
                                      <p:to>
                                        <p:strVal val="visible"/>
                                      </p:to>
                                    </p:set>
                                    <p:anim calcmode="lin" valueType="num">
                                      <p:cBhvr>
                                        <p:cTn id="18" dur="500" fill="hold"/>
                                        <p:tgtEl>
                                          <p:spTgt spid="237"/>
                                        </p:tgtEl>
                                        <p:attrNameLst>
                                          <p:attrName>ppt_x</p:attrName>
                                        </p:attrNameLst>
                                      </p:cBhvr>
                                      <p:tavLst>
                                        <p:tav tm="0">
                                          <p:val>
                                            <p:strVal val="#ppt_x"/>
                                          </p:val>
                                        </p:tav>
                                        <p:tav tm="100000">
                                          <p:val>
                                            <p:strVal val="#ppt_x"/>
                                          </p:val>
                                        </p:tav>
                                      </p:tavLst>
                                    </p:anim>
                                    <p:anim calcmode="lin" valueType="num">
                                      <p:cBhvr>
                                        <p:cTn id="19"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4" presetID="2" grpId="4" fill="hold">
                                  <p:stCondLst>
                                    <p:cond delay="0"/>
                                  </p:stCondLst>
                                  <p:iterate type="el" backwards="0">
                                    <p:tmAbs val="0"/>
                                  </p:iterate>
                                  <p:childTnLst>
                                    <p:set>
                                      <p:cBhvr>
                                        <p:cTn id="23" fill="hold"/>
                                        <p:tgtEl>
                                          <p:spTgt spid="236"/>
                                        </p:tgtEl>
                                        <p:attrNameLst>
                                          <p:attrName>style.visibility</p:attrName>
                                        </p:attrNameLst>
                                      </p:cBhvr>
                                      <p:to>
                                        <p:strVal val="visible"/>
                                      </p:to>
                                    </p:set>
                                    <p:anim calcmode="lin" valueType="num">
                                      <p:cBhvr>
                                        <p:cTn id="24" dur="500" fill="hold"/>
                                        <p:tgtEl>
                                          <p:spTgt spid="236"/>
                                        </p:tgtEl>
                                        <p:attrNameLst>
                                          <p:attrName>ppt_x</p:attrName>
                                        </p:attrNameLst>
                                      </p:cBhvr>
                                      <p:tavLst>
                                        <p:tav tm="0">
                                          <p:val>
                                            <p:strVal val="#ppt_x"/>
                                          </p:val>
                                        </p:tav>
                                        <p:tav tm="100000">
                                          <p:val>
                                            <p:strVal val="#ppt_x"/>
                                          </p:val>
                                        </p:tav>
                                      </p:tavLst>
                                    </p:anim>
                                    <p:anim calcmode="lin" valueType="num">
                                      <p:cBhvr>
                                        <p:cTn id="25" dur="500" fill="hold"/>
                                        <p:tgtEl>
                                          <p:spTgt spid="23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4" presetID="2" grpId="5" fill="hold">
                                  <p:stCondLst>
                                    <p:cond delay="0"/>
                                  </p:stCondLst>
                                  <p:iterate type="el" backwards="0">
                                    <p:tmAbs val="0"/>
                                  </p:iterate>
                                  <p:childTnLst>
                                    <p:set>
                                      <p:cBhvr>
                                        <p:cTn id="29" fill="hold"/>
                                        <p:tgtEl>
                                          <p:spTgt spid="240">
                                            <p:bg/>
                                          </p:spTgt>
                                        </p:tgtEl>
                                        <p:attrNameLst>
                                          <p:attrName>style.visibility</p:attrName>
                                        </p:attrNameLst>
                                      </p:cBhvr>
                                      <p:to>
                                        <p:strVal val="visible"/>
                                      </p:to>
                                    </p:set>
                                    <p:anim calcmode="lin" valueType="num">
                                      <p:cBhvr>
                                        <p:cTn id="30" dur="1000" fill="hold"/>
                                        <p:tgtEl>
                                          <p:spTgt spid="240">
                                            <p:bg/>
                                          </p:spTgt>
                                        </p:tgtEl>
                                        <p:attrNameLst>
                                          <p:attrName>ppt_x</p:attrName>
                                        </p:attrNameLst>
                                      </p:cBhvr>
                                      <p:tavLst>
                                        <p:tav tm="0">
                                          <p:val>
                                            <p:strVal val="#ppt_x"/>
                                          </p:val>
                                        </p:tav>
                                        <p:tav tm="100000">
                                          <p:val>
                                            <p:strVal val="#ppt_x"/>
                                          </p:val>
                                        </p:tav>
                                      </p:tavLst>
                                    </p:anim>
                                    <p:anim calcmode="lin" valueType="num">
                                      <p:cBhvr>
                                        <p:cTn id="31" dur="1000" fill="hold"/>
                                        <p:tgtEl>
                                          <p:spTgt spid="240">
                                            <p:bg/>
                                          </p:spTgt>
                                        </p:tgtEl>
                                        <p:attrNameLst>
                                          <p:attrName>ppt_y</p:attrName>
                                        </p:attrNameLst>
                                      </p:cBhvr>
                                      <p:tavLst>
                                        <p:tav tm="0">
                                          <p:val>
                                            <p:strVal val="1+#ppt_h/2"/>
                                          </p:val>
                                        </p:tav>
                                        <p:tav tm="100000">
                                          <p:val>
                                            <p:strVal val="#ppt_y"/>
                                          </p:val>
                                        </p:tav>
                                      </p:tavLst>
                                    </p:anim>
                                  </p:childTnLst>
                                </p:cTn>
                              </p:par>
                              <p:par>
                                <p:cTn id="32" presetClass="entr" nodeType="withEffect" presetSubtype="4" presetID="2" grpId="5" fill="hold">
                                  <p:stCondLst>
                                    <p:cond delay="0"/>
                                  </p:stCondLst>
                                  <p:iterate type="el" backwards="0">
                                    <p:tmAbs val="0"/>
                                  </p:iterate>
                                  <p:childTnLst>
                                    <p:set>
                                      <p:cBhvr>
                                        <p:cTn id="33" fill="hold"/>
                                        <p:tgtEl>
                                          <p:spTgt spid="240">
                                            <p:txEl>
                                              <p:pRg st="0" end="0"/>
                                            </p:txEl>
                                          </p:spTgt>
                                        </p:tgtEl>
                                        <p:attrNameLst>
                                          <p:attrName>style.visibility</p:attrName>
                                        </p:attrNameLst>
                                      </p:cBhvr>
                                      <p:to>
                                        <p:strVal val="visible"/>
                                      </p:to>
                                    </p:set>
                                    <p:anim calcmode="lin" valueType="num">
                                      <p:cBhvr>
                                        <p:cTn id="34" dur="1000" fill="hold"/>
                                        <p:tgtEl>
                                          <p:spTgt spid="24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6" fill="hold">
                                  <p:stCondLst>
                                    <p:cond delay="0"/>
                                  </p:stCondLst>
                                  <p:iterate type="el" backwards="0">
                                    <p:tmAbs val="0"/>
                                  </p:iterate>
                                  <p:childTnLst>
                                    <p:set>
                                      <p:cBhvr>
                                        <p:cTn id="39" fill="hold"/>
                                        <p:tgtEl>
                                          <p:spTgt spid="241">
                                            <p:bg/>
                                          </p:spTgt>
                                        </p:tgtEl>
                                        <p:attrNameLst>
                                          <p:attrName>style.visibility</p:attrName>
                                        </p:attrNameLst>
                                      </p:cBhvr>
                                      <p:to>
                                        <p:strVal val="visible"/>
                                      </p:to>
                                    </p:set>
                                    <p:anim calcmode="lin" valueType="num">
                                      <p:cBhvr>
                                        <p:cTn id="40" dur="1000" fill="hold"/>
                                        <p:tgtEl>
                                          <p:spTgt spid="241">
                                            <p:bg/>
                                          </p:spTgt>
                                        </p:tgtEl>
                                        <p:attrNameLst>
                                          <p:attrName>ppt_x</p:attrName>
                                        </p:attrNameLst>
                                      </p:cBhvr>
                                      <p:tavLst>
                                        <p:tav tm="0">
                                          <p:val>
                                            <p:strVal val="#ppt_x"/>
                                          </p:val>
                                        </p:tav>
                                        <p:tav tm="100000">
                                          <p:val>
                                            <p:strVal val="#ppt_x"/>
                                          </p:val>
                                        </p:tav>
                                      </p:tavLst>
                                    </p:anim>
                                    <p:anim calcmode="lin" valueType="num">
                                      <p:cBhvr>
                                        <p:cTn id="41" dur="1000" fill="hold"/>
                                        <p:tgtEl>
                                          <p:spTgt spid="241">
                                            <p:bg/>
                                          </p:spTgt>
                                        </p:tgtEl>
                                        <p:attrNameLst>
                                          <p:attrName>ppt_y</p:attrName>
                                        </p:attrNameLst>
                                      </p:cBhvr>
                                      <p:tavLst>
                                        <p:tav tm="0">
                                          <p:val>
                                            <p:strVal val="1+#ppt_h/2"/>
                                          </p:val>
                                        </p:tav>
                                        <p:tav tm="100000">
                                          <p:val>
                                            <p:strVal val="#ppt_y"/>
                                          </p:val>
                                        </p:tav>
                                      </p:tavLst>
                                    </p:anim>
                                  </p:childTnLst>
                                </p:cTn>
                              </p:par>
                              <p:par>
                                <p:cTn id="42" presetClass="entr" nodeType="withEffect" presetSubtype="4" presetID="2" grpId="6" fill="hold">
                                  <p:stCondLst>
                                    <p:cond delay="0"/>
                                  </p:stCondLst>
                                  <p:iterate type="el" backwards="0">
                                    <p:tmAbs val="0"/>
                                  </p:iterate>
                                  <p:childTnLst>
                                    <p:set>
                                      <p:cBhvr>
                                        <p:cTn id="43" fill="hold"/>
                                        <p:tgtEl>
                                          <p:spTgt spid="241">
                                            <p:txEl>
                                              <p:pRg st="0" end="0"/>
                                            </p:txEl>
                                          </p:spTgt>
                                        </p:tgtEl>
                                        <p:attrNameLst>
                                          <p:attrName>style.visibility</p:attrName>
                                        </p:attrNameLst>
                                      </p:cBhvr>
                                      <p:to>
                                        <p:strVal val="visible"/>
                                      </p:to>
                                    </p:set>
                                    <p:anim calcmode="lin" valueType="num">
                                      <p:cBhvr>
                                        <p:cTn id="44" dur="1000" fill="hold"/>
                                        <p:tgtEl>
                                          <p:spTgt spid="241">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2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4" presetID="2" grpId="7" fill="hold">
                                  <p:stCondLst>
                                    <p:cond delay="0"/>
                                  </p:stCondLst>
                                  <p:iterate type="el" backwards="0">
                                    <p:tmAbs val="0"/>
                                  </p:iterate>
                                  <p:childTnLst>
                                    <p:set>
                                      <p:cBhvr>
                                        <p:cTn id="49" fill="hold"/>
                                        <p:tgtEl>
                                          <p:spTgt spid="242">
                                            <p:bg/>
                                          </p:spTgt>
                                        </p:tgtEl>
                                        <p:attrNameLst>
                                          <p:attrName>style.visibility</p:attrName>
                                        </p:attrNameLst>
                                      </p:cBhvr>
                                      <p:to>
                                        <p:strVal val="visible"/>
                                      </p:to>
                                    </p:set>
                                    <p:anim calcmode="lin" valueType="num">
                                      <p:cBhvr>
                                        <p:cTn id="50" dur="1000" fill="hold"/>
                                        <p:tgtEl>
                                          <p:spTgt spid="242">
                                            <p:bg/>
                                          </p:spTgt>
                                        </p:tgtEl>
                                        <p:attrNameLst>
                                          <p:attrName>ppt_x</p:attrName>
                                        </p:attrNameLst>
                                      </p:cBhvr>
                                      <p:tavLst>
                                        <p:tav tm="0">
                                          <p:val>
                                            <p:strVal val="#ppt_x"/>
                                          </p:val>
                                        </p:tav>
                                        <p:tav tm="100000">
                                          <p:val>
                                            <p:strVal val="#ppt_x"/>
                                          </p:val>
                                        </p:tav>
                                      </p:tavLst>
                                    </p:anim>
                                    <p:anim calcmode="lin" valueType="num">
                                      <p:cBhvr>
                                        <p:cTn id="51" dur="1000" fill="hold"/>
                                        <p:tgtEl>
                                          <p:spTgt spid="242">
                                            <p:bg/>
                                          </p:spTgt>
                                        </p:tgtEl>
                                        <p:attrNameLst>
                                          <p:attrName>ppt_y</p:attrName>
                                        </p:attrNameLst>
                                      </p:cBhvr>
                                      <p:tavLst>
                                        <p:tav tm="0">
                                          <p:val>
                                            <p:strVal val="1+#ppt_h/2"/>
                                          </p:val>
                                        </p:tav>
                                        <p:tav tm="100000">
                                          <p:val>
                                            <p:strVal val="#ppt_y"/>
                                          </p:val>
                                        </p:tav>
                                      </p:tavLst>
                                    </p:anim>
                                  </p:childTnLst>
                                </p:cTn>
                              </p:par>
                              <p:par>
                                <p:cTn id="52" presetClass="entr" nodeType="withEffect" presetSubtype="4" presetID="2" grpId="7" fill="hold">
                                  <p:stCondLst>
                                    <p:cond delay="0"/>
                                  </p:stCondLst>
                                  <p:iterate type="el" backwards="0">
                                    <p:tmAbs val="0"/>
                                  </p:iterate>
                                  <p:childTnLst>
                                    <p:set>
                                      <p:cBhvr>
                                        <p:cTn id="53" fill="hold"/>
                                        <p:tgtEl>
                                          <p:spTgt spid="242">
                                            <p:txEl>
                                              <p:pRg st="0" end="0"/>
                                            </p:txEl>
                                          </p:spTgt>
                                        </p:tgtEl>
                                        <p:attrNameLst>
                                          <p:attrName>style.visibility</p:attrName>
                                        </p:attrNameLst>
                                      </p:cBhvr>
                                      <p:to>
                                        <p:strVal val="visible"/>
                                      </p:to>
                                    </p:set>
                                    <p:anim calcmode="lin" valueType="num">
                                      <p:cBhvr>
                                        <p:cTn id="54" dur="1000" fill="hold"/>
                                        <p:tgtEl>
                                          <p:spTgt spid="24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2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4" presetID="2" grpId="8" fill="hold">
                                  <p:stCondLst>
                                    <p:cond delay="0"/>
                                  </p:stCondLst>
                                  <p:iterate type="el" backwards="0">
                                    <p:tmAbs val="0"/>
                                  </p:iterate>
                                  <p:childTnLst>
                                    <p:set>
                                      <p:cBhvr>
                                        <p:cTn id="59" fill="hold"/>
                                        <p:tgtEl>
                                          <p:spTgt spid="243">
                                            <p:bg/>
                                          </p:spTgt>
                                        </p:tgtEl>
                                        <p:attrNameLst>
                                          <p:attrName>style.visibility</p:attrName>
                                        </p:attrNameLst>
                                      </p:cBhvr>
                                      <p:to>
                                        <p:strVal val="visible"/>
                                      </p:to>
                                    </p:set>
                                    <p:anim calcmode="lin" valueType="num">
                                      <p:cBhvr>
                                        <p:cTn id="60" dur="1000" fill="hold"/>
                                        <p:tgtEl>
                                          <p:spTgt spid="243">
                                            <p:bg/>
                                          </p:spTgt>
                                        </p:tgtEl>
                                        <p:attrNameLst>
                                          <p:attrName>ppt_x</p:attrName>
                                        </p:attrNameLst>
                                      </p:cBhvr>
                                      <p:tavLst>
                                        <p:tav tm="0">
                                          <p:val>
                                            <p:strVal val="#ppt_x"/>
                                          </p:val>
                                        </p:tav>
                                        <p:tav tm="100000">
                                          <p:val>
                                            <p:strVal val="#ppt_x"/>
                                          </p:val>
                                        </p:tav>
                                      </p:tavLst>
                                    </p:anim>
                                    <p:anim calcmode="lin" valueType="num">
                                      <p:cBhvr>
                                        <p:cTn id="61" dur="1000" fill="hold"/>
                                        <p:tgtEl>
                                          <p:spTgt spid="243">
                                            <p:bg/>
                                          </p:spTgt>
                                        </p:tgtEl>
                                        <p:attrNameLst>
                                          <p:attrName>ppt_y</p:attrName>
                                        </p:attrNameLst>
                                      </p:cBhvr>
                                      <p:tavLst>
                                        <p:tav tm="0">
                                          <p:val>
                                            <p:strVal val="1+#ppt_h/2"/>
                                          </p:val>
                                        </p:tav>
                                        <p:tav tm="100000">
                                          <p:val>
                                            <p:strVal val="#ppt_y"/>
                                          </p:val>
                                        </p:tav>
                                      </p:tavLst>
                                    </p:anim>
                                  </p:childTnLst>
                                </p:cTn>
                              </p:par>
                              <p:par>
                                <p:cTn id="62" presetClass="entr" nodeType="withEffect" presetSubtype="4" presetID="2" grpId="8" fill="hold">
                                  <p:stCondLst>
                                    <p:cond delay="0"/>
                                  </p:stCondLst>
                                  <p:iterate type="el" backwards="0">
                                    <p:tmAbs val="0"/>
                                  </p:iterate>
                                  <p:childTnLst>
                                    <p:set>
                                      <p:cBhvr>
                                        <p:cTn id="63" fill="hold"/>
                                        <p:tgtEl>
                                          <p:spTgt spid="243">
                                            <p:txEl>
                                              <p:pRg st="0" end="0"/>
                                            </p:txEl>
                                          </p:spTgt>
                                        </p:tgtEl>
                                        <p:attrNameLst>
                                          <p:attrName>style.visibility</p:attrName>
                                        </p:attrNameLst>
                                      </p:cBhvr>
                                      <p:to>
                                        <p:strVal val="visible"/>
                                      </p:to>
                                    </p:set>
                                    <p:anim calcmode="lin" valueType="num">
                                      <p:cBhvr>
                                        <p:cTn id="64" dur="1000" fill="hold"/>
                                        <p:tgtEl>
                                          <p:spTgt spid="24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4" presetID="2" grpId="9" fill="hold">
                                  <p:stCondLst>
                                    <p:cond delay="0"/>
                                  </p:stCondLst>
                                  <p:iterate type="el" backwards="0">
                                    <p:tmAbs val="0"/>
                                  </p:iterate>
                                  <p:childTnLst>
                                    <p:set>
                                      <p:cBhvr>
                                        <p:cTn id="69" fill="hold"/>
                                        <p:tgtEl>
                                          <p:spTgt spid="244">
                                            <p:bg/>
                                          </p:spTgt>
                                        </p:tgtEl>
                                        <p:attrNameLst>
                                          <p:attrName>style.visibility</p:attrName>
                                        </p:attrNameLst>
                                      </p:cBhvr>
                                      <p:to>
                                        <p:strVal val="visible"/>
                                      </p:to>
                                    </p:set>
                                    <p:anim calcmode="lin" valueType="num">
                                      <p:cBhvr>
                                        <p:cTn id="70" dur="1000" fill="hold"/>
                                        <p:tgtEl>
                                          <p:spTgt spid="244">
                                            <p:bg/>
                                          </p:spTgt>
                                        </p:tgtEl>
                                        <p:attrNameLst>
                                          <p:attrName>ppt_x</p:attrName>
                                        </p:attrNameLst>
                                      </p:cBhvr>
                                      <p:tavLst>
                                        <p:tav tm="0">
                                          <p:val>
                                            <p:strVal val="#ppt_x"/>
                                          </p:val>
                                        </p:tav>
                                        <p:tav tm="100000">
                                          <p:val>
                                            <p:strVal val="#ppt_x"/>
                                          </p:val>
                                        </p:tav>
                                      </p:tavLst>
                                    </p:anim>
                                    <p:anim calcmode="lin" valueType="num">
                                      <p:cBhvr>
                                        <p:cTn id="71" dur="1000" fill="hold"/>
                                        <p:tgtEl>
                                          <p:spTgt spid="244">
                                            <p:bg/>
                                          </p:spTgt>
                                        </p:tgtEl>
                                        <p:attrNameLst>
                                          <p:attrName>ppt_y</p:attrName>
                                        </p:attrNameLst>
                                      </p:cBhvr>
                                      <p:tavLst>
                                        <p:tav tm="0">
                                          <p:val>
                                            <p:strVal val="1+#ppt_h/2"/>
                                          </p:val>
                                        </p:tav>
                                        <p:tav tm="100000">
                                          <p:val>
                                            <p:strVal val="#ppt_y"/>
                                          </p:val>
                                        </p:tav>
                                      </p:tavLst>
                                    </p:anim>
                                  </p:childTnLst>
                                </p:cTn>
                              </p:par>
                              <p:par>
                                <p:cTn id="72" presetClass="entr" nodeType="withEffect" presetSubtype="4" presetID="2" grpId="9" fill="hold">
                                  <p:stCondLst>
                                    <p:cond delay="0"/>
                                  </p:stCondLst>
                                  <p:iterate type="el" backwards="0">
                                    <p:tmAbs val="0"/>
                                  </p:iterate>
                                  <p:childTnLst>
                                    <p:set>
                                      <p:cBhvr>
                                        <p:cTn id="73" fill="hold"/>
                                        <p:tgtEl>
                                          <p:spTgt spid="244">
                                            <p:txEl>
                                              <p:pRg st="0" end="0"/>
                                            </p:txEl>
                                          </p:spTgt>
                                        </p:tgtEl>
                                        <p:attrNameLst>
                                          <p:attrName>style.visibility</p:attrName>
                                        </p:attrNameLst>
                                      </p:cBhvr>
                                      <p:to>
                                        <p:strVal val="visible"/>
                                      </p:to>
                                    </p:set>
                                    <p:anim calcmode="lin" valueType="num">
                                      <p:cBhvr>
                                        <p:cTn id="74" dur="1000" fill="hold"/>
                                        <p:tgtEl>
                                          <p:spTgt spid="244">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Class="entr" nodeType="clickEffect" presetSubtype="4" presetID="2" grpId="10" fill="hold">
                                  <p:stCondLst>
                                    <p:cond delay="0"/>
                                  </p:stCondLst>
                                  <p:iterate type="el" backwards="0">
                                    <p:tmAbs val="0"/>
                                  </p:iterate>
                                  <p:childTnLst>
                                    <p:set>
                                      <p:cBhvr>
                                        <p:cTn id="79" fill="hold"/>
                                        <p:tgtEl>
                                          <p:spTgt spid="245">
                                            <p:bg/>
                                          </p:spTgt>
                                        </p:tgtEl>
                                        <p:attrNameLst>
                                          <p:attrName>style.visibility</p:attrName>
                                        </p:attrNameLst>
                                      </p:cBhvr>
                                      <p:to>
                                        <p:strVal val="visible"/>
                                      </p:to>
                                    </p:set>
                                    <p:anim calcmode="lin" valueType="num">
                                      <p:cBhvr>
                                        <p:cTn id="80" dur="1000" fill="hold"/>
                                        <p:tgtEl>
                                          <p:spTgt spid="245">
                                            <p:bg/>
                                          </p:spTgt>
                                        </p:tgtEl>
                                        <p:attrNameLst>
                                          <p:attrName>ppt_x</p:attrName>
                                        </p:attrNameLst>
                                      </p:cBhvr>
                                      <p:tavLst>
                                        <p:tav tm="0">
                                          <p:val>
                                            <p:strVal val="#ppt_x"/>
                                          </p:val>
                                        </p:tav>
                                        <p:tav tm="100000">
                                          <p:val>
                                            <p:strVal val="#ppt_x"/>
                                          </p:val>
                                        </p:tav>
                                      </p:tavLst>
                                    </p:anim>
                                    <p:anim calcmode="lin" valueType="num">
                                      <p:cBhvr>
                                        <p:cTn id="81" dur="1000" fill="hold"/>
                                        <p:tgtEl>
                                          <p:spTgt spid="245">
                                            <p:bg/>
                                          </p:spTgt>
                                        </p:tgtEl>
                                        <p:attrNameLst>
                                          <p:attrName>ppt_y</p:attrName>
                                        </p:attrNameLst>
                                      </p:cBhvr>
                                      <p:tavLst>
                                        <p:tav tm="0">
                                          <p:val>
                                            <p:strVal val="1+#ppt_h/2"/>
                                          </p:val>
                                        </p:tav>
                                        <p:tav tm="100000">
                                          <p:val>
                                            <p:strVal val="#ppt_y"/>
                                          </p:val>
                                        </p:tav>
                                      </p:tavLst>
                                    </p:anim>
                                  </p:childTnLst>
                                </p:cTn>
                              </p:par>
                              <p:par>
                                <p:cTn id="82" presetClass="entr" nodeType="withEffect" presetSubtype="4" presetID="2" grpId="10" fill="hold">
                                  <p:stCondLst>
                                    <p:cond delay="0"/>
                                  </p:stCondLst>
                                  <p:iterate type="el" backwards="0">
                                    <p:tmAbs val="0"/>
                                  </p:iterate>
                                  <p:childTnLst>
                                    <p:set>
                                      <p:cBhvr>
                                        <p:cTn id="83" fill="hold"/>
                                        <p:tgtEl>
                                          <p:spTgt spid="245">
                                            <p:txEl>
                                              <p:pRg st="0" end="0"/>
                                            </p:txEl>
                                          </p:spTgt>
                                        </p:tgtEl>
                                        <p:attrNameLst>
                                          <p:attrName>style.visibility</p:attrName>
                                        </p:attrNameLst>
                                      </p:cBhvr>
                                      <p:to>
                                        <p:strVal val="visible"/>
                                      </p:to>
                                    </p:set>
                                    <p:anim calcmode="lin" valueType="num">
                                      <p:cBhvr>
                                        <p:cTn id="84" dur="1000" fill="hold"/>
                                        <p:tgtEl>
                                          <p:spTgt spid="24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Class="entr" nodeType="clickEffect" presetSubtype="4" presetID="2" grpId="11" fill="hold">
                                  <p:stCondLst>
                                    <p:cond delay="0"/>
                                  </p:stCondLst>
                                  <p:iterate type="el" backwards="0">
                                    <p:tmAbs val="0"/>
                                  </p:iterate>
                                  <p:childTnLst>
                                    <p:set>
                                      <p:cBhvr>
                                        <p:cTn id="89" fill="hold"/>
                                        <p:tgtEl>
                                          <p:spTgt spid="246">
                                            <p:bg/>
                                          </p:spTgt>
                                        </p:tgtEl>
                                        <p:attrNameLst>
                                          <p:attrName>style.visibility</p:attrName>
                                        </p:attrNameLst>
                                      </p:cBhvr>
                                      <p:to>
                                        <p:strVal val="visible"/>
                                      </p:to>
                                    </p:set>
                                    <p:anim calcmode="lin" valueType="num">
                                      <p:cBhvr>
                                        <p:cTn id="90" dur="1000" fill="hold"/>
                                        <p:tgtEl>
                                          <p:spTgt spid="246">
                                            <p:bg/>
                                          </p:spTgt>
                                        </p:tgtEl>
                                        <p:attrNameLst>
                                          <p:attrName>ppt_x</p:attrName>
                                        </p:attrNameLst>
                                      </p:cBhvr>
                                      <p:tavLst>
                                        <p:tav tm="0">
                                          <p:val>
                                            <p:strVal val="#ppt_x"/>
                                          </p:val>
                                        </p:tav>
                                        <p:tav tm="100000">
                                          <p:val>
                                            <p:strVal val="#ppt_x"/>
                                          </p:val>
                                        </p:tav>
                                      </p:tavLst>
                                    </p:anim>
                                    <p:anim calcmode="lin" valueType="num">
                                      <p:cBhvr>
                                        <p:cTn id="91" dur="1000" fill="hold"/>
                                        <p:tgtEl>
                                          <p:spTgt spid="246">
                                            <p:bg/>
                                          </p:spTgt>
                                        </p:tgtEl>
                                        <p:attrNameLst>
                                          <p:attrName>ppt_y</p:attrName>
                                        </p:attrNameLst>
                                      </p:cBhvr>
                                      <p:tavLst>
                                        <p:tav tm="0">
                                          <p:val>
                                            <p:strVal val="1+#ppt_h/2"/>
                                          </p:val>
                                        </p:tav>
                                        <p:tav tm="100000">
                                          <p:val>
                                            <p:strVal val="#ppt_y"/>
                                          </p:val>
                                        </p:tav>
                                      </p:tavLst>
                                    </p:anim>
                                  </p:childTnLst>
                                </p:cTn>
                              </p:par>
                              <p:par>
                                <p:cTn id="92" presetClass="entr" nodeType="withEffect" presetSubtype="4" presetID="2" grpId="11" fill="hold">
                                  <p:stCondLst>
                                    <p:cond delay="0"/>
                                  </p:stCondLst>
                                  <p:iterate type="el" backwards="0">
                                    <p:tmAbs val="0"/>
                                  </p:iterate>
                                  <p:childTnLst>
                                    <p:set>
                                      <p:cBhvr>
                                        <p:cTn id="93" fill="hold"/>
                                        <p:tgtEl>
                                          <p:spTgt spid="246">
                                            <p:txEl>
                                              <p:pRg st="0" end="0"/>
                                            </p:txEl>
                                          </p:spTgt>
                                        </p:tgtEl>
                                        <p:attrNameLst>
                                          <p:attrName>style.visibility</p:attrName>
                                        </p:attrNameLst>
                                      </p:cBhvr>
                                      <p:to>
                                        <p:strVal val="visible"/>
                                      </p:to>
                                    </p:set>
                                    <p:anim calcmode="lin" valueType="num">
                                      <p:cBhvr>
                                        <p:cTn id="94" dur="1000" fill="hold"/>
                                        <p:tgtEl>
                                          <p:spTgt spid="246">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2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Class="entr" nodeType="clickEffect" presetSubtype="4" presetID="2" grpId="12" fill="hold">
                                  <p:stCondLst>
                                    <p:cond delay="0"/>
                                  </p:stCondLst>
                                  <p:iterate type="el" backwards="0">
                                    <p:tmAbs val="0"/>
                                  </p:iterate>
                                  <p:childTnLst>
                                    <p:set>
                                      <p:cBhvr>
                                        <p:cTn id="99" fill="hold"/>
                                        <p:tgtEl>
                                          <p:spTgt spid="248">
                                            <p:bg/>
                                          </p:spTgt>
                                        </p:tgtEl>
                                        <p:attrNameLst>
                                          <p:attrName>style.visibility</p:attrName>
                                        </p:attrNameLst>
                                      </p:cBhvr>
                                      <p:to>
                                        <p:strVal val="visible"/>
                                      </p:to>
                                    </p:set>
                                    <p:anim calcmode="lin" valueType="num">
                                      <p:cBhvr>
                                        <p:cTn id="100" dur="1000" fill="hold"/>
                                        <p:tgtEl>
                                          <p:spTgt spid="248">
                                            <p:bg/>
                                          </p:spTgt>
                                        </p:tgtEl>
                                        <p:attrNameLst>
                                          <p:attrName>ppt_x</p:attrName>
                                        </p:attrNameLst>
                                      </p:cBhvr>
                                      <p:tavLst>
                                        <p:tav tm="0">
                                          <p:val>
                                            <p:strVal val="#ppt_x"/>
                                          </p:val>
                                        </p:tav>
                                        <p:tav tm="100000">
                                          <p:val>
                                            <p:strVal val="#ppt_x"/>
                                          </p:val>
                                        </p:tav>
                                      </p:tavLst>
                                    </p:anim>
                                    <p:anim calcmode="lin" valueType="num">
                                      <p:cBhvr>
                                        <p:cTn id="101" dur="1000" fill="hold"/>
                                        <p:tgtEl>
                                          <p:spTgt spid="248">
                                            <p:bg/>
                                          </p:spTgt>
                                        </p:tgtEl>
                                        <p:attrNameLst>
                                          <p:attrName>ppt_y</p:attrName>
                                        </p:attrNameLst>
                                      </p:cBhvr>
                                      <p:tavLst>
                                        <p:tav tm="0">
                                          <p:val>
                                            <p:strVal val="1+#ppt_h/2"/>
                                          </p:val>
                                        </p:tav>
                                        <p:tav tm="100000">
                                          <p:val>
                                            <p:strVal val="#ppt_y"/>
                                          </p:val>
                                        </p:tav>
                                      </p:tavLst>
                                    </p:anim>
                                  </p:childTnLst>
                                </p:cTn>
                              </p:par>
                              <p:par>
                                <p:cTn id="102" presetClass="entr" nodeType="withEffect" presetSubtype="4" presetID="2" grpId="12" fill="hold">
                                  <p:stCondLst>
                                    <p:cond delay="0"/>
                                  </p:stCondLst>
                                  <p:iterate type="el" backwards="0">
                                    <p:tmAbs val="0"/>
                                  </p:iterate>
                                  <p:childTnLst>
                                    <p:set>
                                      <p:cBhvr>
                                        <p:cTn id="103" fill="hold"/>
                                        <p:tgtEl>
                                          <p:spTgt spid="248">
                                            <p:txEl>
                                              <p:pRg st="0" end="0"/>
                                            </p:txEl>
                                          </p:spTgt>
                                        </p:tgtEl>
                                        <p:attrNameLst>
                                          <p:attrName>style.visibility</p:attrName>
                                        </p:attrNameLst>
                                      </p:cBhvr>
                                      <p:to>
                                        <p:strVal val="visible"/>
                                      </p:to>
                                    </p:set>
                                    <p:anim calcmode="lin" valueType="num">
                                      <p:cBhvr>
                                        <p:cTn id="104" dur="1000" fill="hold"/>
                                        <p:tgtEl>
                                          <p:spTgt spid="248">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2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8"/>
      <p:bldP build="p" bldLvl="5" animBg="1" rev="0" advAuto="0" spid="246" grpId="11"/>
      <p:bldP build="p" bldLvl="5" animBg="1" rev="0" advAuto="0" spid="248" grpId="12"/>
      <p:bldP build="p" bldLvl="5" animBg="1" rev="0" advAuto="0" spid="242" grpId="7"/>
      <p:bldP build="p" bldLvl="5" animBg="1" rev="0" advAuto="0" spid="240" grpId="5"/>
      <p:bldP build="p" bldLvl="5" animBg="1" rev="0" advAuto="0" spid="241" grpId="6"/>
      <p:bldP build="whole" bldLvl="1" animBg="1" rev="0" advAuto="0" spid="239" grpId="2"/>
      <p:bldP build="whole" bldLvl="1" animBg="1" rev="0" advAuto="0" spid="238" grpId="1"/>
      <p:bldP build="p" bldLvl="5" animBg="1" rev="0" advAuto="0" spid="244" grpId="9"/>
      <p:bldP build="whole" bldLvl="1" animBg="1" rev="0" advAuto="0" spid="237" grpId="3"/>
      <p:bldP build="p" bldLvl="5" animBg="1" rev="0" advAuto="0" spid="245" grpId="10"/>
      <p:bldP build="whole" bldLvl="1" animBg="1" rev="0" advAuto="0" spid="236" grpId="4"/>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itle 5"/>
          <p:cNvSpPr txBox="1"/>
          <p:nvPr>
            <p:ph type="title"/>
          </p:nvPr>
        </p:nvSpPr>
        <p:spPr>
          <a:prstGeom prst="rect">
            <a:avLst/>
          </a:prstGeom>
        </p:spPr>
        <p:txBody>
          <a:bodyPr/>
          <a:lstStyle>
            <a:lvl1pPr>
              <a:defRPr b="1">
                <a:latin typeface="+mj-lt"/>
                <a:ea typeface="+mj-ea"/>
                <a:cs typeface="+mj-cs"/>
                <a:sym typeface="Calibri"/>
              </a:defRPr>
            </a:lvl1pPr>
          </a:lstStyle>
          <a:p>
            <a:pPr/>
            <a:r>
              <a:t>¿Qué es una patente?</a:t>
            </a:r>
          </a:p>
        </p:txBody>
      </p:sp>
      <p:sp>
        <p:nvSpPr>
          <p:cNvPr id="254" name="Content Placeholder 6"/>
          <p:cNvSpPr txBox="1"/>
          <p:nvPr>
            <p:ph type="body" sz="half" idx="1"/>
          </p:nvPr>
        </p:nvSpPr>
        <p:spPr>
          <a:xfrm>
            <a:off x="901166" y="1731105"/>
            <a:ext cx="4890359" cy="3421190"/>
          </a:xfrm>
          <a:prstGeom prst="rect">
            <a:avLst/>
          </a:prstGeom>
        </p:spPr>
        <p:txBody>
          <a:bodyPr/>
          <a:lstStyle/>
          <a:p>
            <a:pPr lvl="1" marL="720000" indent="-360000">
              <a:lnSpc>
                <a:spcPct val="100000"/>
              </a:lnSpc>
              <a:spcBef>
                <a:spcPts val="2100"/>
              </a:spcBef>
              <a:buFontTx/>
              <a:buChar char="❖"/>
              <a:defRPr sz="2400"/>
            </a:pPr>
            <a:r>
              <a:t>¿Solo un trozo de papel?</a:t>
            </a:r>
          </a:p>
          <a:p>
            <a:pPr lvl="1" marL="720000" indent="-360000">
              <a:lnSpc>
                <a:spcPct val="100000"/>
              </a:lnSpc>
              <a:spcBef>
                <a:spcPts val="2100"/>
              </a:spcBef>
              <a:buFontTx/>
              <a:buChar char="❖"/>
              <a:defRPr sz="2400"/>
            </a:pPr>
            <a:r>
              <a:t>Solo tu puedes permitir que otros/as la usen</a:t>
            </a:r>
          </a:p>
          <a:p>
            <a:pPr lvl="1" marL="720000" indent="-360000">
              <a:lnSpc>
                <a:spcPct val="100000"/>
              </a:lnSpc>
              <a:spcBef>
                <a:spcPts val="2100"/>
              </a:spcBef>
              <a:buFontTx/>
              <a:buChar char="❖"/>
              <a:defRPr sz="2400"/>
            </a:pPr>
            <a:r>
              <a:t>Ni siquiera tienes que usarla tú mismo/a</a:t>
            </a:r>
          </a:p>
          <a:p>
            <a:pPr lvl="1" marL="720000" indent="-360000">
              <a:lnSpc>
                <a:spcPct val="100000"/>
              </a:lnSpc>
              <a:spcBef>
                <a:spcPts val="2100"/>
              </a:spcBef>
              <a:buFontTx/>
              <a:buChar char="❖"/>
              <a:defRPr sz="2400"/>
            </a:pPr>
            <a:r>
              <a:t>Dura 20 años</a:t>
            </a:r>
          </a:p>
        </p:txBody>
      </p:sp>
      <p:pic>
        <p:nvPicPr>
          <p:cNvPr id="255" name="Image" descr="Image"/>
          <p:cNvPicPr>
            <a:picLocks noChangeAspect="1"/>
          </p:cNvPicPr>
          <p:nvPr/>
        </p:nvPicPr>
        <p:blipFill>
          <a:blip r:embed="rId3">
            <a:extLst/>
          </a:blip>
          <a:stretch>
            <a:fillRect/>
          </a:stretch>
        </p:blipFill>
        <p:spPr>
          <a:xfrm>
            <a:off x="6536462" y="1512544"/>
            <a:ext cx="2429151" cy="3600001"/>
          </a:xfrm>
          <a:prstGeom prst="rect">
            <a:avLst/>
          </a:prstGeom>
          <a:ln w="12700">
            <a:miter lim="400000"/>
          </a:ln>
        </p:spPr>
      </p:pic>
      <p:sp>
        <p:nvSpPr>
          <p:cNvPr id="256" name="Rectangle"/>
          <p:cNvSpPr/>
          <p:nvPr/>
        </p:nvSpPr>
        <p:spPr>
          <a:xfrm>
            <a:off x="8906629" y="1573760"/>
            <a:ext cx="2317987" cy="3477569"/>
          </a:xfrm>
          <a:prstGeom prst="rect">
            <a:avLst/>
          </a:prstGeom>
          <a:solidFill>
            <a:srgbClr val="FFFFFF"/>
          </a:solidFill>
          <a:ln w="15240">
            <a:solidFill>
              <a:srgbClr val="6C98CA"/>
            </a:solidFill>
            <a:miter/>
          </a:ln>
        </p:spPr>
        <p:txBody>
          <a:bodyPr lIns="45719" rIns="45719" anchor="ctr"/>
          <a:lstStyle/>
          <a:p>
            <a:pPr/>
          </a:p>
        </p:txBody>
      </p:sp>
      <p:pic>
        <p:nvPicPr>
          <p:cNvPr id="257" name="Image" descr="Image"/>
          <p:cNvPicPr>
            <a:picLocks noChangeAspect="1"/>
          </p:cNvPicPr>
          <p:nvPr/>
        </p:nvPicPr>
        <p:blipFill>
          <a:blip r:embed="rId4">
            <a:extLst/>
          </a:blip>
          <a:srcRect l="0" t="0" r="11805" b="0"/>
          <a:stretch>
            <a:fillRect/>
          </a:stretch>
        </p:blipFill>
        <p:spPr>
          <a:xfrm>
            <a:off x="8981756" y="1692897"/>
            <a:ext cx="2142384" cy="3290279"/>
          </a:xfrm>
          <a:prstGeom prst="rect">
            <a:avLst/>
          </a:prstGeom>
          <a:ln w="12700">
            <a:miter lim="400000"/>
          </a:ln>
        </p:spPr>
      </p:pic>
      <p:sp>
        <p:nvSpPr>
          <p:cNvPr id="25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itle 5"/>
          <p:cNvSpPr txBox="1"/>
          <p:nvPr>
            <p:ph type="title"/>
          </p:nvPr>
        </p:nvSpPr>
        <p:spPr>
          <a:prstGeom prst="rect">
            <a:avLst/>
          </a:prstGeom>
        </p:spPr>
        <p:txBody>
          <a:bodyPr/>
          <a:lstStyle>
            <a:lvl1pPr>
              <a:defRPr b="1">
                <a:latin typeface="+mj-lt"/>
                <a:ea typeface="+mj-ea"/>
                <a:cs typeface="+mj-cs"/>
                <a:sym typeface="Calibri"/>
              </a:defRPr>
            </a:lvl1pPr>
          </a:lstStyle>
          <a:p>
            <a:pPr/>
            <a:r>
              <a:t>¿Por qué patentar?</a:t>
            </a:r>
          </a:p>
        </p:txBody>
      </p:sp>
      <p:sp>
        <p:nvSpPr>
          <p:cNvPr id="263" name="Content Placeholder 6"/>
          <p:cNvSpPr txBox="1"/>
          <p:nvPr>
            <p:ph type="body" sz="half" idx="1"/>
          </p:nvPr>
        </p:nvSpPr>
        <p:spPr>
          <a:xfrm>
            <a:off x="901166" y="1731105"/>
            <a:ext cx="5734298" cy="3421190"/>
          </a:xfrm>
          <a:prstGeom prst="rect">
            <a:avLst/>
          </a:prstGeom>
        </p:spPr>
        <p:txBody>
          <a:bodyPr/>
          <a:lstStyle/>
          <a:p>
            <a:pPr lvl="1" marL="720000" indent="-360000">
              <a:lnSpc>
                <a:spcPct val="100000"/>
              </a:lnSpc>
              <a:spcBef>
                <a:spcPts val="2100"/>
              </a:spcBef>
              <a:buFontTx/>
              <a:buChar char="❖"/>
              <a:defRPr sz="2400"/>
            </a:pPr>
            <a:r>
              <a:t>Para que la persona que inventa (el/la propietario/a) pueda usar o permitir su uso a un tercero, y nadie más</a:t>
            </a:r>
          </a:p>
          <a:p>
            <a:pPr lvl="1" marL="720000" indent="-360000">
              <a:lnSpc>
                <a:spcPct val="100000"/>
              </a:lnSpc>
              <a:spcBef>
                <a:spcPts val="2100"/>
              </a:spcBef>
              <a:buFontTx/>
              <a:buChar char="❖"/>
              <a:defRPr sz="2400"/>
            </a:pPr>
            <a:r>
              <a:t>¿Cuánto tiempo puedes prevenir a otras personas de su uso? </a:t>
            </a:r>
          </a:p>
        </p:txBody>
      </p:sp>
      <p:pic>
        <p:nvPicPr>
          <p:cNvPr id="264" name="Image" descr="Image"/>
          <p:cNvPicPr>
            <a:picLocks noChangeAspect="1"/>
          </p:cNvPicPr>
          <p:nvPr/>
        </p:nvPicPr>
        <p:blipFill>
          <a:blip r:embed="rId3">
            <a:extLst/>
          </a:blip>
          <a:stretch>
            <a:fillRect/>
          </a:stretch>
        </p:blipFill>
        <p:spPr>
          <a:xfrm>
            <a:off x="7039357" y="1759008"/>
            <a:ext cx="4365660" cy="2910804"/>
          </a:xfrm>
          <a:prstGeom prst="rect">
            <a:avLst/>
          </a:prstGeom>
          <a:ln w="12700">
            <a:solidFill>
              <a:srgbClr val="000000"/>
            </a:solidFill>
            <a:miter/>
          </a:ln>
        </p:spPr>
      </p:pic>
      <p:sp>
        <p:nvSpPr>
          <p:cNvPr id="265"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le 1"/>
          <p:cNvSpPr txBox="1"/>
          <p:nvPr>
            <p:ph type="title"/>
          </p:nvPr>
        </p:nvSpPr>
        <p:spPr>
          <a:prstGeom prst="rect">
            <a:avLst/>
          </a:prstGeom>
        </p:spPr>
        <p:txBody>
          <a:bodyPr/>
          <a:lstStyle>
            <a:lvl1pPr>
              <a:lnSpc>
                <a:spcPct val="70000"/>
              </a:lnSpc>
              <a:defRPr sz="3900"/>
            </a:lvl1pPr>
          </a:lstStyle>
          <a:p>
            <a:pPr/>
            <a:r>
              <a:t>¿Por qué querríamos que otras personas usaran nuestras invenciones?</a:t>
            </a:r>
          </a:p>
        </p:txBody>
      </p:sp>
      <p:sp>
        <p:nvSpPr>
          <p:cNvPr id="270" name="Content Placeholder 2"/>
          <p:cNvSpPr txBox="1"/>
          <p:nvPr>
            <p:ph type="body" sz="quarter" idx="1"/>
          </p:nvPr>
        </p:nvSpPr>
        <p:spPr>
          <a:xfrm>
            <a:off x="770573" y="1837531"/>
            <a:ext cx="10515601" cy="650541"/>
          </a:xfrm>
          <a:prstGeom prst="rect">
            <a:avLst/>
          </a:prstGeom>
        </p:spPr>
        <p:txBody>
          <a:bodyPr/>
          <a:lstStyle>
            <a:lvl1pPr marL="0" indent="0" algn="ctr">
              <a:buSzTx/>
              <a:buNone/>
              <a:defRPr sz="2100"/>
            </a:lvl1pPr>
          </a:lstStyle>
          <a:p>
            <a:pPr/>
            <a:r>
              <a:t>Otra persona podría llevar tu invención más lejos, sacar más beneficios para la sociedad</a:t>
            </a:r>
          </a:p>
        </p:txBody>
      </p:sp>
      <p:pic>
        <p:nvPicPr>
          <p:cNvPr id="271" name="Picture 8" descr="Picture 8"/>
          <p:cNvPicPr>
            <a:picLocks noChangeAspect="1"/>
          </p:cNvPicPr>
          <p:nvPr/>
        </p:nvPicPr>
        <p:blipFill>
          <a:blip r:embed="rId3">
            <a:extLst/>
          </a:blip>
          <a:stretch>
            <a:fillRect/>
          </a:stretch>
        </p:blipFill>
        <p:spPr>
          <a:xfrm>
            <a:off x="9839025" y="2474038"/>
            <a:ext cx="1405478" cy="1405478"/>
          </a:xfrm>
          <a:prstGeom prst="rect">
            <a:avLst/>
          </a:prstGeom>
          <a:ln w="12700">
            <a:miter lim="400000"/>
          </a:ln>
        </p:spPr>
      </p:pic>
      <p:sp>
        <p:nvSpPr>
          <p:cNvPr id="272" name="Right Arrow 1"/>
          <p:cNvSpPr/>
          <p:nvPr/>
        </p:nvSpPr>
        <p:spPr>
          <a:xfrm>
            <a:off x="2704880" y="2959954"/>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73" name="Right Arrow 10"/>
          <p:cNvSpPr/>
          <p:nvPr/>
        </p:nvSpPr>
        <p:spPr>
          <a:xfrm>
            <a:off x="9042758" y="2959954"/>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74" name="Right Arrow 11"/>
          <p:cNvSpPr/>
          <p:nvPr/>
        </p:nvSpPr>
        <p:spPr>
          <a:xfrm>
            <a:off x="5943670" y="2959954"/>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pic>
        <p:nvPicPr>
          <p:cNvPr id="275" name="Picture 3" descr="Picture 3"/>
          <p:cNvPicPr>
            <a:picLocks noChangeAspect="1"/>
          </p:cNvPicPr>
          <p:nvPr/>
        </p:nvPicPr>
        <p:blipFill>
          <a:blip r:embed="rId4">
            <a:extLst/>
          </a:blip>
          <a:stretch>
            <a:fillRect/>
          </a:stretch>
        </p:blipFill>
        <p:spPr>
          <a:xfrm>
            <a:off x="939715" y="2474038"/>
            <a:ext cx="1325564" cy="1325564"/>
          </a:xfrm>
          <a:prstGeom prst="rect">
            <a:avLst/>
          </a:prstGeom>
          <a:ln w="12700">
            <a:miter lim="400000"/>
          </a:ln>
        </p:spPr>
      </p:pic>
      <p:pic>
        <p:nvPicPr>
          <p:cNvPr id="276" name="Picture 4" descr="Picture 4"/>
          <p:cNvPicPr>
            <a:picLocks noChangeAspect="1"/>
          </p:cNvPicPr>
          <p:nvPr/>
        </p:nvPicPr>
        <p:blipFill>
          <a:blip r:embed="rId5">
            <a:extLst/>
          </a:blip>
          <a:stretch>
            <a:fillRect/>
          </a:stretch>
        </p:blipFill>
        <p:spPr>
          <a:xfrm>
            <a:off x="3529122" y="2553014"/>
            <a:ext cx="2100938" cy="1118681"/>
          </a:xfrm>
          <a:prstGeom prst="rect">
            <a:avLst/>
          </a:prstGeom>
          <a:ln w="12700">
            <a:miter lim="400000"/>
          </a:ln>
        </p:spPr>
      </p:pic>
      <p:pic>
        <p:nvPicPr>
          <p:cNvPr id="277" name="Picture 5" descr="Picture 5"/>
          <p:cNvPicPr>
            <a:picLocks noChangeAspect="1"/>
          </p:cNvPicPr>
          <p:nvPr/>
        </p:nvPicPr>
        <p:blipFill>
          <a:blip r:embed="rId6">
            <a:extLst/>
          </a:blip>
          <a:srcRect l="0" t="11287" r="0" b="11287"/>
          <a:stretch>
            <a:fillRect/>
          </a:stretch>
        </p:blipFill>
        <p:spPr>
          <a:xfrm>
            <a:off x="6893902" y="2494915"/>
            <a:ext cx="1594955" cy="1234879"/>
          </a:xfrm>
          <a:prstGeom prst="rect">
            <a:avLst/>
          </a:prstGeom>
          <a:ln w="12700">
            <a:miter lim="400000"/>
          </a:ln>
        </p:spPr>
      </p:pic>
      <p:pic>
        <p:nvPicPr>
          <p:cNvPr id="278" name="Picture 6" descr="Picture 6"/>
          <p:cNvPicPr>
            <a:picLocks noChangeAspect="1"/>
          </p:cNvPicPr>
          <p:nvPr/>
        </p:nvPicPr>
        <p:blipFill>
          <a:blip r:embed="rId7">
            <a:extLst/>
          </a:blip>
          <a:stretch>
            <a:fillRect/>
          </a:stretch>
        </p:blipFill>
        <p:spPr>
          <a:xfrm>
            <a:off x="2992253" y="4193536"/>
            <a:ext cx="1723717" cy="1343685"/>
          </a:xfrm>
          <a:prstGeom prst="rect">
            <a:avLst/>
          </a:prstGeom>
          <a:ln w="12700">
            <a:miter lim="400000"/>
          </a:ln>
        </p:spPr>
      </p:pic>
      <p:pic>
        <p:nvPicPr>
          <p:cNvPr id="279" name="Picture 7" descr="Picture 7"/>
          <p:cNvPicPr>
            <a:picLocks noChangeAspect="1"/>
          </p:cNvPicPr>
          <p:nvPr/>
        </p:nvPicPr>
        <p:blipFill>
          <a:blip r:embed="rId8">
            <a:extLst/>
          </a:blip>
          <a:srcRect l="0" t="13673" r="0" b="0"/>
          <a:stretch>
            <a:fillRect/>
          </a:stretch>
        </p:blipFill>
        <p:spPr>
          <a:xfrm>
            <a:off x="1108418" y="4317285"/>
            <a:ext cx="1089669" cy="1061046"/>
          </a:xfrm>
          <a:prstGeom prst="rect">
            <a:avLst/>
          </a:prstGeom>
          <a:ln w="12700">
            <a:miter lim="400000"/>
          </a:ln>
        </p:spPr>
      </p:pic>
      <p:pic>
        <p:nvPicPr>
          <p:cNvPr id="280" name="Picture 8" descr="Picture 8"/>
          <p:cNvPicPr>
            <a:picLocks noChangeAspect="1"/>
          </p:cNvPicPr>
          <p:nvPr/>
        </p:nvPicPr>
        <p:blipFill>
          <a:blip r:embed="rId9">
            <a:extLst/>
          </a:blip>
          <a:srcRect l="9445" t="16416" r="8915" b="9888"/>
          <a:stretch>
            <a:fillRect/>
          </a:stretch>
        </p:blipFill>
        <p:spPr>
          <a:xfrm>
            <a:off x="5298745" y="4360553"/>
            <a:ext cx="1493193" cy="1009622"/>
          </a:xfrm>
          <a:prstGeom prst="rect">
            <a:avLst/>
          </a:prstGeom>
          <a:ln w="12700">
            <a:miter lim="400000"/>
          </a:ln>
        </p:spPr>
      </p:pic>
      <p:pic>
        <p:nvPicPr>
          <p:cNvPr id="281" name="Picture 14" descr="Picture 14"/>
          <p:cNvPicPr>
            <a:picLocks noChangeAspect="1"/>
          </p:cNvPicPr>
          <p:nvPr/>
        </p:nvPicPr>
        <p:blipFill>
          <a:blip r:embed="rId10">
            <a:extLst/>
          </a:blip>
          <a:stretch>
            <a:fillRect/>
          </a:stretch>
        </p:blipFill>
        <p:spPr>
          <a:xfrm>
            <a:off x="7747578" y="4497078"/>
            <a:ext cx="1106703" cy="736461"/>
          </a:xfrm>
          <a:prstGeom prst="rect">
            <a:avLst/>
          </a:prstGeom>
          <a:ln w="12700">
            <a:miter lim="400000"/>
          </a:ln>
        </p:spPr>
      </p:pic>
      <p:pic>
        <p:nvPicPr>
          <p:cNvPr id="282" name="Picture 12" descr="Picture 12"/>
          <p:cNvPicPr>
            <a:picLocks noChangeAspect="1"/>
          </p:cNvPicPr>
          <p:nvPr/>
        </p:nvPicPr>
        <p:blipFill>
          <a:blip r:embed="rId11">
            <a:extLst/>
          </a:blip>
          <a:stretch>
            <a:fillRect/>
          </a:stretch>
        </p:blipFill>
        <p:spPr>
          <a:xfrm>
            <a:off x="9978380" y="4244968"/>
            <a:ext cx="1405478" cy="1240820"/>
          </a:xfrm>
          <a:prstGeom prst="rect">
            <a:avLst/>
          </a:prstGeom>
          <a:ln w="12700">
            <a:miter lim="400000"/>
          </a:ln>
        </p:spPr>
      </p:pic>
      <p:sp>
        <p:nvSpPr>
          <p:cNvPr id="283" name="Right Arrow 1"/>
          <p:cNvSpPr/>
          <p:nvPr/>
        </p:nvSpPr>
        <p:spPr>
          <a:xfrm>
            <a:off x="2469447" y="4712978"/>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84" name="Right Arrow 11"/>
          <p:cNvSpPr/>
          <p:nvPr/>
        </p:nvSpPr>
        <p:spPr>
          <a:xfrm>
            <a:off x="4822170" y="4712978"/>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85" name="Right Arrow 11"/>
          <p:cNvSpPr/>
          <p:nvPr/>
        </p:nvSpPr>
        <p:spPr>
          <a:xfrm>
            <a:off x="9199357" y="4712978"/>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86" name="Right Arrow 11"/>
          <p:cNvSpPr/>
          <p:nvPr/>
        </p:nvSpPr>
        <p:spPr>
          <a:xfrm>
            <a:off x="7032075" y="4712978"/>
            <a:ext cx="457201" cy="304801"/>
          </a:xfrm>
          <a:prstGeom prst="rightArrow">
            <a:avLst>
              <a:gd name="adj1" fmla="val 50000"/>
              <a:gd name="adj2" fmla="val 50000"/>
            </a:avLst>
          </a:prstGeom>
          <a:solidFill>
            <a:srgbClr val="FF0000"/>
          </a:solidFill>
          <a:ln w="12700">
            <a:solidFill>
              <a:srgbClr val="FF0000"/>
            </a:solidFill>
            <a:miter/>
          </a:ln>
        </p:spPr>
        <p:txBody>
          <a:bodyPr lIns="45719" rIns="45719" anchor="ctr"/>
          <a:lstStyle/>
          <a:p>
            <a:pPr algn="ctr">
              <a:defRPr>
                <a:solidFill>
                  <a:srgbClr val="FFFFFF"/>
                </a:solidFill>
              </a:defRPr>
            </a:pPr>
          </a:p>
        </p:txBody>
      </p:sp>
      <p:sp>
        <p:nvSpPr>
          <p:cNvPr id="28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70"/>
                                        </p:tgtEl>
                                        <p:attrNameLst>
                                          <p:attrName>style.visibility</p:attrName>
                                        </p:attrNameLst>
                                      </p:cBhvr>
                                      <p:to>
                                        <p:strVal val="visible"/>
                                      </p:to>
                                    </p:set>
                                    <p:anim calcmode="lin" valueType="num">
                                      <p:cBhvr>
                                        <p:cTn id="7" dur="500" fill="hold"/>
                                        <p:tgtEl>
                                          <p:spTgt spid="270"/>
                                        </p:tgtEl>
                                        <p:attrNameLst>
                                          <p:attrName>ppt_x</p:attrName>
                                        </p:attrNameLst>
                                      </p:cBhvr>
                                      <p:tavLst>
                                        <p:tav tm="0">
                                          <p:val>
                                            <p:strVal val="#ppt_x"/>
                                          </p:val>
                                        </p:tav>
                                        <p:tav tm="100000">
                                          <p:val>
                                            <p:strVal val="#ppt_x"/>
                                          </p:val>
                                        </p:tav>
                                      </p:tavLst>
                                    </p:anim>
                                    <p:anim calcmode="lin" valueType="num">
                                      <p:cBhvr>
                                        <p:cTn id="8" dur="500" fill="hold"/>
                                        <p:tgtEl>
                                          <p:spTgt spid="2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75"/>
                                        </p:tgtEl>
                                        <p:attrNameLst>
                                          <p:attrName>style.visibility</p:attrName>
                                        </p:attrNameLst>
                                      </p:cBhvr>
                                      <p:to>
                                        <p:strVal val="visible"/>
                                      </p:to>
                                    </p:set>
                                    <p:anim calcmode="lin" valueType="num">
                                      <p:cBhvr>
                                        <p:cTn id="13" dur="500" fill="hold"/>
                                        <p:tgtEl>
                                          <p:spTgt spid="275"/>
                                        </p:tgtEl>
                                        <p:attrNameLst>
                                          <p:attrName>ppt_x</p:attrName>
                                        </p:attrNameLst>
                                      </p:cBhvr>
                                      <p:tavLst>
                                        <p:tav tm="0">
                                          <p:val>
                                            <p:strVal val="#ppt_x"/>
                                          </p:val>
                                        </p:tav>
                                        <p:tav tm="100000">
                                          <p:val>
                                            <p:strVal val="#ppt_x"/>
                                          </p:val>
                                        </p:tav>
                                      </p:tavLst>
                                    </p:anim>
                                    <p:anim calcmode="lin" valueType="num">
                                      <p:cBhvr>
                                        <p:cTn id="14" dur="500" fill="hold"/>
                                        <p:tgtEl>
                                          <p:spTgt spid="2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272"/>
                                        </p:tgtEl>
                                        <p:attrNameLst>
                                          <p:attrName>style.visibility</p:attrName>
                                        </p:attrNameLst>
                                      </p:cBhvr>
                                      <p:to>
                                        <p:strVal val="visible"/>
                                      </p:to>
                                    </p:set>
                                    <p:anim calcmode="lin" valueType="num">
                                      <p:cBhvr>
                                        <p:cTn id="19" dur="500" fill="hold"/>
                                        <p:tgtEl>
                                          <p:spTgt spid="272"/>
                                        </p:tgtEl>
                                        <p:attrNameLst>
                                          <p:attrName>ppt_x</p:attrName>
                                        </p:attrNameLst>
                                      </p:cBhvr>
                                      <p:tavLst>
                                        <p:tav tm="0">
                                          <p:val>
                                            <p:strVal val="#ppt_x"/>
                                          </p:val>
                                        </p:tav>
                                        <p:tav tm="100000">
                                          <p:val>
                                            <p:strVal val="#ppt_x"/>
                                          </p:val>
                                        </p:tav>
                                      </p:tavLst>
                                    </p:anim>
                                    <p:anim calcmode="lin" valueType="num">
                                      <p:cBhvr>
                                        <p:cTn id="20"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276"/>
                                        </p:tgtEl>
                                        <p:attrNameLst>
                                          <p:attrName>style.visibility</p:attrName>
                                        </p:attrNameLst>
                                      </p:cBhvr>
                                      <p:to>
                                        <p:strVal val="visible"/>
                                      </p:to>
                                    </p:set>
                                    <p:anim calcmode="lin" valueType="num">
                                      <p:cBhvr>
                                        <p:cTn id="25" dur="500" fill="hold"/>
                                        <p:tgtEl>
                                          <p:spTgt spid="276"/>
                                        </p:tgtEl>
                                        <p:attrNameLst>
                                          <p:attrName>ppt_x</p:attrName>
                                        </p:attrNameLst>
                                      </p:cBhvr>
                                      <p:tavLst>
                                        <p:tav tm="0">
                                          <p:val>
                                            <p:strVal val="#ppt_x"/>
                                          </p:val>
                                        </p:tav>
                                        <p:tav tm="100000">
                                          <p:val>
                                            <p:strVal val="#ppt_x"/>
                                          </p:val>
                                        </p:tav>
                                      </p:tavLst>
                                    </p:anim>
                                    <p:anim calcmode="lin" valueType="num">
                                      <p:cBhvr>
                                        <p:cTn id="26" dur="500" fill="hold"/>
                                        <p:tgtEl>
                                          <p:spTgt spid="2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274"/>
                                        </p:tgtEl>
                                        <p:attrNameLst>
                                          <p:attrName>style.visibility</p:attrName>
                                        </p:attrNameLst>
                                      </p:cBhvr>
                                      <p:to>
                                        <p:strVal val="visible"/>
                                      </p:to>
                                    </p:set>
                                    <p:anim calcmode="lin" valueType="num">
                                      <p:cBhvr>
                                        <p:cTn id="31" dur="500" fill="hold"/>
                                        <p:tgtEl>
                                          <p:spTgt spid="274"/>
                                        </p:tgtEl>
                                        <p:attrNameLst>
                                          <p:attrName>ppt_x</p:attrName>
                                        </p:attrNameLst>
                                      </p:cBhvr>
                                      <p:tavLst>
                                        <p:tav tm="0">
                                          <p:val>
                                            <p:strVal val="#ppt_x"/>
                                          </p:val>
                                        </p:tav>
                                        <p:tav tm="100000">
                                          <p:val>
                                            <p:strVal val="#ppt_x"/>
                                          </p:val>
                                        </p:tav>
                                      </p:tavLst>
                                    </p:anim>
                                    <p:anim calcmode="lin" valueType="num">
                                      <p:cBhvr>
                                        <p:cTn id="32"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277"/>
                                        </p:tgtEl>
                                        <p:attrNameLst>
                                          <p:attrName>style.visibility</p:attrName>
                                        </p:attrNameLst>
                                      </p:cBhvr>
                                      <p:to>
                                        <p:strVal val="visible"/>
                                      </p:to>
                                    </p:set>
                                    <p:anim calcmode="lin" valueType="num">
                                      <p:cBhvr>
                                        <p:cTn id="37" dur="500" fill="hold"/>
                                        <p:tgtEl>
                                          <p:spTgt spid="277"/>
                                        </p:tgtEl>
                                        <p:attrNameLst>
                                          <p:attrName>ppt_x</p:attrName>
                                        </p:attrNameLst>
                                      </p:cBhvr>
                                      <p:tavLst>
                                        <p:tav tm="0">
                                          <p:val>
                                            <p:strVal val="#ppt_x"/>
                                          </p:val>
                                        </p:tav>
                                        <p:tav tm="100000">
                                          <p:val>
                                            <p:strVal val="#ppt_x"/>
                                          </p:val>
                                        </p:tav>
                                      </p:tavLst>
                                    </p:anim>
                                    <p:anim calcmode="lin" valueType="num">
                                      <p:cBhvr>
                                        <p:cTn id="38"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7" fill="hold">
                                  <p:stCondLst>
                                    <p:cond delay="0"/>
                                  </p:stCondLst>
                                  <p:iterate type="el" backwards="0">
                                    <p:tmAbs val="0"/>
                                  </p:iterate>
                                  <p:childTnLst>
                                    <p:set>
                                      <p:cBhvr>
                                        <p:cTn id="42" fill="hold"/>
                                        <p:tgtEl>
                                          <p:spTgt spid="273"/>
                                        </p:tgtEl>
                                        <p:attrNameLst>
                                          <p:attrName>style.visibility</p:attrName>
                                        </p:attrNameLst>
                                      </p:cBhvr>
                                      <p:to>
                                        <p:strVal val="visible"/>
                                      </p:to>
                                    </p:set>
                                    <p:anim calcmode="lin" valueType="num">
                                      <p:cBhvr>
                                        <p:cTn id="43" dur="500" fill="hold"/>
                                        <p:tgtEl>
                                          <p:spTgt spid="273"/>
                                        </p:tgtEl>
                                        <p:attrNameLst>
                                          <p:attrName>ppt_x</p:attrName>
                                        </p:attrNameLst>
                                      </p:cBhvr>
                                      <p:tavLst>
                                        <p:tav tm="0">
                                          <p:val>
                                            <p:strVal val="#ppt_x"/>
                                          </p:val>
                                        </p:tav>
                                        <p:tav tm="100000">
                                          <p:val>
                                            <p:strVal val="#ppt_x"/>
                                          </p:val>
                                        </p:tav>
                                      </p:tavLst>
                                    </p:anim>
                                    <p:anim calcmode="lin" valueType="num">
                                      <p:cBhvr>
                                        <p:cTn id="44"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4" presetID="2" grpId="8" fill="hold">
                                  <p:stCondLst>
                                    <p:cond delay="0"/>
                                  </p:stCondLst>
                                  <p:iterate type="el" backwards="0">
                                    <p:tmAbs val="0"/>
                                  </p:iterate>
                                  <p:childTnLst>
                                    <p:set>
                                      <p:cBhvr>
                                        <p:cTn id="48" fill="hold"/>
                                        <p:tgtEl>
                                          <p:spTgt spid="271"/>
                                        </p:tgtEl>
                                        <p:attrNameLst>
                                          <p:attrName>style.visibility</p:attrName>
                                        </p:attrNameLst>
                                      </p:cBhvr>
                                      <p:to>
                                        <p:strVal val="visible"/>
                                      </p:to>
                                    </p:set>
                                    <p:anim calcmode="lin" valueType="num">
                                      <p:cBhvr>
                                        <p:cTn id="49" dur="500" fill="hold"/>
                                        <p:tgtEl>
                                          <p:spTgt spid="271"/>
                                        </p:tgtEl>
                                        <p:attrNameLst>
                                          <p:attrName>ppt_x</p:attrName>
                                        </p:attrNameLst>
                                      </p:cBhvr>
                                      <p:tavLst>
                                        <p:tav tm="0">
                                          <p:val>
                                            <p:strVal val="#ppt_x"/>
                                          </p:val>
                                        </p:tav>
                                        <p:tav tm="100000">
                                          <p:val>
                                            <p:strVal val="#ppt_x"/>
                                          </p:val>
                                        </p:tav>
                                      </p:tavLst>
                                    </p:anim>
                                    <p:anim calcmode="lin" valueType="num">
                                      <p:cBhvr>
                                        <p:cTn id="50" dur="500" fill="hold"/>
                                        <p:tgtEl>
                                          <p:spTgt spid="27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4" presetID="2" grpId="9" fill="hold">
                                  <p:stCondLst>
                                    <p:cond delay="0"/>
                                  </p:stCondLst>
                                  <p:iterate type="el" backwards="0">
                                    <p:tmAbs val="0"/>
                                  </p:iterate>
                                  <p:childTnLst>
                                    <p:set>
                                      <p:cBhvr>
                                        <p:cTn id="54" fill="hold"/>
                                        <p:tgtEl>
                                          <p:spTgt spid="279"/>
                                        </p:tgtEl>
                                        <p:attrNameLst>
                                          <p:attrName>style.visibility</p:attrName>
                                        </p:attrNameLst>
                                      </p:cBhvr>
                                      <p:to>
                                        <p:strVal val="visible"/>
                                      </p:to>
                                    </p:set>
                                    <p:anim calcmode="lin" valueType="num">
                                      <p:cBhvr>
                                        <p:cTn id="55" dur="500" fill="hold"/>
                                        <p:tgtEl>
                                          <p:spTgt spid="279"/>
                                        </p:tgtEl>
                                        <p:attrNameLst>
                                          <p:attrName>ppt_x</p:attrName>
                                        </p:attrNameLst>
                                      </p:cBhvr>
                                      <p:tavLst>
                                        <p:tav tm="0">
                                          <p:val>
                                            <p:strVal val="#ppt_x"/>
                                          </p:val>
                                        </p:tav>
                                        <p:tav tm="100000">
                                          <p:val>
                                            <p:strVal val="#ppt_x"/>
                                          </p:val>
                                        </p:tav>
                                      </p:tavLst>
                                    </p:anim>
                                    <p:anim calcmode="lin" valueType="num">
                                      <p:cBhvr>
                                        <p:cTn id="56"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4" presetID="2" grpId="10" fill="hold">
                                  <p:stCondLst>
                                    <p:cond delay="0"/>
                                  </p:stCondLst>
                                  <p:iterate type="el" backwards="0">
                                    <p:tmAbs val="0"/>
                                  </p:iterate>
                                  <p:childTnLst>
                                    <p:set>
                                      <p:cBhvr>
                                        <p:cTn id="60" fill="hold"/>
                                        <p:tgtEl>
                                          <p:spTgt spid="278"/>
                                        </p:tgtEl>
                                        <p:attrNameLst>
                                          <p:attrName>style.visibility</p:attrName>
                                        </p:attrNameLst>
                                      </p:cBhvr>
                                      <p:to>
                                        <p:strVal val="visible"/>
                                      </p:to>
                                    </p:set>
                                    <p:anim calcmode="lin" valueType="num">
                                      <p:cBhvr>
                                        <p:cTn id="61" dur="500" fill="hold"/>
                                        <p:tgtEl>
                                          <p:spTgt spid="278"/>
                                        </p:tgtEl>
                                        <p:attrNameLst>
                                          <p:attrName>ppt_x</p:attrName>
                                        </p:attrNameLst>
                                      </p:cBhvr>
                                      <p:tavLst>
                                        <p:tav tm="0">
                                          <p:val>
                                            <p:strVal val="#ppt_x"/>
                                          </p:val>
                                        </p:tav>
                                        <p:tav tm="100000">
                                          <p:val>
                                            <p:strVal val="#ppt_x"/>
                                          </p:val>
                                        </p:tav>
                                      </p:tavLst>
                                    </p:anim>
                                    <p:anim calcmode="lin" valueType="num">
                                      <p:cBhvr>
                                        <p:cTn id="62"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4" presetID="2" grpId="11" fill="hold">
                                  <p:stCondLst>
                                    <p:cond delay="0"/>
                                  </p:stCondLst>
                                  <p:iterate type="el" backwards="0">
                                    <p:tmAbs val="0"/>
                                  </p:iterate>
                                  <p:childTnLst>
                                    <p:set>
                                      <p:cBhvr>
                                        <p:cTn id="66" fill="hold"/>
                                        <p:tgtEl>
                                          <p:spTgt spid="280"/>
                                        </p:tgtEl>
                                        <p:attrNameLst>
                                          <p:attrName>style.visibility</p:attrName>
                                        </p:attrNameLst>
                                      </p:cBhvr>
                                      <p:to>
                                        <p:strVal val="visible"/>
                                      </p:to>
                                    </p:set>
                                    <p:anim calcmode="lin" valueType="num">
                                      <p:cBhvr>
                                        <p:cTn id="67" dur="500" fill="hold"/>
                                        <p:tgtEl>
                                          <p:spTgt spid="280"/>
                                        </p:tgtEl>
                                        <p:attrNameLst>
                                          <p:attrName>ppt_x</p:attrName>
                                        </p:attrNameLst>
                                      </p:cBhvr>
                                      <p:tavLst>
                                        <p:tav tm="0">
                                          <p:val>
                                            <p:strVal val="#ppt_x"/>
                                          </p:val>
                                        </p:tav>
                                        <p:tav tm="100000">
                                          <p:val>
                                            <p:strVal val="#ppt_x"/>
                                          </p:val>
                                        </p:tav>
                                      </p:tavLst>
                                    </p:anim>
                                    <p:anim calcmode="lin" valueType="num">
                                      <p:cBhvr>
                                        <p:cTn id="68"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4" presetID="2" grpId="12" fill="hold">
                                  <p:stCondLst>
                                    <p:cond delay="0"/>
                                  </p:stCondLst>
                                  <p:iterate type="el" backwards="0">
                                    <p:tmAbs val="0"/>
                                  </p:iterate>
                                  <p:childTnLst>
                                    <p:set>
                                      <p:cBhvr>
                                        <p:cTn id="72" fill="hold"/>
                                        <p:tgtEl>
                                          <p:spTgt spid="281"/>
                                        </p:tgtEl>
                                        <p:attrNameLst>
                                          <p:attrName>style.visibility</p:attrName>
                                        </p:attrNameLst>
                                      </p:cBhvr>
                                      <p:to>
                                        <p:strVal val="visible"/>
                                      </p:to>
                                    </p:set>
                                    <p:anim calcmode="lin" valueType="num">
                                      <p:cBhvr>
                                        <p:cTn id="73" dur="500" fill="hold"/>
                                        <p:tgtEl>
                                          <p:spTgt spid="281"/>
                                        </p:tgtEl>
                                        <p:attrNameLst>
                                          <p:attrName>ppt_x</p:attrName>
                                        </p:attrNameLst>
                                      </p:cBhvr>
                                      <p:tavLst>
                                        <p:tav tm="0">
                                          <p:val>
                                            <p:strVal val="#ppt_x"/>
                                          </p:val>
                                        </p:tav>
                                        <p:tav tm="100000">
                                          <p:val>
                                            <p:strVal val="#ppt_x"/>
                                          </p:val>
                                        </p:tav>
                                      </p:tavLst>
                                    </p:anim>
                                    <p:anim calcmode="lin" valueType="num">
                                      <p:cBhvr>
                                        <p:cTn id="74" dur="500" fill="hold"/>
                                        <p:tgtEl>
                                          <p:spTgt spid="28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4" presetID="2" grpId="13" fill="hold">
                                  <p:stCondLst>
                                    <p:cond delay="0"/>
                                  </p:stCondLst>
                                  <p:iterate type="el" backwards="0">
                                    <p:tmAbs val="0"/>
                                  </p:iterate>
                                  <p:childTnLst>
                                    <p:set>
                                      <p:cBhvr>
                                        <p:cTn id="78" fill="hold"/>
                                        <p:tgtEl>
                                          <p:spTgt spid="282"/>
                                        </p:tgtEl>
                                        <p:attrNameLst>
                                          <p:attrName>style.visibility</p:attrName>
                                        </p:attrNameLst>
                                      </p:cBhvr>
                                      <p:to>
                                        <p:strVal val="visible"/>
                                      </p:to>
                                    </p:set>
                                    <p:anim calcmode="lin" valueType="num">
                                      <p:cBhvr>
                                        <p:cTn id="79" dur="500" fill="hold"/>
                                        <p:tgtEl>
                                          <p:spTgt spid="282"/>
                                        </p:tgtEl>
                                        <p:attrNameLst>
                                          <p:attrName>ppt_x</p:attrName>
                                        </p:attrNameLst>
                                      </p:cBhvr>
                                      <p:tavLst>
                                        <p:tav tm="0">
                                          <p:val>
                                            <p:strVal val="#ppt_x"/>
                                          </p:val>
                                        </p:tav>
                                        <p:tav tm="100000">
                                          <p:val>
                                            <p:strVal val="#ppt_x"/>
                                          </p:val>
                                        </p:tav>
                                      </p:tavLst>
                                    </p:anim>
                                    <p:anim calcmode="lin" valueType="num">
                                      <p:cBhvr>
                                        <p:cTn id="80" dur="500" fill="hold"/>
                                        <p:tgtEl>
                                          <p:spTgt spid="28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4" presetID="2" grpId="14" fill="hold">
                                  <p:stCondLst>
                                    <p:cond delay="0"/>
                                  </p:stCondLst>
                                  <p:iterate type="el" backwards="0">
                                    <p:tmAbs val="0"/>
                                  </p:iterate>
                                  <p:childTnLst>
                                    <p:set>
                                      <p:cBhvr>
                                        <p:cTn id="84" fill="hold"/>
                                        <p:tgtEl>
                                          <p:spTgt spid="283"/>
                                        </p:tgtEl>
                                        <p:attrNameLst>
                                          <p:attrName>style.visibility</p:attrName>
                                        </p:attrNameLst>
                                      </p:cBhvr>
                                      <p:to>
                                        <p:strVal val="visible"/>
                                      </p:to>
                                    </p:set>
                                    <p:anim calcmode="lin" valueType="num">
                                      <p:cBhvr>
                                        <p:cTn id="85" dur="500" fill="hold"/>
                                        <p:tgtEl>
                                          <p:spTgt spid="283"/>
                                        </p:tgtEl>
                                        <p:attrNameLst>
                                          <p:attrName>ppt_x</p:attrName>
                                        </p:attrNameLst>
                                      </p:cBhvr>
                                      <p:tavLst>
                                        <p:tav tm="0">
                                          <p:val>
                                            <p:strVal val="#ppt_x"/>
                                          </p:val>
                                        </p:tav>
                                        <p:tav tm="100000">
                                          <p:val>
                                            <p:strVal val="#ppt_x"/>
                                          </p:val>
                                        </p:tav>
                                      </p:tavLst>
                                    </p:anim>
                                    <p:anim calcmode="lin" valueType="num">
                                      <p:cBhvr>
                                        <p:cTn id="86"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4" presetID="2" grpId="15" fill="hold">
                                  <p:stCondLst>
                                    <p:cond delay="0"/>
                                  </p:stCondLst>
                                  <p:iterate type="el" backwards="0">
                                    <p:tmAbs val="0"/>
                                  </p:iterate>
                                  <p:childTnLst>
                                    <p:set>
                                      <p:cBhvr>
                                        <p:cTn id="90" fill="hold"/>
                                        <p:tgtEl>
                                          <p:spTgt spid="284"/>
                                        </p:tgtEl>
                                        <p:attrNameLst>
                                          <p:attrName>style.visibility</p:attrName>
                                        </p:attrNameLst>
                                      </p:cBhvr>
                                      <p:to>
                                        <p:strVal val="visible"/>
                                      </p:to>
                                    </p:set>
                                    <p:anim calcmode="lin" valueType="num">
                                      <p:cBhvr>
                                        <p:cTn id="91" dur="500" fill="hold"/>
                                        <p:tgtEl>
                                          <p:spTgt spid="284"/>
                                        </p:tgtEl>
                                        <p:attrNameLst>
                                          <p:attrName>ppt_x</p:attrName>
                                        </p:attrNameLst>
                                      </p:cBhvr>
                                      <p:tavLst>
                                        <p:tav tm="0">
                                          <p:val>
                                            <p:strVal val="#ppt_x"/>
                                          </p:val>
                                        </p:tav>
                                        <p:tav tm="100000">
                                          <p:val>
                                            <p:strVal val="#ppt_x"/>
                                          </p:val>
                                        </p:tav>
                                      </p:tavLst>
                                    </p:anim>
                                    <p:anim calcmode="lin" valueType="num">
                                      <p:cBhvr>
                                        <p:cTn id="92"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4" presetID="2" grpId="16" fill="hold">
                                  <p:stCondLst>
                                    <p:cond delay="0"/>
                                  </p:stCondLst>
                                  <p:iterate type="el" backwards="0">
                                    <p:tmAbs val="0"/>
                                  </p:iterate>
                                  <p:childTnLst>
                                    <p:set>
                                      <p:cBhvr>
                                        <p:cTn id="96" fill="hold"/>
                                        <p:tgtEl>
                                          <p:spTgt spid="285"/>
                                        </p:tgtEl>
                                        <p:attrNameLst>
                                          <p:attrName>style.visibility</p:attrName>
                                        </p:attrNameLst>
                                      </p:cBhvr>
                                      <p:to>
                                        <p:strVal val="visible"/>
                                      </p:to>
                                    </p:set>
                                    <p:anim calcmode="lin" valueType="num">
                                      <p:cBhvr>
                                        <p:cTn id="97" dur="500" fill="hold"/>
                                        <p:tgtEl>
                                          <p:spTgt spid="285"/>
                                        </p:tgtEl>
                                        <p:attrNameLst>
                                          <p:attrName>ppt_x</p:attrName>
                                        </p:attrNameLst>
                                      </p:cBhvr>
                                      <p:tavLst>
                                        <p:tav tm="0">
                                          <p:val>
                                            <p:strVal val="#ppt_x"/>
                                          </p:val>
                                        </p:tav>
                                        <p:tav tm="100000">
                                          <p:val>
                                            <p:strVal val="#ppt_x"/>
                                          </p:val>
                                        </p:tav>
                                      </p:tavLst>
                                    </p:anim>
                                    <p:anim calcmode="lin" valueType="num">
                                      <p:cBhvr>
                                        <p:cTn id="98"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Class="entr" nodeType="clickEffect" presetSubtype="4" presetID="2" grpId="17" fill="hold">
                                  <p:stCondLst>
                                    <p:cond delay="0"/>
                                  </p:stCondLst>
                                  <p:iterate type="el" backwards="0">
                                    <p:tmAbs val="0"/>
                                  </p:iterate>
                                  <p:childTnLst>
                                    <p:set>
                                      <p:cBhvr>
                                        <p:cTn id="102" fill="hold"/>
                                        <p:tgtEl>
                                          <p:spTgt spid="286"/>
                                        </p:tgtEl>
                                        <p:attrNameLst>
                                          <p:attrName>style.visibility</p:attrName>
                                        </p:attrNameLst>
                                      </p:cBhvr>
                                      <p:to>
                                        <p:strVal val="visible"/>
                                      </p:to>
                                    </p:set>
                                    <p:anim calcmode="lin" valueType="num">
                                      <p:cBhvr>
                                        <p:cTn id="103" dur="500" fill="hold"/>
                                        <p:tgtEl>
                                          <p:spTgt spid="286"/>
                                        </p:tgtEl>
                                        <p:attrNameLst>
                                          <p:attrName>ppt_x</p:attrName>
                                        </p:attrNameLst>
                                      </p:cBhvr>
                                      <p:tavLst>
                                        <p:tav tm="0">
                                          <p:val>
                                            <p:strVal val="#ppt_x"/>
                                          </p:val>
                                        </p:tav>
                                        <p:tav tm="100000">
                                          <p:val>
                                            <p:strVal val="#ppt_x"/>
                                          </p:val>
                                        </p:tav>
                                      </p:tavLst>
                                    </p:anim>
                                    <p:anim calcmode="lin" valueType="num">
                                      <p:cBhvr>
                                        <p:cTn id="104"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 grpId="4"/>
      <p:bldP build="whole" bldLvl="1" animBg="1" rev="0" advAuto="0" spid="280" grpId="11"/>
      <p:bldP build="whole" bldLvl="1" animBg="1" rev="0" advAuto="0" spid="270" grpId="1"/>
      <p:bldP build="whole" bldLvl="1" animBg="1" rev="0" advAuto="0" spid="278" grpId="10"/>
      <p:bldP build="whole" bldLvl="1" animBg="1" rev="0" advAuto="0" spid="273" grpId="7"/>
      <p:bldP build="whole" bldLvl="1" animBg="1" rev="0" advAuto="0" spid="271" grpId="8"/>
      <p:bldP build="whole" bldLvl="1" animBg="1" rev="0" advAuto="0" spid="281" grpId="12"/>
      <p:bldP build="whole" bldLvl="1" animBg="1" rev="0" advAuto="0" spid="283" grpId="14"/>
      <p:bldP build="whole" bldLvl="1" animBg="1" rev="0" advAuto="0" spid="284" grpId="15"/>
      <p:bldP build="whole" bldLvl="1" animBg="1" rev="0" advAuto="0" spid="277" grpId="6"/>
      <p:bldP build="whole" bldLvl="1" animBg="1" rev="0" advAuto="0" spid="272" grpId="3"/>
      <p:bldP build="whole" bldLvl="1" animBg="1" rev="0" advAuto="0" spid="279" grpId="9"/>
      <p:bldP build="whole" bldLvl="1" animBg="1" rev="0" advAuto="0" spid="274" grpId="5"/>
      <p:bldP build="whole" bldLvl="1" animBg="1" rev="0" advAuto="0" spid="285" grpId="16"/>
      <p:bldP build="whole" bldLvl="1" animBg="1" rev="0" advAuto="0" spid="286" grpId="17"/>
      <p:bldP build="whole" bldLvl="1" animBg="1" rev="0" advAuto="0" spid="282" grpId="13"/>
      <p:bldP build="whole" bldLvl="1" animBg="1" rev="0" advAuto="0" spid="275"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itle 1"/>
          <p:cNvSpPr txBox="1"/>
          <p:nvPr>
            <p:ph type="title"/>
          </p:nvPr>
        </p:nvSpPr>
        <p:spPr>
          <a:xfrm>
            <a:off x="2011977" y="410101"/>
            <a:ext cx="7971379" cy="1325564"/>
          </a:xfrm>
          <a:prstGeom prst="rect">
            <a:avLst/>
          </a:prstGeom>
        </p:spPr>
        <p:txBody>
          <a:bodyPr/>
          <a:lstStyle/>
          <a:p>
            <a:pPr algn="ctr">
              <a:defRPr sz="3800"/>
            </a:pPr>
            <a:r>
              <a:t>¿¿¿Habría alguna razón para </a:t>
            </a:r>
            <a:r>
              <a:rPr u="sng"/>
              <a:t>NO</a:t>
            </a:r>
            <a:r>
              <a:t> proteger tu invención???</a:t>
            </a:r>
          </a:p>
        </p:txBody>
      </p:sp>
      <p:pic>
        <p:nvPicPr>
          <p:cNvPr id="292" name="Content Placeholder 3" descr="Content Placeholder 3"/>
          <p:cNvPicPr>
            <a:picLocks noChangeAspect="1"/>
          </p:cNvPicPr>
          <p:nvPr/>
        </p:nvPicPr>
        <p:blipFill>
          <a:blip r:embed="rId3">
            <a:extLst/>
          </a:blip>
          <a:stretch>
            <a:fillRect/>
          </a:stretch>
        </p:blipFill>
        <p:spPr>
          <a:xfrm>
            <a:off x="1975563" y="2013685"/>
            <a:ext cx="4572001" cy="3429001"/>
          </a:xfrm>
          <a:prstGeom prst="rect">
            <a:avLst/>
          </a:prstGeom>
          <a:ln w="12700">
            <a:miter lim="400000"/>
          </a:ln>
        </p:spPr>
      </p:pic>
      <p:pic>
        <p:nvPicPr>
          <p:cNvPr id="293" name="Picture 4" descr="Picture 4"/>
          <p:cNvPicPr>
            <a:picLocks noChangeAspect="1"/>
          </p:cNvPicPr>
          <p:nvPr/>
        </p:nvPicPr>
        <p:blipFill>
          <a:blip r:embed="rId4">
            <a:extLst/>
          </a:blip>
          <a:stretch>
            <a:fillRect/>
          </a:stretch>
        </p:blipFill>
        <p:spPr>
          <a:xfrm>
            <a:off x="7051147" y="2262854"/>
            <a:ext cx="2886076" cy="2886076"/>
          </a:xfrm>
          <a:prstGeom prst="rect">
            <a:avLst/>
          </a:prstGeom>
          <a:ln w="12700">
            <a:miter lim="400000"/>
          </a:ln>
        </p:spPr>
      </p:pic>
      <p:sp>
        <p:nvSpPr>
          <p:cNvPr id="29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Title 5"/>
          <p:cNvSpPr txBox="1"/>
          <p:nvPr>
            <p:ph type="title"/>
          </p:nvPr>
        </p:nvSpPr>
        <p:spPr>
          <a:prstGeom prst="rect">
            <a:avLst/>
          </a:prstGeom>
        </p:spPr>
        <p:txBody>
          <a:bodyPr/>
          <a:lstStyle>
            <a:lvl1pPr>
              <a:defRPr b="1">
                <a:latin typeface="+mj-lt"/>
                <a:ea typeface="+mj-ea"/>
                <a:cs typeface="+mj-cs"/>
                <a:sym typeface="Calibri"/>
              </a:defRPr>
            </a:lvl1pPr>
          </a:lstStyle>
          <a:p>
            <a:pPr/>
            <a:r>
              <a:t>¿Qué puede patentarse?</a:t>
            </a:r>
          </a:p>
        </p:txBody>
      </p:sp>
      <p:sp>
        <p:nvSpPr>
          <p:cNvPr id="299" name="TextBox 2"/>
          <p:cNvSpPr txBox="1"/>
          <p:nvPr/>
        </p:nvSpPr>
        <p:spPr>
          <a:xfrm>
            <a:off x="1254925" y="1933138"/>
            <a:ext cx="10149959"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spcBef>
                <a:spcPts val="3300"/>
              </a:spcBef>
              <a:buSzPct val="100000"/>
              <a:buChar char="❖"/>
              <a:defRPr sz="2800"/>
            </a:pPr>
            <a:r>
              <a:t>Cualquier </a:t>
            </a:r>
            <a:r>
              <a:rPr>
                <a:latin typeface="Arial"/>
                <a:ea typeface="Arial"/>
                <a:cs typeface="Arial"/>
                <a:sym typeface="Arial"/>
              </a:rPr>
              <a:t>p</a:t>
            </a:r>
            <a:r>
              <a:t>rocedimiento, producto, aparato o dispositivo técnico; o uso de dichos productos</a:t>
            </a:r>
          </a:p>
          <a:p>
            <a:pPr>
              <a:spcBef>
                <a:spcPts val="3300"/>
              </a:spcBef>
              <a:defRPr sz="2800"/>
            </a:pPr>
          </a:p>
          <a:p>
            <a:pPr marL="457200" indent="-457200">
              <a:spcBef>
                <a:spcPts val="3300"/>
              </a:spcBef>
              <a:buSzPct val="100000"/>
              <a:buChar char="❖"/>
              <a:defRPr sz="2800"/>
            </a:pPr>
            <a:r>
              <a:t>Que sea nuevo o suponga un perfeccionamiento o mejora significativa de los mismos</a:t>
            </a:r>
            <a:endParaRPr>
              <a:latin typeface="Arial"/>
              <a:ea typeface="Arial"/>
              <a:cs typeface="Arial"/>
              <a:sym typeface="Arial"/>
            </a:endParaRPr>
          </a:p>
        </p:txBody>
      </p:sp>
      <p:grpSp>
        <p:nvGrpSpPr>
          <p:cNvPr id="305" name="Group"/>
          <p:cNvGrpSpPr/>
          <p:nvPr/>
        </p:nvGrpSpPr>
        <p:grpSpPr>
          <a:xfrm>
            <a:off x="1978872" y="3116033"/>
            <a:ext cx="5533498" cy="877094"/>
            <a:chOff x="0" y="0"/>
            <a:chExt cx="5533497" cy="877093"/>
          </a:xfrm>
        </p:grpSpPr>
        <p:pic>
          <p:nvPicPr>
            <p:cNvPr id="300" name="Picture 6" descr="Picture 6"/>
            <p:cNvPicPr>
              <a:picLocks noChangeAspect="1"/>
            </p:cNvPicPr>
            <p:nvPr/>
          </p:nvPicPr>
          <p:blipFill>
            <a:blip r:embed="rId3">
              <a:extLst/>
            </a:blip>
            <a:stretch>
              <a:fillRect/>
            </a:stretch>
          </p:blipFill>
          <p:spPr>
            <a:xfrm>
              <a:off x="2186608" y="37134"/>
              <a:ext cx="989013" cy="701676"/>
            </a:xfrm>
            <a:prstGeom prst="rect">
              <a:avLst/>
            </a:prstGeom>
            <a:ln w="12700" cap="flat">
              <a:noFill/>
              <a:miter lim="400000"/>
            </a:ln>
            <a:effectLst/>
          </p:spPr>
        </p:pic>
        <p:pic>
          <p:nvPicPr>
            <p:cNvPr id="301" name="Picture 8" descr="Picture 8"/>
            <p:cNvPicPr>
              <a:picLocks noChangeAspect="1"/>
            </p:cNvPicPr>
            <p:nvPr/>
          </p:nvPicPr>
          <p:blipFill>
            <a:blip r:embed="rId4">
              <a:extLst/>
            </a:blip>
            <a:stretch>
              <a:fillRect/>
            </a:stretch>
          </p:blipFill>
          <p:spPr>
            <a:xfrm>
              <a:off x="4911197" y="107155"/>
              <a:ext cx="622301" cy="769939"/>
            </a:xfrm>
            <a:prstGeom prst="rect">
              <a:avLst/>
            </a:prstGeom>
            <a:ln w="12700" cap="flat">
              <a:noFill/>
              <a:miter lim="400000"/>
            </a:ln>
            <a:effectLst/>
          </p:spPr>
        </p:pic>
        <p:pic>
          <p:nvPicPr>
            <p:cNvPr id="302" name="Picture 9" descr="Picture 9"/>
            <p:cNvPicPr>
              <a:picLocks noChangeAspect="1"/>
            </p:cNvPicPr>
            <p:nvPr/>
          </p:nvPicPr>
          <p:blipFill>
            <a:blip r:embed="rId5">
              <a:extLst/>
            </a:blip>
            <a:stretch>
              <a:fillRect/>
            </a:stretch>
          </p:blipFill>
          <p:spPr>
            <a:xfrm>
              <a:off x="0" y="0"/>
              <a:ext cx="685800" cy="800100"/>
            </a:xfrm>
            <a:prstGeom prst="rect">
              <a:avLst/>
            </a:prstGeom>
            <a:ln w="12700" cap="flat">
              <a:noFill/>
              <a:miter lim="400000"/>
            </a:ln>
            <a:effectLst/>
          </p:spPr>
        </p:pic>
        <p:pic>
          <p:nvPicPr>
            <p:cNvPr id="303" name="Picture 10" descr="Picture 10"/>
            <p:cNvPicPr>
              <a:picLocks noChangeAspect="1"/>
            </p:cNvPicPr>
            <p:nvPr/>
          </p:nvPicPr>
          <p:blipFill>
            <a:blip r:embed="rId6">
              <a:extLst/>
            </a:blip>
            <a:stretch>
              <a:fillRect/>
            </a:stretch>
          </p:blipFill>
          <p:spPr>
            <a:xfrm>
              <a:off x="891380" y="37133"/>
              <a:ext cx="977901" cy="781051"/>
            </a:xfrm>
            <a:prstGeom prst="rect">
              <a:avLst/>
            </a:prstGeom>
            <a:ln w="12700" cap="flat">
              <a:noFill/>
              <a:miter lim="400000"/>
            </a:ln>
            <a:effectLst/>
          </p:spPr>
        </p:pic>
        <p:pic>
          <p:nvPicPr>
            <p:cNvPr id="304" name="Picture 11" descr="Picture 11"/>
            <p:cNvPicPr>
              <a:picLocks noChangeAspect="1"/>
            </p:cNvPicPr>
            <p:nvPr/>
          </p:nvPicPr>
          <p:blipFill>
            <a:blip r:embed="rId7">
              <a:extLst/>
            </a:blip>
            <a:stretch>
              <a:fillRect/>
            </a:stretch>
          </p:blipFill>
          <p:spPr>
            <a:xfrm rot="16200000">
              <a:off x="3615224" y="-155749"/>
              <a:ext cx="727076" cy="1220789"/>
            </a:xfrm>
            <a:prstGeom prst="rect">
              <a:avLst/>
            </a:prstGeom>
            <a:ln w="12700" cap="flat">
              <a:noFill/>
              <a:miter lim="400000"/>
            </a:ln>
            <a:effectLst/>
          </p:spPr>
        </p:pic>
      </p:grpSp>
      <p:sp>
        <p:nvSpPr>
          <p:cNvPr id="30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itle 1"/>
          <p:cNvSpPr txBox="1"/>
          <p:nvPr>
            <p:ph type="title"/>
          </p:nvPr>
        </p:nvSpPr>
        <p:spPr>
          <a:prstGeom prst="rect">
            <a:avLst/>
          </a:prstGeom>
        </p:spPr>
        <p:txBody>
          <a:bodyPr/>
          <a:lstStyle/>
          <a:p>
            <a:pPr/>
            <a:r>
              <a:t>¿Qué </a:t>
            </a:r>
            <a:r>
              <a:rPr b="1" u="sng">
                <a:latin typeface="+mj-lt"/>
                <a:ea typeface="+mj-ea"/>
                <a:cs typeface="+mj-cs"/>
                <a:sym typeface="Calibri"/>
              </a:rPr>
              <a:t>NO</a:t>
            </a:r>
            <a:r>
              <a:t> puede patentarse?</a:t>
            </a:r>
          </a:p>
        </p:txBody>
      </p:sp>
      <p:sp>
        <p:nvSpPr>
          <p:cNvPr id="311" name="TextBox 4"/>
          <p:cNvSpPr txBox="1"/>
          <p:nvPr/>
        </p:nvSpPr>
        <p:spPr>
          <a:xfrm>
            <a:off x="2070009" y="6324601"/>
            <a:ext cx="4200759"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Source: https://www.slideshare.net/PatSnap/patent-10-minutes-can-we-patent</a:t>
            </a:r>
          </a:p>
        </p:txBody>
      </p:sp>
      <p:sp>
        <p:nvSpPr>
          <p:cNvPr id="312" name="Idea o sugerencia"/>
          <p:cNvSpPr/>
          <p:nvPr/>
        </p:nvSpPr>
        <p:spPr>
          <a:xfrm>
            <a:off x="1223557" y="1816384"/>
            <a:ext cx="2917088" cy="1552998"/>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lvl1pPr algn="ctr">
              <a:defRPr b="1"/>
            </a:lvl1pPr>
          </a:lstStyle>
          <a:p>
            <a:pPr/>
            <a:r>
              <a:t>Idea o sugerencia</a:t>
            </a:r>
          </a:p>
        </p:txBody>
      </p:sp>
      <p:sp>
        <p:nvSpPr>
          <p:cNvPr id="313" name="Teorías científicas o fórmulas matemáticas…"/>
          <p:cNvSpPr/>
          <p:nvPr/>
        </p:nvSpPr>
        <p:spPr>
          <a:xfrm>
            <a:off x="4570866" y="1816384"/>
            <a:ext cx="2917088" cy="1552998"/>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p>
            <a:pPr algn="ctr">
              <a:defRPr b="1"/>
            </a:pPr>
            <a:r>
              <a:t>Teorías científicas o fórmulas matemáticas</a:t>
            </a:r>
          </a:p>
          <a:p>
            <a:pPr algn="ctr">
              <a:spcBef>
                <a:spcPts val="500"/>
              </a:spcBef>
            </a:pPr>
            <a:r>
              <a:t>e.g. E = mc2</a:t>
            </a:r>
          </a:p>
        </p:txBody>
      </p:sp>
      <p:sp>
        <p:nvSpPr>
          <p:cNvPr id="314" name="Procesos biológicos para producción vegetal o animal…"/>
          <p:cNvSpPr/>
          <p:nvPr/>
        </p:nvSpPr>
        <p:spPr>
          <a:xfrm>
            <a:off x="7918174" y="1816384"/>
            <a:ext cx="2917088" cy="1552998"/>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p>
            <a:pPr algn="ctr">
              <a:defRPr b="1"/>
            </a:pPr>
            <a:r>
              <a:t>Procesos biológicos para producción vegetal o animal</a:t>
            </a:r>
          </a:p>
          <a:p>
            <a:pPr algn="ctr">
              <a:spcBef>
                <a:spcPts val="500"/>
              </a:spcBef>
            </a:pPr>
            <a:r>
              <a:t>e.g. fotosíntesis</a:t>
            </a:r>
          </a:p>
        </p:txBody>
      </p:sp>
      <p:sp>
        <p:nvSpPr>
          <p:cNvPr id="315" name="Leyes físicas de l naturaleza…"/>
          <p:cNvSpPr/>
          <p:nvPr/>
        </p:nvSpPr>
        <p:spPr>
          <a:xfrm>
            <a:off x="7918174" y="3792281"/>
            <a:ext cx="2917088" cy="1552999"/>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p>
            <a:pPr algn="ctr">
              <a:defRPr b="1"/>
            </a:pPr>
            <a:r>
              <a:t>Leyes físicas de l naturaleza</a:t>
            </a:r>
          </a:p>
          <a:p>
            <a:pPr algn="ctr">
              <a:spcBef>
                <a:spcPts val="500"/>
              </a:spcBef>
            </a:pPr>
            <a:r>
              <a:t>e.g. la gravedad</a:t>
            </a:r>
          </a:p>
        </p:txBody>
      </p:sp>
      <p:sp>
        <p:nvSpPr>
          <p:cNvPr id="316" name="Animal…"/>
          <p:cNvSpPr/>
          <p:nvPr/>
        </p:nvSpPr>
        <p:spPr>
          <a:xfrm>
            <a:off x="4570866" y="3792281"/>
            <a:ext cx="2917088" cy="1552999"/>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p>
            <a:pPr algn="ctr">
              <a:defRPr b="1"/>
            </a:pPr>
            <a:r>
              <a:t>Animal</a:t>
            </a:r>
          </a:p>
          <a:p>
            <a:pPr algn="ctr">
              <a:spcBef>
                <a:spcPts val="500"/>
              </a:spcBef>
            </a:pPr>
            <a:r>
              <a:t>e.g. tu gato</a:t>
            </a:r>
          </a:p>
        </p:txBody>
      </p:sp>
      <p:sp>
        <p:nvSpPr>
          <p:cNvPr id="317" name="Un método de tratamiento o diagnóstico…"/>
          <p:cNvSpPr/>
          <p:nvPr/>
        </p:nvSpPr>
        <p:spPr>
          <a:xfrm>
            <a:off x="1223557" y="3792281"/>
            <a:ext cx="2917088" cy="1552999"/>
          </a:xfrm>
          <a:prstGeom prst="roundRect">
            <a:avLst>
              <a:gd name="adj" fmla="val 12267"/>
            </a:avLst>
          </a:prstGeom>
          <a:solidFill>
            <a:srgbClr val="CCFFFF"/>
          </a:solidFill>
          <a:ln w="12700">
            <a:solidFill>
              <a:schemeClr val="accent1"/>
            </a:solidFill>
            <a:miter/>
          </a:ln>
          <a:extLst>
            <a:ext uri="{C572A759-6A51-4108-AA02-DFA0A04FC94B}">
              <ma14:wrappingTextBoxFlag xmlns:ma14="http://schemas.microsoft.com/office/mac/drawingml/2011/main" val="1"/>
            </a:ext>
          </a:extLst>
        </p:spPr>
        <p:txBody>
          <a:bodyPr lIns="45719" rIns="45719" anchor="ctr"/>
          <a:lstStyle/>
          <a:p>
            <a:pPr algn="ctr">
              <a:defRPr b="1"/>
            </a:pPr>
            <a:r>
              <a:t>Un método de tratamiento o diagnóstico</a:t>
            </a:r>
          </a:p>
          <a:p>
            <a:pPr algn="ctr">
              <a:spcBef>
                <a:spcPts val="500"/>
              </a:spcBef>
            </a:pPr>
            <a:r>
              <a:t>e.g. Biopsia</a:t>
            </a:r>
          </a:p>
        </p:txBody>
      </p:sp>
      <p:sp>
        <p:nvSpPr>
          <p:cNvPr id="318" name="Dingbat X"/>
          <p:cNvSpPr/>
          <p:nvPr/>
        </p:nvSpPr>
        <p:spPr>
          <a:xfrm>
            <a:off x="2198628" y="1909742"/>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19" name="Dingbat X"/>
          <p:cNvSpPr/>
          <p:nvPr/>
        </p:nvSpPr>
        <p:spPr>
          <a:xfrm>
            <a:off x="5451295" y="1909742"/>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20" name="Dingbat X"/>
          <p:cNvSpPr/>
          <p:nvPr/>
        </p:nvSpPr>
        <p:spPr>
          <a:xfrm>
            <a:off x="8798603" y="1909742"/>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21" name="Dingbat X"/>
          <p:cNvSpPr/>
          <p:nvPr/>
        </p:nvSpPr>
        <p:spPr>
          <a:xfrm>
            <a:off x="8700721" y="3956414"/>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22" name="Dingbat X"/>
          <p:cNvSpPr/>
          <p:nvPr/>
        </p:nvSpPr>
        <p:spPr>
          <a:xfrm>
            <a:off x="5451295" y="3885640"/>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23" name="Dingbat X"/>
          <p:cNvSpPr/>
          <p:nvPr/>
        </p:nvSpPr>
        <p:spPr>
          <a:xfrm>
            <a:off x="2198628" y="3956414"/>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alpha val="23553"/>
            </a:srgbClr>
          </a:solidFill>
          <a:ln w="12700">
            <a:miter lim="400000"/>
          </a:ln>
        </p:spPr>
        <p:txBody>
          <a:bodyPr lIns="45719" rIns="45719" anchor="ctr"/>
          <a:lstStyle/>
          <a:p>
            <a:pPr/>
          </a:p>
        </p:txBody>
      </p:sp>
      <p:sp>
        <p:nvSpPr>
          <p:cNvPr id="32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Content Placeholder 6"/>
          <p:cNvSpPr txBox="1"/>
          <p:nvPr>
            <p:ph type="body" sz="half" idx="1"/>
          </p:nvPr>
        </p:nvSpPr>
        <p:spPr>
          <a:xfrm>
            <a:off x="1109228" y="756936"/>
            <a:ext cx="4468952" cy="5159633"/>
          </a:xfrm>
          <a:prstGeom prst="rect">
            <a:avLst/>
          </a:prstGeom>
        </p:spPr>
        <p:txBody>
          <a:bodyPr/>
          <a:lstStyle/>
          <a:p>
            <a:pPr marL="0" indent="0" algn="ctr" defTabSz="621791">
              <a:lnSpc>
                <a:spcPct val="120000"/>
              </a:lnSpc>
              <a:spcBef>
                <a:spcPts val="1300"/>
              </a:spcBef>
              <a:buSzTx/>
              <a:buFontTx/>
              <a:buNone/>
              <a:defRPr i="1" sz="1768"/>
            </a:pPr>
            <a:r>
              <a:t>Patrick Terrior falleció el 30 de noviembre de 2020 de un tumor cerebral.</a:t>
            </a:r>
          </a:p>
          <a:p>
            <a:pPr marL="0" indent="0" algn="ctr" defTabSz="621791">
              <a:lnSpc>
                <a:spcPct val="120000"/>
              </a:lnSpc>
              <a:spcBef>
                <a:spcPts val="1300"/>
              </a:spcBef>
              <a:buSzTx/>
              <a:buFontTx/>
              <a:buNone/>
              <a:defRPr i="1" sz="1768"/>
            </a:pPr>
            <a:r>
              <a:t>Fue un icono en las comunidades de LES International y LES France. Era un apasionado de la profesión del licenciamiento y especialmente de educar a otros. Jugó un papel decisivo en el diseño y desarrollo de la norma ISO de gestión de IP y deja un legado que forma la base para muchos profesionales de licencias en el futuro. El Kids IP Day es un proyecto que Patrick quería implementar en 2021. Fieles a su memoria, LES se ha comprometido a poner en marcha su último deseo.</a:t>
            </a:r>
          </a:p>
        </p:txBody>
      </p:sp>
      <p:pic>
        <p:nvPicPr>
          <p:cNvPr id="150" name="Picture 4" descr="Picture 4"/>
          <p:cNvPicPr>
            <a:picLocks noChangeAspect="1"/>
          </p:cNvPicPr>
          <p:nvPr/>
        </p:nvPicPr>
        <p:blipFill>
          <a:blip r:embed="rId2">
            <a:extLst/>
          </a:blip>
          <a:stretch>
            <a:fillRect/>
          </a:stretch>
        </p:blipFill>
        <p:spPr>
          <a:xfrm>
            <a:off x="6349641" y="693436"/>
            <a:ext cx="4924571" cy="4860130"/>
          </a:xfrm>
          <a:prstGeom prst="rect">
            <a:avLst/>
          </a:prstGeom>
          <a:ln w="12700">
            <a:miter lim="400000"/>
          </a:ln>
        </p:spPr>
      </p:pic>
      <p:sp>
        <p:nvSpPr>
          <p:cNvPr id="151" name="Slide Number Placeholder 3"/>
          <p:cNvSpPr txBox="1"/>
          <p:nvPr>
            <p:ph type="sldNum" sz="quarter" idx="2"/>
          </p:nvPr>
        </p:nvSpPr>
        <p:spPr>
          <a:xfrm>
            <a:off x="10298219" y="6395455"/>
            <a:ext cx="220004" cy="333089"/>
          </a:xfrm>
          <a:prstGeom prst="rect">
            <a:avLst/>
          </a:prstGeom>
          <a:extLst>
            <a:ext uri="{C572A759-6A51-4108-AA02-DFA0A04FC94B}">
              <ma14:wrappingTextBoxFlag xmlns:ma14="http://schemas.microsoft.com/office/mac/drawingml/2011/main" val="1"/>
            </a:ext>
          </a:extLst>
        </p:spPr>
        <p:txBody>
          <a:bodyPr/>
          <a:lstStyle>
            <a:lvl1pP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TextBox 2"/>
          <p:cNvSpPr txBox="1"/>
          <p:nvPr/>
        </p:nvSpPr>
        <p:spPr>
          <a:xfrm>
            <a:off x="2484120" y="228600"/>
            <a:ext cx="7299960"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4400"/>
            </a:pPr>
            <a:r>
              <a:t>Algunas patentes chulas?</a:t>
            </a:r>
            <a:endParaRPr>
              <a:latin typeface="Arial"/>
              <a:ea typeface="Arial"/>
              <a:cs typeface="Arial"/>
              <a:sym typeface="Arial"/>
            </a:endParaRPr>
          </a:p>
          <a:p>
            <a:pPr algn="ctr">
              <a:defRPr b="1" sz="3200"/>
            </a:pPr>
          </a:p>
        </p:txBody>
      </p:sp>
      <p:pic>
        <p:nvPicPr>
          <p:cNvPr id="329" name="Picture 5" descr="Picture 5"/>
          <p:cNvPicPr>
            <a:picLocks noChangeAspect="1"/>
          </p:cNvPicPr>
          <p:nvPr/>
        </p:nvPicPr>
        <p:blipFill>
          <a:blip r:embed="rId3">
            <a:extLst/>
          </a:blip>
          <a:stretch>
            <a:fillRect/>
          </a:stretch>
        </p:blipFill>
        <p:spPr>
          <a:xfrm>
            <a:off x="1455001" y="1156941"/>
            <a:ext cx="4079876" cy="5257801"/>
          </a:xfrm>
          <a:prstGeom prst="rect">
            <a:avLst/>
          </a:prstGeom>
          <a:ln w="12700">
            <a:miter lim="400000"/>
          </a:ln>
        </p:spPr>
      </p:pic>
      <p:pic>
        <p:nvPicPr>
          <p:cNvPr id="330" name="Picture 6" descr="Picture 6"/>
          <p:cNvPicPr>
            <a:picLocks noChangeAspect="1"/>
          </p:cNvPicPr>
          <p:nvPr/>
        </p:nvPicPr>
        <p:blipFill>
          <a:blip r:embed="rId4">
            <a:extLst/>
          </a:blip>
          <a:srcRect l="13908" t="69316" r="15624" b="2"/>
          <a:stretch>
            <a:fillRect/>
          </a:stretch>
        </p:blipFill>
        <p:spPr>
          <a:xfrm>
            <a:off x="5837569" y="1317280"/>
            <a:ext cx="4397376" cy="2468562"/>
          </a:xfrm>
          <a:prstGeom prst="rect">
            <a:avLst/>
          </a:prstGeom>
          <a:ln w="12700">
            <a:miter lim="400000"/>
          </a:ln>
        </p:spPr>
      </p:pic>
      <p:pic>
        <p:nvPicPr>
          <p:cNvPr id="331" name="Picture 6" descr="Picture 6"/>
          <p:cNvPicPr>
            <a:picLocks noChangeAspect="1"/>
          </p:cNvPicPr>
          <p:nvPr/>
        </p:nvPicPr>
        <p:blipFill>
          <a:blip r:embed="rId5">
            <a:extLst/>
          </a:blip>
          <a:stretch>
            <a:fillRect/>
          </a:stretch>
        </p:blipFill>
        <p:spPr>
          <a:xfrm>
            <a:off x="6436057" y="3924136"/>
            <a:ext cx="3200401" cy="2440773"/>
          </a:xfrm>
          <a:prstGeom prst="rect">
            <a:avLst/>
          </a:prstGeom>
          <a:ln w="12700">
            <a:miter lim="400000"/>
          </a:ln>
        </p:spPr>
      </p:pic>
      <p:sp>
        <p:nvSpPr>
          <p:cNvPr id="33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Title 1"/>
          <p:cNvSpPr txBox="1"/>
          <p:nvPr>
            <p:ph type="title" idx="4294967295"/>
          </p:nvPr>
        </p:nvSpPr>
        <p:spPr>
          <a:xfrm>
            <a:off x="2065338" y="2166938"/>
            <a:ext cx="8602662" cy="1738312"/>
          </a:xfrm>
          <a:prstGeom prst="rect">
            <a:avLst/>
          </a:prstGeom>
        </p:spPr>
        <p:txBody>
          <a:bodyPr/>
          <a:lstStyle>
            <a:lvl1pPr>
              <a:defRPr sz="3900"/>
            </a:lvl1pPr>
          </a:lstStyle>
          <a:p>
            <a:pPr/>
            <a:r>
              <a:t>“Always listen to children… they might have ideas we’ve never thought of.”</a:t>
            </a:r>
          </a:p>
        </p:txBody>
      </p:sp>
      <p:pic>
        <p:nvPicPr>
          <p:cNvPr id="337" name="Picture 2" descr="Picture 2"/>
          <p:cNvPicPr>
            <a:picLocks noChangeAspect="1"/>
          </p:cNvPicPr>
          <p:nvPr/>
        </p:nvPicPr>
        <p:blipFill>
          <a:blip r:embed="rId2">
            <a:extLst/>
          </a:blip>
          <a:stretch>
            <a:fillRect/>
          </a:stretch>
        </p:blipFill>
        <p:spPr>
          <a:xfrm>
            <a:off x="1524000" y="858838"/>
            <a:ext cx="9144000" cy="5140326"/>
          </a:xfrm>
          <a:prstGeom prst="rect">
            <a:avLst/>
          </a:prstGeom>
          <a:ln w="12700">
            <a:miter lim="400000"/>
          </a:ln>
        </p:spPr>
      </p:pic>
      <p:sp>
        <p:nvSpPr>
          <p:cNvPr id="33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Title 3"/>
          <p:cNvSpPr txBox="1"/>
          <p:nvPr>
            <p:ph type="title"/>
          </p:nvPr>
        </p:nvSpPr>
        <p:spPr>
          <a:prstGeom prst="rect">
            <a:avLst/>
          </a:prstGeom>
        </p:spPr>
        <p:txBody>
          <a:bodyPr/>
          <a:lstStyle>
            <a:lvl1pPr>
              <a:defRPr b="1">
                <a:latin typeface="+mj-lt"/>
                <a:ea typeface="+mj-ea"/>
                <a:cs typeface="+mj-cs"/>
                <a:sym typeface="Calibri"/>
              </a:defRPr>
            </a:lvl1pPr>
          </a:lstStyle>
          <a:p>
            <a:pPr/>
            <a:r>
              <a:t>Jóvenes inventores/as</a:t>
            </a:r>
          </a:p>
        </p:txBody>
      </p:sp>
      <p:sp>
        <p:nvSpPr>
          <p:cNvPr id="341" name="Text Placeholder 8"/>
          <p:cNvSpPr txBox="1"/>
          <p:nvPr>
            <p:ph type="body" sz="quarter" idx="1"/>
          </p:nvPr>
        </p:nvSpPr>
        <p:spPr>
          <a:xfrm>
            <a:off x="839787" y="1681163"/>
            <a:ext cx="5157788" cy="594469"/>
          </a:xfrm>
          <a:prstGeom prst="rect">
            <a:avLst/>
          </a:prstGeom>
        </p:spPr>
        <p:txBody>
          <a:bodyPr/>
          <a:lstStyle/>
          <a:p>
            <a:pPr/>
            <a:r>
              <a:t>Orejeras</a:t>
            </a:r>
          </a:p>
        </p:txBody>
      </p:sp>
      <p:sp>
        <p:nvSpPr>
          <p:cNvPr id="342" name="Content Placeholder 6"/>
          <p:cNvSpPr txBox="1"/>
          <p:nvPr/>
        </p:nvSpPr>
        <p:spPr>
          <a:xfrm>
            <a:off x="839787" y="2505075"/>
            <a:ext cx="4675968" cy="5944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ct val="90000"/>
              </a:lnSpc>
              <a:spcBef>
                <a:spcPts val="1000"/>
              </a:spcBef>
              <a:defRPr sz="2000"/>
            </a:lvl1pPr>
          </a:lstStyle>
          <a:p>
            <a:pPr/>
            <a:r>
              <a:t>Chester Greenwood, 1858 (edad 15 años) </a:t>
            </a:r>
          </a:p>
        </p:txBody>
      </p:sp>
      <p:sp>
        <p:nvSpPr>
          <p:cNvPr id="343" name="Text Placeholder 9"/>
          <p:cNvSpPr/>
          <p:nvPr>
            <p:ph type="body" idx="21"/>
          </p:nvPr>
        </p:nvSpPr>
        <p:spPr>
          <a:xfrm>
            <a:off x="6464300" y="1681163"/>
            <a:ext cx="5183188" cy="594469"/>
          </a:xfrm>
          <a:prstGeom prst="rect">
            <a:avLst/>
          </a:prstGeom>
          <a:extLst>
            <a:ext uri="{C572A759-6A51-4108-AA02-DFA0A04FC94B}">
              <ma14:wrappingTextBoxFlag xmlns:ma14="http://schemas.microsoft.com/office/mac/drawingml/2011/main" val="1"/>
            </a:ext>
          </a:extLst>
        </p:spPr>
        <p:txBody>
          <a:bodyPr/>
          <a:lstStyle>
            <a:lvl1pPr marL="0" indent="0">
              <a:buSzTx/>
              <a:buFontTx/>
              <a:buNone/>
              <a:defRPr b="1" sz="2400"/>
            </a:lvl1pPr>
          </a:lstStyle>
          <a:p>
            <a:pPr/>
            <a:r>
              <a:t>Electronic Television</a:t>
            </a:r>
          </a:p>
        </p:txBody>
      </p:sp>
      <p:sp>
        <p:nvSpPr>
          <p:cNvPr id="344" name="Content Placeholder 10"/>
          <p:cNvSpPr txBox="1"/>
          <p:nvPr/>
        </p:nvSpPr>
        <p:spPr>
          <a:xfrm>
            <a:off x="6464300" y="2505075"/>
            <a:ext cx="4475386" cy="5944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pPr>
            <a:r>
              <a:t>Philo Farnsworth, </a:t>
            </a:r>
            <a:r>
              <a:t>1920 (edad 14 años)</a:t>
            </a:r>
          </a:p>
        </p:txBody>
      </p:sp>
      <p:pic>
        <p:nvPicPr>
          <p:cNvPr id="345" name="Picture 7" descr="Picture 7"/>
          <p:cNvPicPr>
            <a:picLocks noChangeAspect="1"/>
          </p:cNvPicPr>
          <p:nvPr/>
        </p:nvPicPr>
        <p:blipFill>
          <a:blip r:embed="rId3">
            <a:extLst/>
          </a:blip>
          <a:stretch>
            <a:fillRect/>
          </a:stretch>
        </p:blipFill>
        <p:spPr>
          <a:xfrm>
            <a:off x="9347960" y="4501823"/>
            <a:ext cx="1859281" cy="1549401"/>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46" name="Picture 12" descr="Picture 12"/>
          <p:cNvPicPr>
            <a:picLocks noChangeAspect="1"/>
          </p:cNvPicPr>
          <p:nvPr/>
        </p:nvPicPr>
        <p:blipFill>
          <a:blip r:embed="rId4">
            <a:extLst/>
          </a:blip>
          <a:stretch>
            <a:fillRect/>
          </a:stretch>
        </p:blipFill>
        <p:spPr>
          <a:xfrm>
            <a:off x="1384436" y="3195452"/>
            <a:ext cx="2860660" cy="2438401"/>
          </a:xfrm>
          <a:prstGeom prst="rect">
            <a:avLst/>
          </a:prstGeom>
          <a:ln w="88900" cap="sq">
            <a:solidFill>
              <a:srgbClr val="000000"/>
            </a:solidFill>
            <a:miter/>
          </a:ln>
        </p:spPr>
      </p:pic>
      <p:pic>
        <p:nvPicPr>
          <p:cNvPr id="347" name="Picture 13" descr="Picture 13"/>
          <p:cNvPicPr>
            <a:picLocks noChangeAspect="1"/>
          </p:cNvPicPr>
          <p:nvPr/>
        </p:nvPicPr>
        <p:blipFill>
          <a:blip r:embed="rId5">
            <a:extLst/>
          </a:blip>
          <a:stretch>
            <a:fillRect/>
          </a:stretch>
        </p:blipFill>
        <p:spPr>
          <a:xfrm>
            <a:off x="6185993" y="3509061"/>
            <a:ext cx="1823227" cy="252863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48" name="Picture 14" descr="Picture 14"/>
          <p:cNvPicPr>
            <a:picLocks noChangeAspect="1"/>
          </p:cNvPicPr>
          <p:nvPr/>
        </p:nvPicPr>
        <p:blipFill>
          <a:blip r:embed="rId6">
            <a:extLst/>
          </a:blip>
          <a:stretch>
            <a:fillRect/>
          </a:stretch>
        </p:blipFill>
        <p:spPr>
          <a:xfrm>
            <a:off x="8425815" y="3187337"/>
            <a:ext cx="2076451" cy="1226694"/>
          </a:xfrm>
          <a:prstGeom prst="rect">
            <a:avLst/>
          </a:prstGeom>
          <a:ln w="12700">
            <a:miter lim="400000"/>
          </a:ln>
        </p:spPr>
      </p:pic>
      <p:sp>
        <p:nvSpPr>
          <p:cNvPr id="349"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itle 1"/>
          <p:cNvSpPr txBox="1"/>
          <p:nvPr>
            <p:ph type="title"/>
          </p:nvPr>
        </p:nvSpPr>
        <p:spPr>
          <a:prstGeom prst="rect">
            <a:avLst/>
          </a:prstGeom>
        </p:spPr>
        <p:txBody>
          <a:bodyPr/>
          <a:lstStyle>
            <a:lvl1pPr>
              <a:defRPr b="1">
                <a:latin typeface="+mj-lt"/>
                <a:ea typeface="+mj-ea"/>
                <a:cs typeface="+mj-cs"/>
                <a:sym typeface="Calibri"/>
              </a:defRPr>
            </a:lvl1pPr>
          </a:lstStyle>
          <a:p>
            <a:pPr/>
            <a:r>
              <a:t>Soluciones a problemas / otros accidentales</a:t>
            </a:r>
          </a:p>
        </p:txBody>
      </p:sp>
      <p:sp>
        <p:nvSpPr>
          <p:cNvPr id="354" name="Content Placeholder 2"/>
          <p:cNvSpPr txBox="1"/>
          <p:nvPr>
            <p:ph type="body" sz="quarter" idx="1"/>
          </p:nvPr>
        </p:nvSpPr>
        <p:spPr>
          <a:xfrm>
            <a:off x="1125705" y="2068927"/>
            <a:ext cx="4213550" cy="801741"/>
          </a:xfrm>
          <a:prstGeom prst="rect">
            <a:avLst/>
          </a:prstGeom>
        </p:spPr>
        <p:txBody>
          <a:bodyPr/>
          <a:lstStyle/>
          <a:p>
            <a:pPr marL="0" indent="0">
              <a:lnSpc>
                <a:spcPct val="100000"/>
              </a:lnSpc>
              <a:spcBef>
                <a:spcPts val="500"/>
              </a:spcBef>
              <a:buSzTx/>
              <a:buNone/>
              <a:defRPr sz="1700"/>
            </a:pPr>
            <a:r>
              <a:rPr b="1"/>
              <a:t>Sistema Braille, 1824 - </a:t>
            </a:r>
            <a:r>
              <a:t>Louis Braille (15 años)</a:t>
            </a:r>
          </a:p>
        </p:txBody>
      </p:sp>
      <p:pic>
        <p:nvPicPr>
          <p:cNvPr id="355" name="Picture 2" descr="Picture 2"/>
          <p:cNvPicPr>
            <a:picLocks noChangeAspect="1"/>
          </p:cNvPicPr>
          <p:nvPr/>
        </p:nvPicPr>
        <p:blipFill>
          <a:blip r:embed="rId3">
            <a:extLst/>
          </a:blip>
          <a:stretch>
            <a:fillRect/>
          </a:stretch>
        </p:blipFill>
        <p:spPr>
          <a:xfrm>
            <a:off x="1428415" y="2962353"/>
            <a:ext cx="3432353" cy="2286001"/>
          </a:xfrm>
          <a:prstGeom prst="rect">
            <a:avLst/>
          </a:prstGeom>
          <a:ln w="12700">
            <a:miter lim="400000"/>
          </a:ln>
        </p:spPr>
      </p:pic>
      <p:pic>
        <p:nvPicPr>
          <p:cNvPr id="356" name="Picture 4" descr="Picture 4"/>
          <p:cNvPicPr>
            <a:picLocks noChangeAspect="1"/>
          </p:cNvPicPr>
          <p:nvPr/>
        </p:nvPicPr>
        <p:blipFill>
          <a:blip r:embed="rId4">
            <a:extLst/>
          </a:blip>
          <a:stretch>
            <a:fillRect/>
          </a:stretch>
        </p:blipFill>
        <p:spPr>
          <a:xfrm>
            <a:off x="7304026" y="2879363"/>
            <a:ext cx="2857501" cy="3181351"/>
          </a:xfrm>
          <a:prstGeom prst="rect">
            <a:avLst/>
          </a:prstGeom>
          <a:ln w="12700">
            <a:miter lim="400000"/>
          </a:ln>
        </p:spPr>
      </p:pic>
      <p:sp>
        <p:nvSpPr>
          <p:cNvPr id="357" name="Content Placeholder 2"/>
          <p:cNvSpPr txBox="1"/>
          <p:nvPr/>
        </p:nvSpPr>
        <p:spPr>
          <a:xfrm>
            <a:off x="6622315" y="2068927"/>
            <a:ext cx="4673417" cy="8017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500"/>
              </a:spcBef>
              <a:buFont typeface="Arial"/>
              <a:defRPr sz="1700"/>
            </a:pPr>
            <a:r>
              <a:rPr b="1"/>
              <a:t>Ice Lolly/Popsicle, 1923 - </a:t>
            </a:r>
            <a:r>
              <a:t>Frank Epperson (11 años)</a:t>
            </a:r>
          </a:p>
        </p:txBody>
      </p:sp>
      <p:sp>
        <p:nvSpPr>
          <p:cNvPr id="35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Rectangle 71"/>
          <p:cNvSpPr/>
          <p:nvPr/>
        </p:nvSpPr>
        <p:spPr>
          <a:xfrm>
            <a:off x="396881" y="280373"/>
            <a:ext cx="11438795" cy="1844258"/>
          </a:xfrm>
          <a:prstGeom prst="rect">
            <a:avLst/>
          </a:prstGeom>
          <a:solidFill>
            <a:srgbClr val="404040"/>
          </a:solidFill>
          <a:ln w="127000" cap="sq">
            <a:solidFill>
              <a:srgbClr val="404040"/>
            </a:solidFill>
            <a:miter/>
          </a:ln>
        </p:spPr>
        <p:txBody>
          <a:bodyPr lIns="45719" rIns="45719" anchor="ctr"/>
          <a:lstStyle/>
          <a:p>
            <a:pPr algn="ctr">
              <a:defRPr>
                <a:solidFill>
                  <a:srgbClr val="FFFFFF"/>
                </a:solidFill>
              </a:defRPr>
            </a:pPr>
          </a:p>
        </p:txBody>
      </p:sp>
      <p:sp>
        <p:nvSpPr>
          <p:cNvPr id="363" name="TextBox 1"/>
          <p:cNvSpPr txBox="1"/>
          <p:nvPr/>
        </p:nvSpPr>
        <p:spPr>
          <a:xfrm>
            <a:off x="592070" y="433545"/>
            <a:ext cx="11048415" cy="930447"/>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a:lnSpc>
                <a:spcPct val="90000"/>
              </a:lnSpc>
              <a:spcBef>
                <a:spcPts val="600"/>
              </a:spcBef>
              <a:defRPr sz="5400">
                <a:solidFill>
                  <a:srgbClr val="FFFFFF"/>
                </a:solidFill>
                <a:latin typeface="Calibri Light"/>
                <a:ea typeface="Calibri Light"/>
                <a:cs typeface="Calibri Light"/>
                <a:sym typeface="Calibri Light"/>
              </a:defRPr>
            </a:lvl1pPr>
          </a:lstStyle>
          <a:p>
            <a:pPr/>
            <a:r>
              <a:t>¿Qué edad debes tener?</a:t>
            </a:r>
          </a:p>
        </p:txBody>
      </p:sp>
      <p:sp>
        <p:nvSpPr>
          <p:cNvPr id="364" name="Straight Connector 73"/>
          <p:cNvSpPr/>
          <p:nvPr/>
        </p:nvSpPr>
        <p:spPr>
          <a:xfrm>
            <a:off x="2230078" y="1522291"/>
            <a:ext cx="7772401" cy="1"/>
          </a:xfrm>
          <a:prstGeom prst="line">
            <a:avLst/>
          </a:prstGeom>
          <a:ln w="22225">
            <a:solidFill>
              <a:srgbClr val="D9D9D9"/>
            </a:solidFill>
            <a:miter/>
          </a:ln>
        </p:spPr>
        <p:txBody>
          <a:bodyPr lIns="45719" rIns="45719"/>
          <a:lstStyle/>
          <a:p>
            <a:pPr/>
          </a:p>
        </p:txBody>
      </p:sp>
      <p:pic>
        <p:nvPicPr>
          <p:cNvPr id="365" name="Picture 2" descr="Picture 2"/>
          <p:cNvPicPr>
            <a:picLocks noChangeAspect="1"/>
          </p:cNvPicPr>
          <p:nvPr/>
        </p:nvPicPr>
        <p:blipFill>
          <a:blip r:embed="rId3">
            <a:extLst/>
          </a:blip>
          <a:srcRect l="0" t="10661" r="13819" b="8001"/>
          <a:stretch>
            <a:fillRect/>
          </a:stretch>
        </p:blipFill>
        <p:spPr>
          <a:xfrm>
            <a:off x="1618115" y="2426817"/>
            <a:ext cx="2882820" cy="3997638"/>
          </a:xfrm>
          <a:prstGeom prst="rect">
            <a:avLst/>
          </a:prstGeom>
          <a:ln w="12700">
            <a:miter lim="400000"/>
          </a:ln>
        </p:spPr>
      </p:pic>
      <p:sp>
        <p:nvSpPr>
          <p:cNvPr id="366" name="Straight Connector 75"/>
          <p:cNvSpPr/>
          <p:nvPr/>
        </p:nvSpPr>
        <p:spPr>
          <a:xfrm flipH="1">
            <a:off x="6116277" y="2596836"/>
            <a:ext cx="1" cy="3657601"/>
          </a:xfrm>
          <a:prstGeom prst="line">
            <a:avLst/>
          </a:prstGeom>
          <a:ln w="101600">
            <a:solidFill>
              <a:srgbClr val="595959"/>
            </a:solidFill>
            <a:miter/>
          </a:ln>
        </p:spPr>
        <p:txBody>
          <a:bodyPr lIns="45719" rIns="45719"/>
          <a:lstStyle/>
          <a:p>
            <a:pPr/>
          </a:p>
        </p:txBody>
      </p:sp>
      <p:pic>
        <p:nvPicPr>
          <p:cNvPr id="367" name="Picture 8" descr="Picture 8"/>
          <p:cNvPicPr>
            <a:picLocks noChangeAspect="1"/>
          </p:cNvPicPr>
          <p:nvPr/>
        </p:nvPicPr>
        <p:blipFill>
          <a:blip r:embed="rId4">
            <a:extLst/>
          </a:blip>
          <a:stretch>
            <a:fillRect/>
          </a:stretch>
        </p:blipFill>
        <p:spPr>
          <a:xfrm>
            <a:off x="6445072" y="2604723"/>
            <a:ext cx="5455918" cy="3641825"/>
          </a:xfrm>
          <a:prstGeom prst="rect">
            <a:avLst/>
          </a:prstGeom>
          <a:ln w="12700">
            <a:miter lim="400000"/>
          </a:ln>
        </p:spPr>
      </p:pic>
      <p:sp>
        <p:nvSpPr>
          <p:cNvPr id="36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TextBox 4"/>
          <p:cNvSpPr txBox="1"/>
          <p:nvPr/>
        </p:nvSpPr>
        <p:spPr>
          <a:xfrm>
            <a:off x="2070009" y="6324601"/>
            <a:ext cx="420758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Fuente: https://www.slideshare.net/PatSnap/patent-10-minutes-can-we-patent</a:t>
            </a:r>
          </a:p>
        </p:txBody>
      </p:sp>
      <p:sp>
        <p:nvSpPr>
          <p:cNvPr id="373" name="Title 1"/>
          <p:cNvSpPr txBox="1"/>
          <p:nvPr>
            <p:ph type="title"/>
          </p:nvPr>
        </p:nvSpPr>
        <p:spPr>
          <a:xfrm>
            <a:off x="1288148" y="649994"/>
            <a:ext cx="8285106" cy="745218"/>
          </a:xfrm>
          <a:prstGeom prst="rect">
            <a:avLst/>
          </a:prstGeom>
        </p:spPr>
        <p:txBody>
          <a:bodyPr anchor="b"/>
          <a:lstStyle>
            <a:lvl1pPr>
              <a:defRPr sz="2800"/>
            </a:lvl1pPr>
          </a:lstStyle>
          <a:p>
            <a:pPr/>
            <a:r>
              <a:t>Blaise Pascal, Mechanical Calculator - 19 years old</a:t>
            </a:r>
          </a:p>
        </p:txBody>
      </p:sp>
      <p:sp>
        <p:nvSpPr>
          <p:cNvPr id="374" name="Siendo un niño prodigio, Blaise Pascal fué educado por su padre, un exitoso recaudador de impuestos francés. Su creación de una máquina de sumar fue la base para la calculadora moderna, que creó en 1642 mientras ayudaba a su padre en el trabajo.…"/>
          <p:cNvSpPr txBox="1"/>
          <p:nvPr>
            <p:ph type="body" sz="half" idx="1"/>
          </p:nvPr>
        </p:nvSpPr>
        <p:spPr>
          <a:xfrm>
            <a:off x="4076728" y="1892243"/>
            <a:ext cx="6393208" cy="3439974"/>
          </a:xfrm>
          <a:prstGeom prst="rect">
            <a:avLst/>
          </a:prstGeom>
        </p:spPr>
        <p:txBody>
          <a:bodyPr/>
          <a:lstStyle/>
          <a:p>
            <a:pPr marL="0" indent="0">
              <a:lnSpc>
                <a:spcPct val="100000"/>
              </a:lnSpc>
              <a:spcBef>
                <a:spcPts val="1200"/>
              </a:spcBef>
              <a:buSzTx/>
              <a:buFontTx/>
              <a:buNone/>
              <a:defRPr sz="1600"/>
            </a:pPr>
            <a:r>
              <a:t>Siendo un niño prodigio, Blaise Pascal fué educado por su padre, un exitoso recaudador de impuestos francés. Su creación de una máquina de sumar fue la base para la calculadora moderna, que creó en 1642 mientras ayudaba a su padre en el trabajo.</a:t>
            </a:r>
          </a:p>
          <a:p>
            <a:pPr marL="0" indent="0">
              <a:lnSpc>
                <a:spcPct val="100000"/>
              </a:lnSpc>
              <a:spcBef>
                <a:spcPts val="1200"/>
              </a:spcBef>
              <a:buSzTx/>
              <a:buFontTx/>
              <a:buNone/>
              <a:defRPr sz="1600"/>
            </a:pPr>
            <a:r>
              <a:t>El padre de Pascal pasaba todo el día realizando complejos cálculos matemáticos como recaudador de impuestos de la corona. El pequeño Pascal creó una caja de madera que tenía 16 diales separados y cuando se giraba cada dial, las sumas y restas se podían hacer rápidamente. </a:t>
            </a:r>
          </a:p>
          <a:p>
            <a:pPr marL="0" indent="0">
              <a:lnSpc>
                <a:spcPct val="100000"/>
              </a:lnSpc>
              <a:spcBef>
                <a:spcPts val="1200"/>
              </a:spcBef>
              <a:buSzTx/>
              <a:buFontTx/>
              <a:buNone/>
              <a:defRPr sz="1600"/>
            </a:pPr>
            <a:r>
              <a:t>Blaise Pascal llega a uno de los primeros lugares de nuestra lista porque pudo hacer algo que otros habían intentado y fallado. De hecho, Leonardo da Vinci intentó crear una máquina de calcular similar a la creada por Pascal.</a:t>
            </a:r>
          </a:p>
        </p:txBody>
      </p:sp>
      <p:pic>
        <p:nvPicPr>
          <p:cNvPr id="375" name="Picture Placeholder 5" descr="Picture Placeholder 5"/>
          <p:cNvPicPr>
            <a:picLocks noChangeAspect="1"/>
          </p:cNvPicPr>
          <p:nvPr/>
        </p:nvPicPr>
        <p:blipFill>
          <a:blip r:embed="rId3">
            <a:extLst/>
          </a:blip>
          <a:srcRect l="11961" t="0" r="11960" b="0"/>
          <a:stretch>
            <a:fillRect/>
          </a:stretch>
        </p:blipFill>
        <p:spPr>
          <a:xfrm>
            <a:off x="1438720" y="1892243"/>
            <a:ext cx="2189656" cy="3195712"/>
          </a:xfrm>
          <a:prstGeom prst="rect">
            <a:avLst/>
          </a:prstGeom>
          <a:ln w="12700">
            <a:miter lim="400000"/>
          </a:ln>
          <a:effectLst>
            <a:outerShdw sx="100000" sy="100000" kx="0" ky="0" algn="b" rotWithShape="0" blurRad="190500" dist="0" dir="0">
              <a:srgbClr val="000000">
                <a:alpha val="70000"/>
              </a:srgbClr>
            </a:outerShdw>
          </a:effectLst>
        </p:spPr>
      </p:pic>
      <p:sp>
        <p:nvSpPr>
          <p:cNvPr id="37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extBox 4"/>
          <p:cNvSpPr txBox="1"/>
          <p:nvPr/>
        </p:nvSpPr>
        <p:spPr>
          <a:xfrm>
            <a:off x="2070009" y="6324601"/>
            <a:ext cx="420758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Fuente: https://www.slideshare.net/PatSnap/patent-10-minutes-can-we-patent</a:t>
            </a:r>
          </a:p>
        </p:txBody>
      </p:sp>
      <p:pic>
        <p:nvPicPr>
          <p:cNvPr id="381" name="Picture Placeholder 5" descr="Picture Placeholder 5"/>
          <p:cNvPicPr>
            <a:picLocks noChangeAspect="1"/>
          </p:cNvPicPr>
          <p:nvPr/>
        </p:nvPicPr>
        <p:blipFill>
          <a:blip r:embed="rId3">
            <a:extLst/>
          </a:blip>
          <a:srcRect l="0" t="3555" r="0" b="3556"/>
          <a:stretch>
            <a:fillRect/>
          </a:stretch>
        </p:blipFill>
        <p:spPr>
          <a:xfrm>
            <a:off x="1430455" y="1883247"/>
            <a:ext cx="2308072" cy="3195791"/>
          </a:xfrm>
          <a:prstGeom prst="rect">
            <a:avLst/>
          </a:prstGeom>
          <a:ln w="12700">
            <a:miter lim="400000"/>
          </a:ln>
          <a:effectLst>
            <a:outerShdw sx="100000" sy="100000" kx="0" ky="0" algn="b" rotWithShape="0" blurRad="190500" dist="0" dir="0">
              <a:srgbClr val="000000">
                <a:alpha val="70000"/>
              </a:srgbClr>
            </a:outerShdw>
          </a:effectLst>
        </p:spPr>
      </p:pic>
      <p:sp>
        <p:nvSpPr>
          <p:cNvPr id="382" name="Text Placeholder 3"/>
          <p:cNvSpPr txBox="1"/>
          <p:nvPr/>
        </p:nvSpPr>
        <p:spPr>
          <a:xfrm>
            <a:off x="4137576" y="1926566"/>
            <a:ext cx="6479928" cy="310900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1200"/>
              </a:spcBef>
              <a:defRPr sz="1600"/>
            </a:pPr>
            <a:r>
              <a:t>A los 18 años, Alexander Graham Bell comenzó a desarrollar una forma de transmitir el habla. Su creación de lo que llamó “el telégrafo armónico" implicó la idea de transmitir un mensaje de voz a través de un solo cable a un receptor ubicado por separado. Sus experimentos con su asistente Thomas Watson finalmente resultaron exitosos el 10 de marzo de 1876, cuando se transmitió la primera frase completa: "Watson, ven aquí; te quiero". </a:t>
            </a:r>
          </a:p>
          <a:p>
            <a:pPr>
              <a:spcBef>
                <a:spcPts val="1200"/>
              </a:spcBef>
              <a:defRPr sz="1600"/>
            </a:pPr>
            <a:r>
              <a:t>Bell creó otros inventos durante su vida y también fue respetado por el papel que desempeñó al ayudar a los sordos.</a:t>
            </a:r>
          </a:p>
        </p:txBody>
      </p:sp>
      <p:sp>
        <p:nvSpPr>
          <p:cNvPr id="383" name="Title 1"/>
          <p:cNvSpPr txBox="1"/>
          <p:nvPr/>
        </p:nvSpPr>
        <p:spPr>
          <a:xfrm>
            <a:off x="1288148" y="649994"/>
            <a:ext cx="8285106" cy="74521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nSpc>
                <a:spcPct val="90000"/>
              </a:lnSpc>
              <a:defRPr sz="2800">
                <a:latin typeface="Calibri Light"/>
                <a:ea typeface="Calibri Light"/>
                <a:cs typeface="Calibri Light"/>
                <a:sym typeface="Calibri Light"/>
              </a:defRPr>
            </a:lvl1pPr>
          </a:lstStyle>
          <a:p>
            <a:pPr/>
            <a:r>
              <a:t>Alexander Graham Bell, Telephone - 18 years old</a:t>
            </a:r>
          </a:p>
        </p:txBody>
      </p:sp>
      <p:sp>
        <p:nvSpPr>
          <p:cNvPr id="38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extBox 4"/>
          <p:cNvSpPr txBox="1"/>
          <p:nvPr/>
        </p:nvSpPr>
        <p:spPr>
          <a:xfrm>
            <a:off x="2070009" y="6324601"/>
            <a:ext cx="420758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Fuente: https://www.slideshare.net/PatSnap/patent-10-minutes-can-we-patent</a:t>
            </a:r>
          </a:p>
        </p:txBody>
      </p:sp>
      <p:pic>
        <p:nvPicPr>
          <p:cNvPr id="389" name="Picture Placeholder 5" descr="Picture Placeholder 5"/>
          <p:cNvPicPr>
            <a:picLocks noChangeAspect="1"/>
          </p:cNvPicPr>
          <p:nvPr/>
        </p:nvPicPr>
        <p:blipFill>
          <a:blip r:embed="rId3">
            <a:extLst/>
          </a:blip>
          <a:srcRect l="14114" t="0" r="14114" b="12334"/>
          <a:stretch>
            <a:fillRect/>
          </a:stretch>
        </p:blipFill>
        <p:spPr>
          <a:xfrm>
            <a:off x="1457305" y="1892243"/>
            <a:ext cx="2295223" cy="3195709"/>
          </a:xfrm>
          <a:prstGeom prst="rect">
            <a:avLst/>
          </a:prstGeom>
          <a:ln w="12700">
            <a:miter lim="400000"/>
          </a:ln>
          <a:effectLst>
            <a:outerShdw sx="100000" sy="100000" kx="0" ky="0" algn="b" rotWithShape="0" blurRad="292100" dist="139700" dir="2700000">
              <a:srgbClr val="333333">
                <a:alpha val="64999"/>
              </a:srgbClr>
            </a:outerShdw>
          </a:effectLst>
        </p:spPr>
      </p:pic>
      <p:sp>
        <p:nvSpPr>
          <p:cNvPr id="390" name="Title 1"/>
          <p:cNvSpPr txBox="1"/>
          <p:nvPr/>
        </p:nvSpPr>
        <p:spPr>
          <a:xfrm>
            <a:off x="1288148" y="649994"/>
            <a:ext cx="8285106" cy="74521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nSpc>
                <a:spcPct val="90000"/>
              </a:lnSpc>
              <a:defRPr sz="2800">
                <a:latin typeface="Calibri Light"/>
                <a:ea typeface="Calibri Light"/>
                <a:cs typeface="Calibri Light"/>
                <a:sym typeface="Calibri Light"/>
              </a:defRPr>
            </a:lvl1pPr>
          </a:lstStyle>
          <a:p>
            <a:pPr/>
            <a:r>
              <a:t>Peter Chilvers, Windsurfing - 12 years old</a:t>
            </a:r>
          </a:p>
        </p:txBody>
      </p:sp>
      <p:sp>
        <p:nvSpPr>
          <p:cNvPr id="391" name="En 1958, Peter Chilvers, de 12 años, creó la primera tabla de vela.…"/>
          <p:cNvSpPr txBox="1"/>
          <p:nvPr>
            <p:ph type="body" sz="half" idx="1"/>
          </p:nvPr>
        </p:nvSpPr>
        <p:spPr>
          <a:xfrm>
            <a:off x="4173557" y="1926566"/>
            <a:ext cx="6479928" cy="3195638"/>
          </a:xfrm>
          <a:prstGeom prst="rect">
            <a:avLst/>
          </a:prstGeom>
        </p:spPr>
        <p:txBody>
          <a:bodyPr/>
          <a:lstStyle/>
          <a:p>
            <a:pPr marL="0" indent="0">
              <a:lnSpc>
                <a:spcPct val="100000"/>
              </a:lnSpc>
              <a:spcBef>
                <a:spcPts val="1200"/>
              </a:spcBef>
              <a:buSzTx/>
              <a:buFontTx/>
              <a:buNone/>
              <a:defRPr sz="1600"/>
            </a:pPr>
            <a:r>
              <a:t>En 1958, Peter Chilvers, de 12 años, creó la primera tabla de vela. </a:t>
            </a:r>
          </a:p>
          <a:p>
            <a:pPr marL="0" indent="0">
              <a:lnSpc>
                <a:spcPct val="100000"/>
              </a:lnSpc>
              <a:spcBef>
                <a:spcPts val="1200"/>
              </a:spcBef>
              <a:buSzTx/>
              <a:buFontTx/>
              <a:buNone/>
              <a:defRPr sz="1600"/>
            </a:pPr>
            <a:r>
              <a:t>Cuando era niño en Hayling Island, ubicada en la costa sur de Gran Bretaña, Chilvers disfrutaba de una variedad de deportes acuáticos. Un día decidió poner una vela en su tabla de surf y el resto es historia. </a:t>
            </a:r>
          </a:p>
          <a:p>
            <a:pPr marL="0" indent="0">
              <a:lnSpc>
                <a:spcPct val="100000"/>
              </a:lnSpc>
              <a:spcBef>
                <a:spcPts val="1200"/>
              </a:spcBef>
              <a:buSzTx/>
              <a:buFontTx/>
              <a:buNone/>
              <a:defRPr sz="1600"/>
            </a:pPr>
            <a:r>
              <a:t>Chilvers todavía está muy involucrado en la cultura del windsurf. Fundó el London East End Windsurfing Centre para niños desfavorecidos y actualmente encabeza la apuesta por su ciudad natal de Hayling Island para crear un centro de windsurf y vela de 40 millones de euros.</a:t>
            </a:r>
          </a:p>
        </p:txBody>
      </p:sp>
      <p:sp>
        <p:nvSpPr>
          <p:cNvPr id="39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TextBox 4"/>
          <p:cNvSpPr txBox="1"/>
          <p:nvPr/>
        </p:nvSpPr>
        <p:spPr>
          <a:xfrm>
            <a:off x="2070009" y="6324601"/>
            <a:ext cx="4200759"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vl1pPr>
          </a:lstStyle>
          <a:p>
            <a:pPr/>
            <a:r>
              <a:t>Source: https://www.slideshare.net/PatSnap/patent-10-minutes-can-we-patent</a:t>
            </a:r>
          </a:p>
        </p:txBody>
      </p:sp>
      <p:sp>
        <p:nvSpPr>
          <p:cNvPr id="397" name="Title 1"/>
          <p:cNvSpPr txBox="1"/>
          <p:nvPr/>
        </p:nvSpPr>
        <p:spPr>
          <a:xfrm>
            <a:off x="1288148" y="649994"/>
            <a:ext cx="8285106" cy="74521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nSpc>
                <a:spcPct val="90000"/>
              </a:lnSpc>
              <a:defRPr sz="2800">
                <a:latin typeface="Calibri Light"/>
                <a:ea typeface="Calibri Light"/>
                <a:cs typeface="Calibri Light"/>
                <a:sym typeface="Calibri Light"/>
              </a:defRPr>
            </a:lvl1pPr>
          </a:lstStyle>
          <a:p>
            <a:pPr/>
            <a:r>
              <a:t>Becky Schroeder, Hoja Luminescente - 12 years old</a:t>
            </a:r>
          </a:p>
        </p:txBody>
      </p:sp>
      <p:pic>
        <p:nvPicPr>
          <p:cNvPr id="398" name="Picture Placeholder 5" descr="Picture Placeholder 5"/>
          <p:cNvPicPr>
            <a:picLocks noChangeAspect="1"/>
          </p:cNvPicPr>
          <p:nvPr/>
        </p:nvPicPr>
        <p:blipFill>
          <a:blip r:embed="rId3">
            <a:extLst/>
          </a:blip>
          <a:stretch>
            <a:fillRect/>
          </a:stretch>
        </p:blipFill>
        <p:spPr>
          <a:xfrm>
            <a:off x="1460987" y="1906755"/>
            <a:ext cx="4087226" cy="2779314"/>
          </a:xfrm>
          <a:prstGeom prst="rect">
            <a:avLst/>
          </a:prstGeom>
          <a:ln w="38100" cap="sq">
            <a:solidFill>
              <a:srgbClr val="000000"/>
            </a:solidFill>
            <a:miter/>
          </a:ln>
          <a:effectLst>
            <a:outerShdw sx="100000" sy="100000" kx="0" ky="0" algn="b" rotWithShape="0" blurRad="50800" dist="38100" dir="2700000">
              <a:srgbClr val="000000">
                <a:alpha val="43000"/>
              </a:srgbClr>
            </a:outerShdw>
          </a:effectLst>
        </p:spPr>
      </p:pic>
      <p:sp>
        <p:nvSpPr>
          <p:cNvPr id="399" name="Text Placeholder 3"/>
          <p:cNvSpPr txBox="1"/>
          <p:nvPr/>
        </p:nvSpPr>
        <p:spPr>
          <a:xfrm>
            <a:off x="5816214" y="1911440"/>
            <a:ext cx="5851102" cy="354516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68680">
              <a:spcBef>
                <a:spcPts val="1100"/>
              </a:spcBef>
              <a:defRPr sz="1520"/>
            </a:pPr>
            <a:r>
              <a:t>En 1974, Becky Schroeder creó The Glo- Sheet y se convirtió en la mujer más joven en recibir una patente estadounidense. </a:t>
            </a:r>
          </a:p>
          <a:p>
            <a:pPr defTabSz="868680">
              <a:spcBef>
                <a:spcPts val="1100"/>
              </a:spcBef>
              <a:defRPr sz="1520"/>
            </a:pPr>
            <a:r>
              <a:t>Becky tenía solo 10 años cuando intentaba hacer la tarea en el auto de su madre. A medida que se oscurecía afuera, tuvo la idea de que debería haber una manera de hacer que su papel fuera más fácil de ver en la oscuridad. Becky tomó el asunto en sus propias manos y comenzó a jugar con materiales fosforescentes, que exhibían luz pero sin calor. Luego usó pintura fosforescente para cubrir una tabla acrílica y se creó la Hoja Luminescente.</a:t>
            </a:r>
          </a:p>
          <a:p>
            <a:pPr defTabSz="868680">
              <a:spcBef>
                <a:spcPts val="1100"/>
              </a:spcBef>
              <a:defRPr sz="1520"/>
            </a:pPr>
            <a:r>
              <a:t>A la madura edad de 12 años, Becky se convirtió en la mujer más joven en ser aprobada para una patente estadounidense para su invención de l Hoja Luminescente.</a:t>
            </a:r>
          </a:p>
        </p:txBody>
      </p:sp>
      <p:sp>
        <p:nvSpPr>
          <p:cNvPr id="400"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Picture 2" descr="Picture 2"/>
          <p:cNvPicPr>
            <a:picLocks noChangeAspect="1"/>
          </p:cNvPicPr>
          <p:nvPr/>
        </p:nvPicPr>
        <p:blipFill>
          <a:blip r:embed="rId3">
            <a:extLst/>
          </a:blip>
          <a:srcRect l="0" t="0" r="0" b="20554"/>
          <a:stretch>
            <a:fillRect/>
          </a:stretch>
        </p:blipFill>
        <p:spPr>
          <a:xfrm>
            <a:off x="4072479" y="577578"/>
            <a:ext cx="4514850" cy="5043542"/>
          </a:xfrm>
          <a:prstGeom prst="rect">
            <a:avLst/>
          </a:prstGeom>
          <a:ln w="12700">
            <a:miter lim="400000"/>
          </a:ln>
        </p:spPr>
      </p:pic>
      <p:sp>
        <p:nvSpPr>
          <p:cNvPr id="405" name="TextBox 1"/>
          <p:cNvSpPr txBox="1"/>
          <p:nvPr/>
        </p:nvSpPr>
        <p:spPr>
          <a:xfrm>
            <a:off x="488664" y="859659"/>
            <a:ext cx="3657601" cy="214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a:lvl1pPr>
          </a:lstStyle>
          <a:p>
            <a:pPr/>
            <a:r>
              <a:t>Invenciones recientes de niños/as</a:t>
            </a:r>
          </a:p>
        </p:txBody>
      </p:sp>
      <p:pic>
        <p:nvPicPr>
          <p:cNvPr id="406" name="Picture 3" descr="Picture 3"/>
          <p:cNvPicPr>
            <a:picLocks noChangeAspect="1"/>
          </p:cNvPicPr>
          <p:nvPr/>
        </p:nvPicPr>
        <p:blipFill>
          <a:blip r:embed="rId4">
            <a:extLst/>
          </a:blip>
          <a:srcRect l="10825" t="46660" r="10831" b="9337"/>
          <a:stretch>
            <a:fillRect/>
          </a:stretch>
        </p:blipFill>
        <p:spPr>
          <a:xfrm>
            <a:off x="8322317" y="809382"/>
            <a:ext cx="3657601" cy="3017840"/>
          </a:xfrm>
          <a:prstGeom prst="rect">
            <a:avLst/>
          </a:prstGeom>
          <a:ln w="12700">
            <a:miter lim="400000"/>
          </a:ln>
        </p:spPr>
      </p:pic>
      <p:sp>
        <p:nvSpPr>
          <p:cNvPr id="40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838200" y="365125"/>
            <a:ext cx="10515600" cy="1056733"/>
          </a:xfrm>
          <a:prstGeom prst="rect">
            <a:avLst/>
          </a:prstGeom>
        </p:spPr>
        <p:txBody>
          <a:bodyPr/>
          <a:lstStyle/>
          <a:p>
            <a:pPr/>
            <a:r>
              <a:t>Celebrando el </a:t>
            </a:r>
            <a:r>
              <a:rPr b="1">
                <a:latin typeface="+mj-lt"/>
                <a:ea typeface="+mj-ea"/>
                <a:cs typeface="+mj-cs"/>
                <a:sym typeface="Calibri"/>
              </a:rPr>
              <a:t>Kids IP Day</a:t>
            </a:r>
          </a:p>
        </p:txBody>
      </p:sp>
      <p:sp>
        <p:nvSpPr>
          <p:cNvPr id="154" name="Content Placeholder 2"/>
          <p:cNvSpPr txBox="1"/>
          <p:nvPr>
            <p:ph type="body" idx="1"/>
          </p:nvPr>
        </p:nvSpPr>
        <p:spPr>
          <a:xfrm>
            <a:off x="947395" y="1586268"/>
            <a:ext cx="10649653" cy="3837864"/>
          </a:xfrm>
          <a:prstGeom prst="rect">
            <a:avLst/>
          </a:prstGeom>
        </p:spPr>
        <p:txBody>
          <a:bodyPr/>
          <a:lstStyle/>
          <a:p>
            <a:pPr marL="360000" indent="-360000">
              <a:lnSpc>
                <a:spcPct val="100000"/>
              </a:lnSpc>
              <a:spcBef>
                <a:spcPts val="2800"/>
              </a:spcBef>
              <a:buClr>
                <a:srgbClr val="245AA6"/>
              </a:buClr>
              <a:buSzPct val="150000"/>
              <a:buChar char="‣"/>
              <a:defRPr sz="2200"/>
            </a:pPr>
            <a:r>
              <a:t>Fundada en 1965, </a:t>
            </a:r>
            <a:r>
              <a:rPr i="1"/>
              <a:t>License Executives Society (LES)</a:t>
            </a:r>
            <a:r>
              <a:t> es una organización sin ánimo de lucro formada por +10.000 profesionales en +30 países del mundo, con el objetivo de promover las buenas prácticas y educación en el ámbito de la propiedad industrial e intelectual (PI), y la transferencia de tecnología como modelo de desarrollo económico.</a:t>
            </a:r>
          </a:p>
          <a:p>
            <a:pPr marL="360000" indent="-360000">
              <a:lnSpc>
                <a:spcPct val="100000"/>
              </a:lnSpc>
              <a:spcBef>
                <a:spcPts val="2800"/>
              </a:spcBef>
              <a:buClr>
                <a:srgbClr val="245AA6"/>
              </a:buClr>
              <a:buSzPct val="150000"/>
              <a:buChar char="‣"/>
              <a:defRPr sz="2200"/>
            </a:pPr>
            <a:r>
              <a:t>LES ride homenaje a Patrick Terrior  y su memoria, planificando la organización del Kids IP Day en la mayor parte de países posibles a nivel global todos los años en el mes de Marzo.</a:t>
            </a:r>
          </a:p>
          <a:p>
            <a:pPr marL="360000" indent="-360000">
              <a:lnSpc>
                <a:spcPct val="100000"/>
              </a:lnSpc>
              <a:spcBef>
                <a:spcPts val="2800"/>
              </a:spcBef>
              <a:buClr>
                <a:srgbClr val="245AA6"/>
              </a:buClr>
              <a:buSzPct val="150000"/>
              <a:buChar char="‣"/>
              <a:defRPr sz="2200"/>
            </a:pPr>
            <a:r>
              <a:t>El objetivo del Kids IP Day es educar a nuestras generaciones más jóvenes en el conocimiento de los derechos de propiedad intelectual e industrial, y su comercialización</a:t>
            </a:r>
          </a:p>
        </p:txBody>
      </p:sp>
      <p:sp>
        <p:nvSpPr>
          <p:cNvPr id="155" name="Slide Number Placeholder 3"/>
          <p:cNvSpPr txBox="1"/>
          <p:nvPr/>
        </p:nvSpPr>
        <p:spPr>
          <a:xfrm>
            <a:off x="10298219" y="6395455"/>
            <a:ext cx="22000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Title 1"/>
          <p:cNvSpPr txBox="1"/>
          <p:nvPr>
            <p:ph type="title"/>
          </p:nvPr>
        </p:nvSpPr>
        <p:spPr>
          <a:xfrm>
            <a:off x="755007" y="439074"/>
            <a:ext cx="10983410" cy="719491"/>
          </a:xfrm>
          <a:prstGeom prst="rect">
            <a:avLst/>
          </a:prstGeom>
        </p:spPr>
        <p:txBody>
          <a:bodyPr/>
          <a:lstStyle>
            <a:lvl1pPr>
              <a:defRPr sz="2200"/>
            </a:lvl1pPr>
          </a:lstStyle>
          <a:p>
            <a:pPr/>
            <a:r>
              <a:t>Superviviente al cáncer de 11-year, inventora de una maleta de chimioterapia</a:t>
            </a:r>
          </a:p>
        </p:txBody>
      </p:sp>
      <p:pic>
        <p:nvPicPr>
          <p:cNvPr id="412" name="Picture Placeholder 4" descr="Picture Placeholder 4"/>
          <p:cNvPicPr>
            <a:picLocks noChangeAspect="1"/>
          </p:cNvPicPr>
          <p:nvPr/>
        </p:nvPicPr>
        <p:blipFill>
          <a:blip r:embed="rId2">
            <a:extLst/>
          </a:blip>
          <a:stretch>
            <a:fillRect/>
          </a:stretch>
        </p:blipFill>
        <p:spPr>
          <a:xfrm>
            <a:off x="1793939" y="1389109"/>
            <a:ext cx="2859773" cy="4451305"/>
          </a:xfrm>
          <a:prstGeom prst="rect">
            <a:avLst/>
          </a:prstGeom>
          <a:ln w="12700">
            <a:miter lim="400000"/>
          </a:ln>
          <a:effectLst>
            <a:outerShdw sx="100000" sy="100000" kx="0" ky="0" algn="b" rotWithShape="0" blurRad="292100" dist="139700" dir="2700000">
              <a:srgbClr val="333333">
                <a:alpha val="64999"/>
              </a:srgbClr>
            </a:outerShdw>
          </a:effectLst>
        </p:spPr>
      </p:pic>
      <p:sp>
        <p:nvSpPr>
          <p:cNvPr id="413" name="Text Placeholder 3"/>
          <p:cNvSpPr txBox="1"/>
          <p:nvPr>
            <p:ph type="body" sz="half" idx="1"/>
          </p:nvPr>
        </p:nvSpPr>
        <p:spPr>
          <a:xfrm>
            <a:off x="5531586" y="1389110"/>
            <a:ext cx="4871824" cy="4079780"/>
          </a:xfrm>
          <a:prstGeom prst="rect">
            <a:avLst/>
          </a:prstGeom>
        </p:spPr>
        <p:txBody>
          <a:bodyPr/>
          <a:lstStyle/>
          <a:p>
            <a:pPr marL="0" indent="0" defTabSz="859536">
              <a:lnSpc>
                <a:spcPct val="100000"/>
              </a:lnSpc>
              <a:spcBef>
                <a:spcPts val="900"/>
              </a:spcBef>
              <a:buSzTx/>
              <a:buNone/>
              <a:defRPr sz="1410"/>
            </a:pPr>
            <a:r>
              <a:t>A los 8 años de edad, a Kylie Simonds de Naugatuck (Connecticut, USA), le diagnosticaron rabdomiosarcoma, un cáncer del músculo estriado. Ahora está en remisión y se está recuperando de la terrible experiencia.</a:t>
            </a:r>
          </a:p>
          <a:p>
            <a:pPr marL="0" indent="0" defTabSz="859536">
              <a:lnSpc>
                <a:spcPct val="100000"/>
              </a:lnSpc>
              <a:spcBef>
                <a:spcPts val="900"/>
              </a:spcBef>
              <a:buSzTx/>
              <a:buNone/>
              <a:defRPr sz="1410"/>
            </a:pPr>
            <a:r>
              <a:t>A lo largo de su enfermedad, uno de los obstáculos a los que se enfrentó fueron los cables de los postes I-V que le hacían tropezar constantemente. También necesitaba ayudar para empujar el poste porque era demasiado pesado para ella. </a:t>
            </a:r>
          </a:p>
          <a:p>
            <a:pPr marL="0" indent="0" defTabSz="859536">
              <a:lnSpc>
                <a:spcPct val="100000"/>
              </a:lnSpc>
              <a:spcBef>
                <a:spcPts val="900"/>
              </a:spcBef>
              <a:buSzTx/>
              <a:buNone/>
              <a:defRPr sz="1410"/>
            </a:pPr>
            <a:r>
              <a:t>Kylie inventó una mochila intravenosa pediátrica: consistía en una máquina intravenosa portátil para niños que reciben quimioterapia o transfusiones. La bolsa, que ell llamó el I-Pack, incluso viene en diferentes colores.</a:t>
            </a:r>
          </a:p>
          <a:p>
            <a:pPr marL="0" indent="0" defTabSz="859536">
              <a:lnSpc>
                <a:spcPct val="100000"/>
              </a:lnSpc>
              <a:spcBef>
                <a:spcPts val="900"/>
              </a:spcBef>
              <a:buSzTx/>
              <a:buNone/>
              <a:defRPr sz="1410"/>
            </a:pPr>
            <a:r>
              <a:t>El diseño de Kylie ganó un premio en la Convención de Invenciones de Connecticut en agosto de 2014. Ha obtenido una patente y está tratando de recaudar dinero para poner la mochila en producción.</a:t>
            </a:r>
          </a:p>
        </p:txBody>
      </p:sp>
      <p:sp>
        <p:nvSpPr>
          <p:cNvPr id="41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16" name="Picture Placeholder 4" descr="Picture Placeholder 4"/>
          <p:cNvPicPr>
            <a:picLocks noChangeAspect="1"/>
          </p:cNvPicPr>
          <p:nvPr/>
        </p:nvPicPr>
        <p:blipFill>
          <a:blip r:embed="rId2">
            <a:extLst/>
          </a:blip>
          <a:stretch>
            <a:fillRect/>
          </a:stretch>
        </p:blipFill>
        <p:spPr>
          <a:xfrm>
            <a:off x="1990309" y="1479319"/>
            <a:ext cx="3160779" cy="4351339"/>
          </a:xfrm>
          <a:prstGeom prst="rect">
            <a:avLst/>
          </a:prstGeom>
          <a:ln w="12700">
            <a:miter lim="400000"/>
          </a:ln>
          <a:effectLst>
            <a:outerShdw sx="100000" sy="100000" kx="0" ky="0" algn="b" rotWithShape="0" blurRad="292100" dist="139700" dir="2700000">
              <a:srgbClr val="333333">
                <a:alpha val="64999"/>
              </a:srgbClr>
            </a:outerShdw>
          </a:effectLst>
        </p:spPr>
      </p:pic>
      <p:sp>
        <p:nvSpPr>
          <p:cNvPr id="417" name="Text Placeholder 3"/>
          <p:cNvSpPr txBox="1"/>
          <p:nvPr/>
        </p:nvSpPr>
        <p:spPr>
          <a:xfrm>
            <a:off x="5531586" y="1389110"/>
            <a:ext cx="4871824" cy="4079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59536">
              <a:spcBef>
                <a:spcPts val="900"/>
              </a:spcBef>
              <a:buFont typeface="Arial"/>
              <a:defRPr sz="1410"/>
            </a:pPr>
            <a:r>
              <a:t>Un adolescente de Nueva York (USA) cuyo abuelo padece la enfermedad de Alzheimer ganó un premio científico de 50.000 dólares por desarrollar sensores portátiles que envían alertas móviles cuando un paciente con demencia comienza a alejarse de la cama.</a:t>
            </a:r>
          </a:p>
          <a:p>
            <a:pPr defTabSz="859536">
              <a:spcBef>
                <a:spcPts val="900"/>
              </a:spcBef>
              <a:buFont typeface="Arial"/>
              <a:defRPr sz="1410"/>
            </a:pPr>
            <a:r>
              <a:t>Kenneth Shinozuka, de 15 años, quién se llevó a casa el premio Scientific American Science in Action, dijo que su invento se inspiró en los síntomas de su abuelo, que con frecuencia le hacían salir de la cama en medio de la noche y hacerse daño.</a:t>
            </a:r>
          </a:p>
          <a:p>
            <a:pPr defTabSz="859536">
              <a:spcBef>
                <a:spcPts val="900"/>
              </a:spcBef>
              <a:buFont typeface="Arial"/>
              <a:defRPr sz="1410"/>
            </a:pPr>
            <a:r>
              <a:t>Su invención está basada en sensores inalámbricos del tamaño de una moneda que se usan en los pies de un paciente. Los sensores detectan la presión causada cuando la persona se pone de pie, activando una alerta audible en el teléfono inteligente del cuidador mediante una aplicación.</a:t>
            </a:r>
          </a:p>
          <a:p>
            <a:pPr defTabSz="859536">
              <a:spcBef>
                <a:spcPts val="900"/>
              </a:spcBef>
              <a:buFont typeface="Arial"/>
              <a:defRPr sz="1410"/>
            </a:pPr>
          </a:p>
        </p:txBody>
      </p:sp>
      <p:sp>
        <p:nvSpPr>
          <p:cNvPr id="418" name="Title 1"/>
          <p:cNvSpPr txBox="1"/>
          <p:nvPr/>
        </p:nvSpPr>
        <p:spPr>
          <a:xfrm>
            <a:off x="755007" y="439074"/>
            <a:ext cx="10983410" cy="71949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200">
                <a:latin typeface="Calibri Light"/>
                <a:ea typeface="Calibri Light"/>
                <a:cs typeface="Calibri Light"/>
                <a:sym typeface="Calibri Light"/>
              </a:defRPr>
            </a:lvl1pPr>
          </a:lstStyle>
          <a:p>
            <a:pPr/>
            <a:r>
              <a:t>Nieto con 15 años de paciente de Alzheimer, inventor de sensores para pacientes con demencia</a:t>
            </a:r>
          </a:p>
        </p:txBody>
      </p:sp>
      <p:sp>
        <p:nvSpPr>
          <p:cNvPr id="419" name="Slide Number Placeholder 3"/>
          <p:cNvSpPr txBox="1"/>
          <p:nvPr/>
        </p:nvSpPr>
        <p:spPr>
          <a:xfrm>
            <a:off x="10299447" y="6395455"/>
            <a:ext cx="218776"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422" name="Rectangle 10"/>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p>
        </p:txBody>
      </p:sp>
      <p:pic>
        <p:nvPicPr>
          <p:cNvPr id="423" name="iStock-1217450645.jpg" descr="iStock-1217450645.jpg"/>
          <p:cNvPicPr>
            <a:picLocks noChangeAspect="1"/>
          </p:cNvPicPr>
          <p:nvPr/>
        </p:nvPicPr>
        <p:blipFill>
          <a:blip r:embed="rId2">
            <a:extLst/>
          </a:blip>
          <a:srcRect l="0" t="2498" r="0" b="5568"/>
          <a:stretch>
            <a:fillRect/>
          </a:stretch>
        </p:blipFill>
        <p:spPr>
          <a:xfrm>
            <a:off x="-2724" y="5179"/>
            <a:ext cx="12201017" cy="6847642"/>
          </a:xfrm>
          <a:prstGeom prst="rect">
            <a:avLst/>
          </a:prstGeom>
          <a:ln w="12700">
            <a:miter lim="400000"/>
          </a:ln>
        </p:spPr>
      </p:pic>
      <p:sp>
        <p:nvSpPr>
          <p:cNvPr id="424" name="Title 2"/>
          <p:cNvSpPr txBox="1"/>
          <p:nvPr>
            <p:ph type="title"/>
          </p:nvPr>
        </p:nvSpPr>
        <p:spPr>
          <a:xfrm>
            <a:off x="252067" y="1049858"/>
            <a:ext cx="3342106" cy="1188001"/>
          </a:xfrm>
          <a:prstGeom prst="rect">
            <a:avLst/>
          </a:prstGeom>
        </p:spPr>
        <p:txBody>
          <a:bodyPr/>
          <a:lstStyle>
            <a:lvl1pPr>
              <a:defRPr b="1" sz="7000">
                <a:solidFill>
                  <a:srgbClr val="000000"/>
                </a:solidFill>
                <a:latin typeface="+mj-lt"/>
                <a:ea typeface="+mj-ea"/>
                <a:cs typeface="+mj-cs"/>
                <a:sym typeface="Calibri"/>
              </a:defRPr>
            </a:lvl1pPr>
          </a:lstStyle>
          <a:p>
            <a:pPr/>
            <a:r>
              <a:t>diseños</a:t>
            </a:r>
          </a:p>
        </p:txBody>
      </p:sp>
      <p:sp>
        <p:nvSpPr>
          <p:cNvPr id="425" name="Rectangle: Rounded Corners 12"/>
          <p:cNvSpPr/>
          <p:nvPr/>
        </p:nvSpPr>
        <p:spPr>
          <a:xfrm>
            <a:off x="-25400" y="2247639"/>
            <a:ext cx="5001074"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Title 2"/>
          <p:cNvSpPr txBox="1"/>
          <p:nvPr>
            <p:ph type="title"/>
          </p:nvPr>
        </p:nvSpPr>
        <p:spPr>
          <a:prstGeom prst="rect">
            <a:avLst/>
          </a:prstGeom>
        </p:spPr>
        <p:txBody>
          <a:bodyPr/>
          <a:lstStyle>
            <a:lvl1pPr>
              <a:defRPr b="1">
                <a:latin typeface="+mj-lt"/>
                <a:ea typeface="+mj-ea"/>
                <a:cs typeface="+mj-cs"/>
                <a:sym typeface="Calibri"/>
              </a:defRPr>
            </a:lvl1pPr>
          </a:lstStyle>
          <a:p>
            <a:pPr/>
            <a:r>
              <a:t>diseños</a:t>
            </a:r>
          </a:p>
        </p:txBody>
      </p:sp>
      <p:sp>
        <p:nvSpPr>
          <p:cNvPr id="428" name="Content Placeholder 3"/>
          <p:cNvSpPr txBox="1"/>
          <p:nvPr>
            <p:ph type="body" idx="1"/>
          </p:nvPr>
        </p:nvSpPr>
        <p:spPr>
          <a:xfrm>
            <a:off x="838200" y="1551851"/>
            <a:ext cx="10515600" cy="4351339"/>
          </a:xfrm>
          <a:prstGeom prst="rect">
            <a:avLst/>
          </a:prstGeom>
        </p:spPr>
        <p:txBody>
          <a:bodyPr/>
          <a:lstStyle/>
          <a:p>
            <a:pPr>
              <a:lnSpc>
                <a:spcPct val="100000"/>
              </a:lnSpc>
              <a:spcBef>
                <a:spcPts val="1500"/>
              </a:spcBef>
              <a:defRPr sz="2300"/>
            </a:pPr>
            <a:r>
              <a:t>Los aspectos de apariencia u ornamentación de un producto o de una parte de él, que pueden consistir en características 3D o 2D, como forma o superficie, patrones, líneas o color.</a:t>
            </a:r>
          </a:p>
          <a:p>
            <a:pPr>
              <a:lnSpc>
                <a:spcPct val="100000"/>
              </a:lnSpc>
              <a:spcBef>
                <a:spcPts val="1500"/>
              </a:spcBef>
              <a:defRPr sz="2300"/>
            </a:pPr>
            <a:r>
              <a:t>Hace que un producto sea visualmente diferente a otro sin tener en cuenta ninguna de sus características técnicas o funcionales; por lo tanto, aumentan su valor comercial.</a:t>
            </a:r>
          </a:p>
          <a:p>
            <a:pPr>
              <a:lnSpc>
                <a:spcPct val="100000"/>
              </a:lnSpc>
              <a:spcBef>
                <a:spcPts val="1500"/>
              </a:spcBef>
              <a:defRPr sz="2300"/>
            </a:pPr>
            <a:r>
              <a:t>También pueden protegerse las estructuras arquitectónicas, un escenario, la disposición del interior de una tienda, un escaparate, una portada de un libro o revista, una página web o una tipografía.</a:t>
            </a:r>
          </a:p>
        </p:txBody>
      </p:sp>
      <p:sp>
        <p:nvSpPr>
          <p:cNvPr id="429"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Title 1"/>
          <p:cNvSpPr txBox="1"/>
          <p:nvPr>
            <p:ph type="title"/>
          </p:nvPr>
        </p:nvSpPr>
        <p:spPr>
          <a:prstGeom prst="rect">
            <a:avLst/>
          </a:prstGeom>
        </p:spPr>
        <p:txBody>
          <a:bodyPr/>
          <a:lstStyle>
            <a:lvl1pPr>
              <a:defRPr b="1" sz="3600">
                <a:latin typeface="Century Gothic"/>
                <a:ea typeface="Century Gothic"/>
                <a:cs typeface="Century Gothic"/>
                <a:sym typeface="Century Gothic"/>
              </a:defRPr>
            </a:lvl1pPr>
          </a:lstStyle>
          <a:p>
            <a:pPr/>
            <a:r>
              <a:t>Ejemplos de Diseños registrados</a:t>
            </a:r>
          </a:p>
        </p:txBody>
      </p:sp>
      <p:pic>
        <p:nvPicPr>
          <p:cNvPr id="432" name="Picture 3" descr="Picture 3"/>
          <p:cNvPicPr>
            <a:picLocks noChangeAspect="1"/>
          </p:cNvPicPr>
          <p:nvPr/>
        </p:nvPicPr>
        <p:blipFill>
          <a:blip r:embed="rId2">
            <a:extLst/>
          </a:blip>
          <a:stretch>
            <a:fillRect/>
          </a:stretch>
        </p:blipFill>
        <p:spPr>
          <a:xfrm>
            <a:off x="5867400" y="2088999"/>
            <a:ext cx="4219350" cy="4300185"/>
          </a:xfrm>
          <a:prstGeom prst="rect">
            <a:avLst/>
          </a:prstGeom>
          <a:ln w="12700">
            <a:miter lim="400000"/>
          </a:ln>
        </p:spPr>
      </p:pic>
      <p:pic>
        <p:nvPicPr>
          <p:cNvPr id="433" name="Picture 5" descr="Picture 5"/>
          <p:cNvPicPr>
            <a:picLocks noChangeAspect="1"/>
          </p:cNvPicPr>
          <p:nvPr/>
        </p:nvPicPr>
        <p:blipFill>
          <a:blip r:embed="rId3">
            <a:extLst/>
          </a:blip>
          <a:stretch>
            <a:fillRect/>
          </a:stretch>
        </p:blipFill>
        <p:spPr>
          <a:xfrm>
            <a:off x="1981200" y="2133600"/>
            <a:ext cx="3636474" cy="4255584"/>
          </a:xfrm>
          <a:prstGeom prst="rect">
            <a:avLst/>
          </a:prstGeom>
          <a:ln w="12700">
            <a:miter lim="400000"/>
          </a:ln>
        </p:spPr>
      </p:pic>
      <p:sp>
        <p:nvSpPr>
          <p:cNvPr id="43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1"/>
      <p:bldP build="whole" bldLvl="1" animBg="1" rev="0" advAuto="0" spid="432"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Picture 3" descr="Picture 3"/>
          <p:cNvPicPr>
            <a:picLocks noChangeAspect="1"/>
          </p:cNvPicPr>
          <p:nvPr/>
        </p:nvPicPr>
        <p:blipFill>
          <a:blip r:embed="rId2">
            <a:extLst/>
          </a:blip>
          <a:stretch>
            <a:fillRect/>
          </a:stretch>
        </p:blipFill>
        <p:spPr>
          <a:xfrm>
            <a:off x="2002277" y="384603"/>
            <a:ext cx="2460774" cy="5125167"/>
          </a:xfrm>
          <a:prstGeom prst="rect">
            <a:avLst/>
          </a:prstGeom>
          <a:ln w="12700">
            <a:miter lim="400000"/>
          </a:ln>
        </p:spPr>
      </p:pic>
      <p:pic>
        <p:nvPicPr>
          <p:cNvPr id="437" name="Picture 5" descr="Picture 5"/>
          <p:cNvPicPr>
            <a:picLocks noChangeAspect="1"/>
          </p:cNvPicPr>
          <p:nvPr/>
        </p:nvPicPr>
        <p:blipFill>
          <a:blip r:embed="rId3">
            <a:extLst/>
          </a:blip>
          <a:stretch>
            <a:fillRect/>
          </a:stretch>
        </p:blipFill>
        <p:spPr>
          <a:xfrm>
            <a:off x="5652094" y="814852"/>
            <a:ext cx="4800601" cy="4800601"/>
          </a:xfrm>
          <a:prstGeom prst="rect">
            <a:avLst/>
          </a:prstGeom>
          <a:ln w="12700">
            <a:miter lim="400000"/>
          </a:ln>
        </p:spPr>
      </p:pic>
      <p:sp>
        <p:nvSpPr>
          <p:cNvPr id="43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Picture 1" descr="Picture 1"/>
          <p:cNvPicPr>
            <a:picLocks noChangeAspect="1"/>
          </p:cNvPicPr>
          <p:nvPr/>
        </p:nvPicPr>
        <p:blipFill>
          <a:blip r:embed="rId3">
            <a:extLst/>
          </a:blip>
          <a:stretch>
            <a:fillRect/>
          </a:stretch>
        </p:blipFill>
        <p:spPr>
          <a:xfrm>
            <a:off x="1726882" y="326261"/>
            <a:ext cx="8372476" cy="5248276"/>
          </a:xfrm>
          <a:prstGeom prst="rect">
            <a:avLst/>
          </a:prstGeom>
          <a:ln w="12700">
            <a:miter lim="400000"/>
          </a:ln>
        </p:spPr>
      </p:pic>
      <p:sp>
        <p:nvSpPr>
          <p:cNvPr id="441"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Title 3"/>
          <p:cNvSpPr txBox="1"/>
          <p:nvPr>
            <p:ph type="title"/>
          </p:nvPr>
        </p:nvSpPr>
        <p:spPr>
          <a:prstGeom prst="rect">
            <a:avLst/>
          </a:prstGeom>
        </p:spPr>
        <p:txBody>
          <a:bodyPr/>
          <a:lstStyle/>
          <a:p>
            <a:pPr algn="ctr"/>
            <a:r>
              <a:t>A veces, la PI es muy similar: </a:t>
            </a:r>
            <a:br/>
            <a:r>
              <a:t>Apple vs samsung</a:t>
            </a:r>
          </a:p>
        </p:txBody>
      </p:sp>
      <p:pic>
        <p:nvPicPr>
          <p:cNvPr id="446" name="Picture 2" descr="Picture 2"/>
          <p:cNvPicPr>
            <a:picLocks noChangeAspect="1"/>
          </p:cNvPicPr>
          <p:nvPr/>
        </p:nvPicPr>
        <p:blipFill>
          <a:blip r:embed="rId3">
            <a:extLst/>
          </a:blip>
          <a:stretch>
            <a:fillRect/>
          </a:stretch>
        </p:blipFill>
        <p:spPr>
          <a:xfrm>
            <a:off x="2852149" y="1935571"/>
            <a:ext cx="5373560" cy="4031205"/>
          </a:xfrm>
          <a:prstGeom prst="rect">
            <a:avLst/>
          </a:prstGeom>
          <a:ln w="12700">
            <a:miter lim="400000"/>
          </a:ln>
        </p:spPr>
      </p:pic>
      <p:sp>
        <p:nvSpPr>
          <p:cNvPr id="44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452" name="Rectangle 10"/>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p>
        </p:txBody>
      </p:sp>
      <p:pic>
        <p:nvPicPr>
          <p:cNvPr id="453" name="iStock-812964396.jpg" descr="iStock-812964396.jpg"/>
          <p:cNvPicPr>
            <a:picLocks noChangeAspect="1"/>
          </p:cNvPicPr>
          <p:nvPr/>
        </p:nvPicPr>
        <p:blipFill>
          <a:blip r:embed="rId2">
            <a:extLst/>
          </a:blip>
          <a:srcRect l="0" t="7741" r="0" b="7741"/>
          <a:stretch>
            <a:fillRect/>
          </a:stretch>
        </p:blipFill>
        <p:spPr>
          <a:xfrm>
            <a:off x="2432" y="2745"/>
            <a:ext cx="12186963" cy="6866724"/>
          </a:xfrm>
          <a:prstGeom prst="rect">
            <a:avLst/>
          </a:prstGeom>
          <a:ln w="12700">
            <a:miter lim="400000"/>
          </a:ln>
        </p:spPr>
      </p:pic>
      <p:sp>
        <p:nvSpPr>
          <p:cNvPr id="454" name="Title 2"/>
          <p:cNvSpPr txBox="1"/>
          <p:nvPr>
            <p:ph type="title"/>
          </p:nvPr>
        </p:nvSpPr>
        <p:spPr>
          <a:xfrm>
            <a:off x="493452" y="244449"/>
            <a:ext cx="9078564" cy="1188000"/>
          </a:xfrm>
          <a:prstGeom prst="rect">
            <a:avLst/>
          </a:prstGeom>
        </p:spPr>
        <p:txBody>
          <a:bodyPr/>
          <a:lstStyle/>
          <a:p>
            <a:pPr>
              <a:defRPr b="1" sz="7000">
                <a:solidFill>
                  <a:srgbClr val="000000"/>
                </a:solidFill>
                <a:latin typeface="+mj-lt"/>
                <a:ea typeface="+mj-ea"/>
                <a:cs typeface="+mj-cs"/>
                <a:sym typeface="Calibri"/>
              </a:defRPr>
            </a:pPr>
            <a:r>
              <a:t>secretos </a:t>
            </a:r>
            <a:r>
              <a:rPr>
                <a:solidFill>
                  <a:srgbClr val="FFFFFF"/>
                </a:solidFill>
              </a:rPr>
              <a:t>empresariales</a:t>
            </a:r>
          </a:p>
        </p:txBody>
      </p:sp>
      <p:sp>
        <p:nvSpPr>
          <p:cNvPr id="455" name="Rectangle: Rounded Corners 12"/>
          <p:cNvSpPr/>
          <p:nvPr/>
        </p:nvSpPr>
        <p:spPr>
          <a:xfrm>
            <a:off x="-25315" y="1446928"/>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secretos empresariales</a:t>
            </a:r>
          </a:p>
        </p:txBody>
      </p:sp>
      <p:sp>
        <p:nvSpPr>
          <p:cNvPr id="458" name="Content Placeholder 2"/>
          <p:cNvSpPr txBox="1"/>
          <p:nvPr>
            <p:ph type="body" idx="1"/>
          </p:nvPr>
        </p:nvSpPr>
        <p:spPr>
          <a:xfrm>
            <a:off x="838200" y="1551851"/>
            <a:ext cx="10515600" cy="4351339"/>
          </a:xfrm>
          <a:prstGeom prst="rect">
            <a:avLst/>
          </a:prstGeom>
        </p:spPr>
        <p:txBody>
          <a:bodyPr/>
          <a:lstStyle/>
          <a:p>
            <a:pPr>
              <a:lnSpc>
                <a:spcPct val="100000"/>
              </a:lnSpc>
              <a:spcBef>
                <a:spcPts val="2100"/>
              </a:spcBef>
              <a:defRPr sz="2300"/>
            </a:pPr>
            <a:r>
              <a:t>Cualquier información o conocimiento tecnológico, científico, industrial, comercial, organizativo o financiero</a:t>
            </a:r>
          </a:p>
          <a:p>
            <a:pPr>
              <a:lnSpc>
                <a:spcPct val="100000"/>
              </a:lnSpc>
              <a:spcBef>
                <a:spcPts val="2100"/>
              </a:spcBef>
              <a:defRPr sz="2300"/>
            </a:pPr>
            <a:r>
              <a:t>No es generalmente conocido por las personas pertenecientes a los círculos en que normalmente se utilice esta información, ni fácilmente accesible para ellas</a:t>
            </a:r>
          </a:p>
          <a:p>
            <a:pPr>
              <a:lnSpc>
                <a:spcPct val="100000"/>
              </a:lnSpc>
              <a:spcBef>
                <a:spcPts val="2100"/>
              </a:spcBef>
              <a:defRPr sz="2300"/>
            </a:pPr>
            <a:r>
              <a:t>Tiene un valor empresarial, ya sea real o potencial</a:t>
            </a:r>
          </a:p>
          <a:p>
            <a:pPr>
              <a:lnSpc>
                <a:spcPct val="100000"/>
              </a:lnSpc>
              <a:spcBef>
                <a:spcPts val="2100"/>
              </a:spcBef>
              <a:defRPr sz="2300"/>
            </a:pPr>
            <a:r>
              <a:t>Ha sido objeto de medidas razonables para mantenerlo en secreto</a:t>
            </a:r>
          </a:p>
        </p:txBody>
      </p:sp>
      <p:sp>
        <p:nvSpPr>
          <p:cNvPr id="459"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ctangle 4"/>
          <p:cNvSpPr txBox="1"/>
          <p:nvPr>
            <p:ph type="title"/>
          </p:nvPr>
        </p:nvSpPr>
        <p:spPr>
          <a:xfrm>
            <a:off x="838200" y="365125"/>
            <a:ext cx="10515600" cy="1056733"/>
          </a:xfrm>
          <a:prstGeom prst="rect">
            <a:avLst/>
          </a:prstGeom>
        </p:spPr>
        <p:txBody>
          <a:bodyPr/>
          <a:lstStyle>
            <a:lvl1pPr>
              <a:defRPr b="1" sz="4000">
                <a:latin typeface="+mj-lt"/>
                <a:ea typeface="+mj-ea"/>
                <a:cs typeface="+mj-cs"/>
                <a:sym typeface="Calibri"/>
              </a:defRPr>
            </a:lvl1pPr>
          </a:lstStyle>
          <a:p>
            <a:pPr/>
            <a:r>
              <a:t>Conceptos básicos de la PI</a:t>
            </a:r>
          </a:p>
        </p:txBody>
      </p:sp>
      <p:sp>
        <p:nvSpPr>
          <p:cNvPr id="158" name="Content Placeholder 7"/>
          <p:cNvSpPr txBox="1"/>
          <p:nvPr>
            <p:ph type="body" idx="1"/>
          </p:nvPr>
        </p:nvSpPr>
        <p:spPr>
          <a:xfrm>
            <a:off x="838200" y="1733788"/>
            <a:ext cx="10515600" cy="4351339"/>
          </a:xfrm>
          <a:prstGeom prst="rect">
            <a:avLst/>
          </a:prstGeom>
        </p:spPr>
        <p:txBody>
          <a:bodyPr/>
          <a:lstStyle/>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 PROPIEDAD INTELECTUAL INCLUYE</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LAS </a:t>
            </a:r>
            <a:r>
              <a:rPr b="1">
                <a:latin typeface="+mj-lt"/>
                <a:ea typeface="+mj-ea"/>
                <a:cs typeface="+mj-cs"/>
                <a:sym typeface="Calibri"/>
              </a:rPr>
              <a:t>PALABRAS</a:t>
            </a:r>
            <a:r>
              <a:t> QUE LEEMOS,</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LAS </a:t>
            </a:r>
            <a:r>
              <a:rPr b="1">
                <a:latin typeface="+mj-lt"/>
                <a:ea typeface="+mj-ea"/>
                <a:cs typeface="+mj-cs"/>
                <a:sym typeface="Calibri"/>
              </a:rPr>
              <a:t>FOTOS</a:t>
            </a:r>
            <a:r>
              <a:t> QUE VEMOS,</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 </a:t>
            </a:r>
            <a:r>
              <a:rPr b="1">
                <a:latin typeface="+mj-lt"/>
                <a:ea typeface="+mj-ea"/>
                <a:cs typeface="+mj-cs"/>
                <a:sym typeface="Calibri"/>
              </a:rPr>
              <a:t>MÚSICA</a:t>
            </a:r>
            <a:r>
              <a:t> QUE ESCUCHAMOS </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LAS </a:t>
            </a:r>
            <a:r>
              <a:rPr b="1">
                <a:latin typeface="+mj-lt"/>
                <a:ea typeface="+mj-ea"/>
                <a:cs typeface="+mj-cs"/>
                <a:sym typeface="Calibri"/>
              </a:rPr>
              <a:t>PELÍCULAS</a:t>
            </a:r>
            <a:r>
              <a:t> QUE NOS ENTRETIENEN,</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LAS </a:t>
            </a:r>
            <a:r>
              <a:rPr b="1">
                <a:latin typeface="+mj-lt"/>
                <a:ea typeface="+mj-ea"/>
                <a:cs typeface="+mj-cs"/>
                <a:sym typeface="Calibri"/>
              </a:rPr>
              <a:t>APPS</a:t>
            </a:r>
            <a:r>
              <a:t> QUE USAMOS EN NUESTROS SMARTPHONES</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LOS </a:t>
            </a:r>
            <a:r>
              <a:rPr b="1">
                <a:latin typeface="+mj-lt"/>
                <a:ea typeface="+mj-ea"/>
                <a:cs typeface="+mj-cs"/>
                <a:sym typeface="Calibri"/>
              </a:rPr>
              <a:t>LOGOS</a:t>
            </a:r>
            <a:r>
              <a:t> QUE LLEVAMOS EN NUESTRAS ROPA</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Y </a:t>
            </a:r>
            <a:r>
              <a:rPr b="1">
                <a:latin typeface="+mj-lt"/>
                <a:ea typeface="+mj-ea"/>
                <a:cs typeface="+mj-cs"/>
                <a:sym typeface="Calibri"/>
              </a:rPr>
              <a:t>MUCHO MÁS</a:t>
            </a:r>
            <a:endParaRPr b="1">
              <a:latin typeface="+mj-lt"/>
              <a:ea typeface="+mj-ea"/>
              <a:cs typeface="+mj-cs"/>
              <a:sym typeface="Calibri"/>
            </a:endParaRP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PARTE DE TODO ESTO, ESTÁ DISPONIBLE</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PARA NOSOTROS GRATUITAMENTE</a:t>
            </a: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p>
          <a:p>
            <a:pPr marL="0" indent="0" algn="ctr">
              <a:lnSpc>
                <a:spcPct val="40000"/>
              </a:lnSpc>
              <a:spcBef>
                <a:spcPts val="1100"/>
              </a:spcBef>
              <a:buSzTx/>
              <a:buNone/>
              <a:defRPr sz="2300">
                <a:solidFill>
                  <a:srgbClr val="535353"/>
                </a:solidFill>
                <a:latin typeface="Calibri Light"/>
                <a:ea typeface="Calibri Light"/>
                <a:cs typeface="Calibri Light"/>
                <a:sym typeface="Calibri Light"/>
              </a:defRPr>
            </a:pPr>
            <a:r>
              <a:t>PERO LO GRATUITO, NO LO HACE NUESTRO</a:t>
            </a:r>
          </a:p>
        </p:txBody>
      </p:sp>
      <p:sp>
        <p:nvSpPr>
          <p:cNvPr id="159" name="Slide Number Placeholder 3"/>
          <p:cNvSpPr txBox="1"/>
          <p:nvPr/>
        </p:nvSpPr>
        <p:spPr>
          <a:xfrm>
            <a:off x="10298219" y="6395455"/>
            <a:ext cx="22000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Ejemplos de secreto comercial</a:t>
            </a:r>
          </a:p>
        </p:txBody>
      </p:sp>
      <p:sp>
        <p:nvSpPr>
          <p:cNvPr id="464" name="Content Placeholder 2"/>
          <p:cNvSpPr txBox="1"/>
          <p:nvPr/>
        </p:nvSpPr>
        <p:spPr>
          <a:xfrm>
            <a:off x="838200" y="1678851"/>
            <a:ext cx="10515600" cy="435133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spcBef>
                <a:spcPts val="1200"/>
              </a:spcBef>
              <a:buSzPct val="100000"/>
              <a:buFont typeface="Arial"/>
              <a:buChar char="•"/>
              <a:defRPr sz="2200"/>
            </a:pPr>
            <a:r>
              <a:t>una formula de una bebida energética</a:t>
            </a:r>
          </a:p>
          <a:p>
            <a:pPr marL="228600" indent="-228600">
              <a:spcBef>
                <a:spcPts val="1200"/>
              </a:spcBef>
              <a:buSzPct val="100000"/>
              <a:buFont typeface="Arial"/>
              <a:buChar char="•"/>
              <a:defRPr sz="2200"/>
            </a:pPr>
            <a:r>
              <a:t>métodos de investigación de agencias profesionales de cuestionarios</a:t>
            </a:r>
          </a:p>
          <a:p>
            <a:pPr marL="228600" indent="-228600">
              <a:spcBef>
                <a:spcPts val="1200"/>
              </a:spcBef>
              <a:buSzPct val="100000"/>
              <a:buFont typeface="Arial"/>
              <a:buChar char="•"/>
              <a:defRPr sz="2200"/>
            </a:pPr>
            <a:r>
              <a:t>recetas</a:t>
            </a:r>
          </a:p>
          <a:p>
            <a:pPr marL="228600" indent="-228600">
              <a:spcBef>
                <a:spcPts val="1200"/>
              </a:spcBef>
              <a:buSzPct val="100000"/>
              <a:buFont typeface="Arial"/>
              <a:buChar char="•"/>
              <a:defRPr sz="2200"/>
            </a:pPr>
            <a:r>
              <a:t>una nueva invención sobre la cual aún no se ha realizado la solicitud de patente</a:t>
            </a:r>
          </a:p>
          <a:p>
            <a:pPr marL="228600" indent="-228600">
              <a:spcBef>
                <a:spcPts val="1200"/>
              </a:spcBef>
              <a:buSzPct val="100000"/>
              <a:buFont typeface="Arial"/>
              <a:buChar char="•"/>
              <a:defRPr sz="2200"/>
            </a:pPr>
            <a:r>
              <a:t>estrategias de marketing</a:t>
            </a:r>
          </a:p>
          <a:p>
            <a:pPr marL="228600" indent="-228600">
              <a:spcBef>
                <a:spcPts val="1200"/>
              </a:spcBef>
              <a:buSzPct val="100000"/>
              <a:buFont typeface="Arial"/>
              <a:buChar char="•"/>
              <a:defRPr sz="2200"/>
            </a:pPr>
            <a:r>
              <a:t>técnicas de fabricación</a:t>
            </a:r>
          </a:p>
          <a:p>
            <a:pPr marL="228600" indent="-228600">
              <a:spcBef>
                <a:spcPts val="1200"/>
              </a:spcBef>
              <a:buSzPct val="100000"/>
              <a:buFont typeface="Arial"/>
              <a:buChar char="•"/>
              <a:defRPr sz="2200"/>
            </a:pPr>
            <a:r>
              <a:t>algoritmos</a:t>
            </a:r>
          </a:p>
        </p:txBody>
      </p:sp>
      <p:sp>
        <p:nvSpPr>
          <p:cNvPr id="465"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Picture 1" descr="Picture 1"/>
          <p:cNvPicPr>
            <a:picLocks noChangeAspect="1"/>
          </p:cNvPicPr>
          <p:nvPr/>
        </p:nvPicPr>
        <p:blipFill>
          <a:blip r:embed="rId3">
            <a:extLst/>
          </a:blip>
          <a:stretch>
            <a:fillRect/>
          </a:stretch>
        </p:blipFill>
        <p:spPr>
          <a:xfrm>
            <a:off x="3781175" y="1814787"/>
            <a:ext cx="4790989" cy="3594886"/>
          </a:xfrm>
          <a:prstGeom prst="rect">
            <a:avLst/>
          </a:prstGeom>
          <a:ln w="12700">
            <a:miter lim="400000"/>
          </a:ln>
        </p:spPr>
      </p:pic>
      <p:sp>
        <p:nvSpPr>
          <p:cNvPr id="470"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4400">
                <a:latin typeface="Calibri Light"/>
                <a:ea typeface="Calibri Light"/>
                <a:cs typeface="Calibri Light"/>
                <a:sym typeface="Calibri Light"/>
              </a:defRPr>
            </a:lvl1pPr>
          </a:lstStyle>
          <a:p>
            <a:pPr/>
            <a:r>
              <a:t>¿Cómo proteger un Secreto Empresarial?</a:t>
            </a:r>
          </a:p>
        </p:txBody>
      </p:sp>
      <p:sp>
        <p:nvSpPr>
          <p:cNvPr id="471"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Content Placeholder 2"/>
          <p:cNvSpPr txBox="1"/>
          <p:nvPr/>
        </p:nvSpPr>
        <p:spPr>
          <a:xfrm>
            <a:off x="838200" y="1640751"/>
            <a:ext cx="10515600" cy="368102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spcBef>
                <a:spcPts val="1200"/>
              </a:spcBef>
              <a:buSzPct val="100000"/>
              <a:buFont typeface="Arial"/>
              <a:buChar char="•"/>
              <a:defRPr sz="2200"/>
            </a:pPr>
            <a:r>
              <a:t>Restringir el acceso a la información (guardándola en un lugar seguro)</a:t>
            </a:r>
          </a:p>
          <a:p>
            <a:pPr marL="228600" indent="-228600">
              <a:spcBef>
                <a:spcPts val="1200"/>
              </a:spcBef>
              <a:buSzPct val="100000"/>
              <a:buFont typeface="Arial"/>
              <a:buChar char="•"/>
              <a:defRPr sz="2200"/>
            </a:pPr>
            <a:r>
              <a:t>Limitar el número de personas que conocen dicha información</a:t>
            </a:r>
          </a:p>
          <a:p>
            <a:pPr marL="228600" indent="-228600">
              <a:spcBef>
                <a:spcPts val="1200"/>
              </a:spcBef>
              <a:buSzPct val="100000"/>
              <a:buFont typeface="Arial"/>
              <a:buChar char="•"/>
              <a:defRPr sz="2200"/>
            </a:pPr>
            <a:r>
              <a:t>Haciendo que las personas que conocen el secreto empresarial, acuerden por escrito no divulgar esta información (acuerdos de no divulgación)</a:t>
            </a:r>
          </a:p>
          <a:p>
            <a:pPr marL="228600" indent="-228600">
              <a:spcBef>
                <a:spcPts val="1200"/>
              </a:spcBef>
              <a:buSzPct val="100000"/>
              <a:buFont typeface="Arial"/>
              <a:buChar char="•"/>
              <a:defRPr sz="2200"/>
            </a:pPr>
            <a:r>
              <a:t>Haciendo que cualquier persona que entre en contacto con el secreto, directa o indirectamente, firme acuerdos de confidencialidad.</a:t>
            </a:r>
          </a:p>
          <a:p>
            <a:pPr marL="228600" indent="-228600">
              <a:spcBef>
                <a:spcPts val="1200"/>
              </a:spcBef>
              <a:buSzPct val="100000"/>
              <a:buFont typeface="Arial"/>
              <a:buChar char="•"/>
              <a:defRPr sz="2200"/>
            </a:pPr>
            <a:r>
              <a:t>Incluyendo marcas que identifiquen el carácter y la propiedad de secreto, en cualquier material escrito relacionado con el mismo.</a:t>
            </a:r>
          </a:p>
        </p:txBody>
      </p:sp>
      <p:sp>
        <p:nvSpPr>
          <p:cNvPr id="476"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¿Cómo proteger un Secreto Empresarial?</a:t>
            </a:r>
          </a:p>
        </p:txBody>
      </p:sp>
      <p:sp>
        <p:nvSpPr>
          <p:cNvPr id="47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Ventajas de protege un Secreto</a:t>
            </a:r>
          </a:p>
        </p:txBody>
      </p:sp>
      <p:sp>
        <p:nvSpPr>
          <p:cNvPr id="482" name="Content Placeholder 2"/>
          <p:cNvSpPr txBox="1"/>
          <p:nvPr/>
        </p:nvSpPr>
        <p:spPr>
          <a:xfrm>
            <a:off x="838200" y="1640751"/>
            <a:ext cx="10515600" cy="368102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spcBef>
                <a:spcPts val="1200"/>
              </a:spcBef>
              <a:buSzPct val="100000"/>
              <a:buFont typeface="Arial"/>
              <a:buChar char="•"/>
              <a:defRPr sz="2200"/>
            </a:pPr>
            <a:r>
              <a:t>Duración ilimitada: los secretos empresariales podrían durar más que las patentes (20 años) y los derechos de autor</a:t>
            </a:r>
          </a:p>
          <a:p>
            <a:pPr marL="228600" indent="-228600">
              <a:spcBef>
                <a:spcPts val="1200"/>
              </a:spcBef>
              <a:buSzPct val="100000"/>
              <a:buFont typeface="Arial"/>
              <a:buChar char="•"/>
              <a:defRPr sz="2200"/>
            </a:pPr>
            <a:r>
              <a:t>Tu protección es teóricamente mundial</a:t>
            </a:r>
          </a:p>
          <a:p>
            <a:pPr marL="228600" indent="-228600">
              <a:spcBef>
                <a:spcPts val="1200"/>
              </a:spcBef>
              <a:buSzPct val="100000"/>
              <a:buFont typeface="Arial"/>
              <a:buChar char="•"/>
              <a:defRPr sz="2200"/>
            </a:pPr>
            <a:r>
              <a:t>No se requiere solicitud</a:t>
            </a:r>
          </a:p>
          <a:p>
            <a:pPr marL="228600" indent="-228600">
              <a:spcBef>
                <a:spcPts val="1200"/>
              </a:spcBef>
              <a:buSzPct val="100000"/>
              <a:buFont typeface="Arial"/>
              <a:buChar char="•"/>
              <a:defRPr sz="2200"/>
            </a:pPr>
            <a:r>
              <a:t>Sin costos de registro</a:t>
            </a:r>
          </a:p>
          <a:p>
            <a:pPr marL="228600" indent="-228600">
              <a:spcBef>
                <a:spcPts val="1200"/>
              </a:spcBef>
              <a:buSzPct val="100000"/>
              <a:buFont typeface="Arial"/>
              <a:buChar char="•"/>
              <a:defRPr sz="2200"/>
            </a:pPr>
            <a:r>
              <a:t>Sin divulgación pública o registro en una agencia gubernamental</a:t>
            </a:r>
          </a:p>
          <a:p>
            <a:pPr marL="228600" indent="-228600">
              <a:spcBef>
                <a:spcPts val="1200"/>
              </a:spcBef>
              <a:buSzPct val="100000"/>
              <a:buFont typeface="Arial"/>
              <a:buChar char="•"/>
              <a:defRPr sz="2200"/>
            </a:pPr>
            <a:r>
              <a:t>Efectivo de forma inmediata</a:t>
            </a:r>
          </a:p>
        </p:txBody>
      </p:sp>
      <p:sp>
        <p:nvSpPr>
          <p:cNvPr id="483"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TextBox 4"/>
          <p:cNvSpPr txBox="1"/>
          <p:nvPr/>
        </p:nvSpPr>
        <p:spPr>
          <a:xfrm>
            <a:off x="1641704" y="1876585"/>
            <a:ext cx="2804161"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Rockwell"/>
                <a:ea typeface="Rockwell"/>
                <a:cs typeface="Rockwell"/>
                <a:sym typeface="Rockwell"/>
              </a:defRPr>
            </a:lvl1pPr>
          </a:lstStyle>
          <a:p>
            <a:pPr/>
            <a:r>
              <a:t>Formula Coca-Cola</a:t>
            </a:r>
          </a:p>
        </p:txBody>
      </p:sp>
      <p:sp>
        <p:nvSpPr>
          <p:cNvPr id="488" name="TextBox 6"/>
          <p:cNvSpPr txBox="1"/>
          <p:nvPr/>
        </p:nvSpPr>
        <p:spPr>
          <a:xfrm>
            <a:off x="6577039" y="1702491"/>
            <a:ext cx="3642361"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Rockwell"/>
                <a:ea typeface="Rockwell"/>
                <a:cs typeface="Rockwell"/>
                <a:sym typeface="Rockwell"/>
              </a:defRPr>
            </a:lvl1pPr>
          </a:lstStyle>
          <a:p>
            <a:pPr/>
            <a:r>
              <a:t>La salsa del Big Mac</a:t>
            </a:r>
          </a:p>
        </p:txBody>
      </p:sp>
      <p:sp>
        <p:nvSpPr>
          <p:cNvPr id="489" name="TextBox 7"/>
          <p:cNvSpPr txBox="1"/>
          <p:nvPr/>
        </p:nvSpPr>
        <p:spPr>
          <a:xfrm>
            <a:off x="4579618" y="4495800"/>
            <a:ext cx="2727961" cy="39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Rockwell"/>
                <a:ea typeface="Rockwell"/>
                <a:cs typeface="Rockwell"/>
                <a:sym typeface="Rockwell"/>
              </a:defRPr>
            </a:lvl1pPr>
          </a:lstStyle>
          <a:p>
            <a:pPr/>
            <a:r>
              <a:t>Especias KFC</a:t>
            </a:r>
          </a:p>
        </p:txBody>
      </p:sp>
      <p:pic>
        <p:nvPicPr>
          <p:cNvPr id="490" name="Picture 10" descr="Picture 10"/>
          <p:cNvPicPr>
            <a:picLocks noChangeAspect="1"/>
          </p:cNvPicPr>
          <p:nvPr/>
        </p:nvPicPr>
        <p:blipFill>
          <a:blip r:embed="rId3">
            <a:extLst/>
          </a:blip>
          <a:stretch>
            <a:fillRect/>
          </a:stretch>
        </p:blipFill>
        <p:spPr>
          <a:xfrm>
            <a:off x="4900803" y="4953000"/>
            <a:ext cx="1604964" cy="1779589"/>
          </a:xfrm>
          <a:prstGeom prst="rect">
            <a:avLst/>
          </a:prstGeom>
          <a:ln w="12700">
            <a:miter lim="400000"/>
          </a:ln>
        </p:spPr>
      </p:pic>
      <p:pic>
        <p:nvPicPr>
          <p:cNvPr id="491" name="Picture 3" descr="Picture 3"/>
          <p:cNvPicPr>
            <a:picLocks noChangeAspect="1"/>
          </p:cNvPicPr>
          <p:nvPr/>
        </p:nvPicPr>
        <p:blipFill>
          <a:blip r:embed="rId4">
            <a:extLst/>
          </a:blip>
          <a:stretch>
            <a:fillRect/>
          </a:stretch>
        </p:blipFill>
        <p:spPr>
          <a:xfrm>
            <a:off x="1695450" y="2489671"/>
            <a:ext cx="2133600" cy="2133601"/>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92" name="Picture 4" descr="Picture 4"/>
          <p:cNvPicPr>
            <a:picLocks noChangeAspect="1"/>
          </p:cNvPicPr>
          <p:nvPr/>
        </p:nvPicPr>
        <p:blipFill>
          <a:blip r:embed="rId5">
            <a:extLst/>
          </a:blip>
          <a:stretch>
            <a:fillRect/>
          </a:stretch>
        </p:blipFill>
        <p:spPr>
          <a:xfrm>
            <a:off x="6446520" y="2218672"/>
            <a:ext cx="3537640" cy="2057608"/>
          </a:xfrm>
          <a:prstGeom prst="rect">
            <a:avLst/>
          </a:prstGeom>
          <a:ln w="12700">
            <a:miter lim="400000"/>
          </a:ln>
        </p:spPr>
      </p:pic>
      <p:sp>
        <p:nvSpPr>
          <p:cNvPr id="493" name="Title 2"/>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Secretos famosos</a:t>
            </a:r>
          </a:p>
        </p:txBody>
      </p:sp>
      <p:sp>
        <p:nvSpPr>
          <p:cNvPr id="49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91"/>
                                        </p:tgtEl>
                                        <p:attrNameLst>
                                          <p:attrName>style.visibility</p:attrName>
                                        </p:attrNameLst>
                                      </p:cBhvr>
                                      <p:to>
                                        <p:strVal val="visible"/>
                                      </p:to>
                                    </p:set>
                                    <p:anim calcmode="lin" valueType="num">
                                      <p:cBhvr>
                                        <p:cTn id="7" dur="500" fill="hold"/>
                                        <p:tgtEl>
                                          <p:spTgt spid="491"/>
                                        </p:tgtEl>
                                        <p:attrNameLst>
                                          <p:attrName>ppt_x</p:attrName>
                                        </p:attrNameLst>
                                      </p:cBhvr>
                                      <p:tavLst>
                                        <p:tav tm="0">
                                          <p:val>
                                            <p:strVal val="#ppt_x"/>
                                          </p:val>
                                        </p:tav>
                                        <p:tav tm="100000">
                                          <p:val>
                                            <p:strVal val="#ppt_x"/>
                                          </p:val>
                                        </p:tav>
                                      </p:tavLst>
                                    </p:anim>
                                    <p:anim calcmode="lin" valueType="num">
                                      <p:cBhvr>
                                        <p:cTn id="8" dur="500" fill="hold"/>
                                        <p:tgtEl>
                                          <p:spTgt spid="49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87"/>
                                        </p:tgtEl>
                                        <p:attrNameLst>
                                          <p:attrName>style.visibility</p:attrName>
                                        </p:attrNameLst>
                                      </p:cBhvr>
                                      <p:to>
                                        <p:strVal val="visible"/>
                                      </p:to>
                                    </p:set>
                                    <p:anim calcmode="lin" valueType="num">
                                      <p:cBhvr>
                                        <p:cTn id="12" dur="500" fill="hold"/>
                                        <p:tgtEl>
                                          <p:spTgt spid="487"/>
                                        </p:tgtEl>
                                        <p:attrNameLst>
                                          <p:attrName>ppt_x</p:attrName>
                                        </p:attrNameLst>
                                      </p:cBhvr>
                                      <p:tavLst>
                                        <p:tav tm="0">
                                          <p:val>
                                            <p:strVal val="#ppt_x"/>
                                          </p:val>
                                        </p:tav>
                                        <p:tav tm="100000">
                                          <p:val>
                                            <p:strVal val="#ppt_x"/>
                                          </p:val>
                                        </p:tav>
                                      </p:tavLst>
                                    </p:anim>
                                    <p:anim calcmode="lin" valueType="num">
                                      <p:cBhvr>
                                        <p:cTn id="13" dur="500" fill="hold"/>
                                        <p:tgtEl>
                                          <p:spTgt spid="4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488"/>
                                        </p:tgtEl>
                                        <p:attrNameLst>
                                          <p:attrName>style.visibility</p:attrName>
                                        </p:attrNameLst>
                                      </p:cBhvr>
                                      <p:to>
                                        <p:strVal val="visible"/>
                                      </p:to>
                                    </p:set>
                                    <p:anim calcmode="lin" valueType="num">
                                      <p:cBhvr>
                                        <p:cTn id="18" dur="500" fill="hold"/>
                                        <p:tgtEl>
                                          <p:spTgt spid="488"/>
                                        </p:tgtEl>
                                        <p:attrNameLst>
                                          <p:attrName>ppt_x</p:attrName>
                                        </p:attrNameLst>
                                      </p:cBhvr>
                                      <p:tavLst>
                                        <p:tav tm="0">
                                          <p:val>
                                            <p:strVal val="#ppt_x"/>
                                          </p:val>
                                        </p:tav>
                                        <p:tav tm="100000">
                                          <p:val>
                                            <p:strVal val="#ppt_x"/>
                                          </p:val>
                                        </p:tav>
                                      </p:tavLst>
                                    </p:anim>
                                    <p:anim calcmode="lin" valueType="num">
                                      <p:cBhvr>
                                        <p:cTn id="19" dur="500" fill="hold"/>
                                        <p:tgtEl>
                                          <p:spTgt spid="48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Class="entr" nodeType="afterEffect" presetSubtype="4" presetID="2" grpId="4" fill="hold">
                                  <p:stCondLst>
                                    <p:cond delay="0"/>
                                  </p:stCondLst>
                                  <p:iterate type="el" backwards="0">
                                    <p:tmAbs val="0"/>
                                  </p:iterate>
                                  <p:childTnLst>
                                    <p:set>
                                      <p:cBhvr>
                                        <p:cTn id="22" fill="hold"/>
                                        <p:tgtEl>
                                          <p:spTgt spid="492"/>
                                        </p:tgtEl>
                                        <p:attrNameLst>
                                          <p:attrName>style.visibility</p:attrName>
                                        </p:attrNameLst>
                                      </p:cBhvr>
                                      <p:to>
                                        <p:strVal val="visible"/>
                                      </p:to>
                                    </p:set>
                                    <p:anim calcmode="lin" valueType="num">
                                      <p:cBhvr>
                                        <p:cTn id="23" dur="500" fill="hold"/>
                                        <p:tgtEl>
                                          <p:spTgt spid="492"/>
                                        </p:tgtEl>
                                        <p:attrNameLst>
                                          <p:attrName>ppt_x</p:attrName>
                                        </p:attrNameLst>
                                      </p:cBhvr>
                                      <p:tavLst>
                                        <p:tav tm="0">
                                          <p:val>
                                            <p:strVal val="#ppt_x"/>
                                          </p:val>
                                        </p:tav>
                                        <p:tav tm="100000">
                                          <p:val>
                                            <p:strVal val="#ppt_x"/>
                                          </p:val>
                                        </p:tav>
                                      </p:tavLst>
                                    </p:anim>
                                    <p:anim calcmode="lin" valueType="num">
                                      <p:cBhvr>
                                        <p:cTn id="24" dur="500" fill="hold"/>
                                        <p:tgtEl>
                                          <p:spTgt spid="49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489"/>
                                        </p:tgtEl>
                                        <p:attrNameLst>
                                          <p:attrName>style.visibility</p:attrName>
                                        </p:attrNameLst>
                                      </p:cBhvr>
                                      <p:to>
                                        <p:strVal val="visible"/>
                                      </p:to>
                                    </p:set>
                                    <p:anim calcmode="lin" valueType="num">
                                      <p:cBhvr>
                                        <p:cTn id="29" dur="500" fill="hold"/>
                                        <p:tgtEl>
                                          <p:spTgt spid="489"/>
                                        </p:tgtEl>
                                        <p:attrNameLst>
                                          <p:attrName>ppt_x</p:attrName>
                                        </p:attrNameLst>
                                      </p:cBhvr>
                                      <p:tavLst>
                                        <p:tav tm="0">
                                          <p:val>
                                            <p:strVal val="#ppt_x"/>
                                          </p:val>
                                        </p:tav>
                                        <p:tav tm="100000">
                                          <p:val>
                                            <p:strVal val="#ppt_x"/>
                                          </p:val>
                                        </p:tav>
                                      </p:tavLst>
                                    </p:anim>
                                    <p:anim calcmode="lin" valueType="num">
                                      <p:cBhvr>
                                        <p:cTn id="30" dur="500" fill="hold"/>
                                        <p:tgtEl>
                                          <p:spTgt spid="48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Class="entr" nodeType="afterEffect" presetSubtype="4" presetID="2" grpId="6" fill="hold">
                                  <p:stCondLst>
                                    <p:cond delay="0"/>
                                  </p:stCondLst>
                                  <p:iterate type="el" backwards="0">
                                    <p:tmAbs val="0"/>
                                  </p:iterate>
                                  <p:childTnLst>
                                    <p:set>
                                      <p:cBhvr>
                                        <p:cTn id="33" fill="hold"/>
                                        <p:tgtEl>
                                          <p:spTgt spid="490"/>
                                        </p:tgtEl>
                                        <p:attrNameLst>
                                          <p:attrName>style.visibility</p:attrName>
                                        </p:attrNameLst>
                                      </p:cBhvr>
                                      <p:to>
                                        <p:strVal val="visible"/>
                                      </p:to>
                                    </p:set>
                                    <p:anim calcmode="lin" valueType="num">
                                      <p:cBhvr>
                                        <p:cTn id="34" dur="500" fill="hold"/>
                                        <p:tgtEl>
                                          <p:spTgt spid="490"/>
                                        </p:tgtEl>
                                        <p:attrNameLst>
                                          <p:attrName>ppt_x</p:attrName>
                                        </p:attrNameLst>
                                      </p:cBhvr>
                                      <p:tavLst>
                                        <p:tav tm="0">
                                          <p:val>
                                            <p:strVal val="#ppt_x"/>
                                          </p:val>
                                        </p:tav>
                                        <p:tav tm="100000">
                                          <p:val>
                                            <p:strVal val="#ppt_x"/>
                                          </p:val>
                                        </p:tav>
                                      </p:tavLst>
                                    </p:anim>
                                    <p:anim calcmode="lin" valueType="num">
                                      <p:cBhvr>
                                        <p:cTn id="35"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3"/>
      <p:bldP build="whole" bldLvl="1" animBg="1" rev="0" advAuto="0" spid="489" grpId="5"/>
      <p:bldP build="whole" bldLvl="1" animBg="1" rev="0" advAuto="0" spid="490" grpId="6"/>
      <p:bldP build="whole" bldLvl="1" animBg="1" rev="0" advAuto="0" spid="491" grpId="1"/>
      <p:bldP build="whole" bldLvl="1" animBg="1" rev="0" advAuto="0" spid="492" grpId="4"/>
      <p:bldP build="whole" bldLvl="1" animBg="1" rev="0" advAuto="0" spid="487" grpId="2"/>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Rectangle: Rounded Corners 12"/>
          <p:cNvSpPr/>
          <p:nvPr/>
        </p:nvSpPr>
        <p:spPr>
          <a:xfrm>
            <a:off x="2354" y="4679"/>
            <a:ext cx="12192001" cy="6848642"/>
          </a:xfrm>
          <a:prstGeom prst="rect">
            <a:avLst/>
          </a:prstGeom>
          <a:solidFill>
            <a:srgbClr val="DDDDDD"/>
          </a:solidFill>
          <a:ln w="12700">
            <a:miter lim="400000"/>
          </a:ln>
        </p:spPr>
        <p:txBody>
          <a:bodyPr lIns="45719" rIns="45719" anchor="ctr"/>
          <a:lstStyle/>
          <a:p>
            <a:pPr algn="ctr">
              <a:defRPr>
                <a:solidFill>
                  <a:srgbClr val="FFFFFF"/>
                </a:solidFill>
              </a:defRPr>
            </a:pPr>
          </a:p>
        </p:txBody>
      </p:sp>
      <p:pic>
        <p:nvPicPr>
          <p:cNvPr id="499" name="Image" descr="Image"/>
          <p:cNvPicPr>
            <a:picLocks noChangeAspect="1"/>
          </p:cNvPicPr>
          <p:nvPr/>
        </p:nvPicPr>
        <p:blipFill>
          <a:blip r:embed="rId2">
            <a:extLst/>
          </a:blip>
          <a:stretch>
            <a:fillRect/>
          </a:stretch>
        </p:blipFill>
        <p:spPr>
          <a:xfrm>
            <a:off x="6180259" y="2794339"/>
            <a:ext cx="2256574" cy="1269323"/>
          </a:xfrm>
          <a:prstGeom prst="rect">
            <a:avLst/>
          </a:prstGeom>
          <a:ln w="12700">
            <a:miter lim="400000"/>
          </a:ln>
        </p:spPr>
      </p:pic>
      <p:pic>
        <p:nvPicPr>
          <p:cNvPr id="500" name="Image" descr="Image"/>
          <p:cNvPicPr>
            <a:picLocks noChangeAspect="1"/>
          </p:cNvPicPr>
          <p:nvPr/>
        </p:nvPicPr>
        <p:blipFill>
          <a:blip r:embed="rId3">
            <a:extLst/>
          </a:blip>
          <a:stretch>
            <a:fillRect/>
          </a:stretch>
        </p:blipFill>
        <p:spPr>
          <a:xfrm>
            <a:off x="7280722" y="4181916"/>
            <a:ext cx="1910936" cy="759897"/>
          </a:xfrm>
          <a:prstGeom prst="rect">
            <a:avLst/>
          </a:prstGeom>
          <a:ln w="12700">
            <a:miter lim="400000"/>
          </a:ln>
        </p:spPr>
      </p:pic>
      <p:pic>
        <p:nvPicPr>
          <p:cNvPr id="501" name="Image" descr="Image"/>
          <p:cNvPicPr>
            <a:picLocks noChangeAspect="1"/>
          </p:cNvPicPr>
          <p:nvPr/>
        </p:nvPicPr>
        <p:blipFill>
          <a:blip r:embed="rId4">
            <a:extLst/>
          </a:blip>
          <a:stretch>
            <a:fillRect/>
          </a:stretch>
        </p:blipFill>
        <p:spPr>
          <a:xfrm>
            <a:off x="10431175" y="596441"/>
            <a:ext cx="1229720" cy="1229720"/>
          </a:xfrm>
          <a:prstGeom prst="rect">
            <a:avLst/>
          </a:prstGeom>
          <a:ln w="12700">
            <a:miter lim="400000"/>
          </a:ln>
        </p:spPr>
      </p:pic>
      <p:pic>
        <p:nvPicPr>
          <p:cNvPr id="502" name="Image" descr="Image"/>
          <p:cNvPicPr>
            <a:picLocks noChangeAspect="1"/>
          </p:cNvPicPr>
          <p:nvPr/>
        </p:nvPicPr>
        <p:blipFill>
          <a:blip r:embed="rId5">
            <a:extLst/>
          </a:blip>
          <a:stretch>
            <a:fillRect/>
          </a:stretch>
        </p:blipFill>
        <p:spPr>
          <a:xfrm>
            <a:off x="7703032" y="1283457"/>
            <a:ext cx="1782695" cy="998310"/>
          </a:xfrm>
          <a:prstGeom prst="rect">
            <a:avLst/>
          </a:prstGeom>
          <a:ln w="12700">
            <a:miter lim="400000"/>
          </a:ln>
        </p:spPr>
      </p:pic>
      <p:pic>
        <p:nvPicPr>
          <p:cNvPr id="503" name="Image" descr="Image"/>
          <p:cNvPicPr>
            <a:picLocks noChangeAspect="1"/>
          </p:cNvPicPr>
          <p:nvPr/>
        </p:nvPicPr>
        <p:blipFill>
          <a:blip r:embed="rId6">
            <a:extLst/>
          </a:blip>
          <a:stretch>
            <a:fillRect/>
          </a:stretch>
        </p:blipFill>
        <p:spPr>
          <a:xfrm>
            <a:off x="9422806" y="4197671"/>
            <a:ext cx="2225863" cy="1252049"/>
          </a:xfrm>
          <a:prstGeom prst="rect">
            <a:avLst/>
          </a:prstGeom>
          <a:ln w="12700">
            <a:miter lim="400000"/>
          </a:ln>
        </p:spPr>
      </p:pic>
      <p:pic>
        <p:nvPicPr>
          <p:cNvPr id="504" name="Image" descr="Image"/>
          <p:cNvPicPr>
            <a:picLocks noChangeAspect="1"/>
          </p:cNvPicPr>
          <p:nvPr/>
        </p:nvPicPr>
        <p:blipFill>
          <a:blip r:embed="rId7">
            <a:extLst/>
          </a:blip>
          <a:stretch>
            <a:fillRect/>
          </a:stretch>
        </p:blipFill>
        <p:spPr>
          <a:xfrm>
            <a:off x="5452279" y="4204646"/>
            <a:ext cx="1597295" cy="998310"/>
          </a:xfrm>
          <a:prstGeom prst="rect">
            <a:avLst/>
          </a:prstGeom>
          <a:ln w="12700">
            <a:miter lim="400000"/>
          </a:ln>
        </p:spPr>
      </p:pic>
      <p:pic>
        <p:nvPicPr>
          <p:cNvPr id="505" name="Image" descr="Image"/>
          <p:cNvPicPr>
            <a:picLocks noChangeAspect="1"/>
          </p:cNvPicPr>
          <p:nvPr/>
        </p:nvPicPr>
        <p:blipFill>
          <a:blip r:embed="rId8">
            <a:extLst/>
          </a:blip>
          <a:stretch>
            <a:fillRect/>
          </a:stretch>
        </p:blipFill>
        <p:spPr>
          <a:xfrm>
            <a:off x="5249772" y="1064274"/>
            <a:ext cx="1477891" cy="998310"/>
          </a:xfrm>
          <a:prstGeom prst="rect">
            <a:avLst/>
          </a:prstGeom>
          <a:ln w="12700">
            <a:miter lim="400000"/>
          </a:ln>
        </p:spPr>
      </p:pic>
      <p:pic>
        <p:nvPicPr>
          <p:cNvPr id="506" name="Image" descr="Image"/>
          <p:cNvPicPr>
            <a:picLocks noChangeAspect="1"/>
          </p:cNvPicPr>
          <p:nvPr/>
        </p:nvPicPr>
        <p:blipFill>
          <a:blip r:embed="rId9">
            <a:extLst/>
          </a:blip>
          <a:stretch>
            <a:fillRect/>
          </a:stretch>
        </p:blipFill>
        <p:spPr>
          <a:xfrm>
            <a:off x="9186022" y="2786278"/>
            <a:ext cx="2699431" cy="1285444"/>
          </a:xfrm>
          <a:prstGeom prst="rect">
            <a:avLst/>
          </a:prstGeom>
          <a:ln w="12700">
            <a:miter lim="400000"/>
          </a:ln>
        </p:spPr>
      </p:pic>
      <p:sp>
        <p:nvSpPr>
          <p:cNvPr id="507" name="Title 2"/>
          <p:cNvSpPr txBox="1"/>
          <p:nvPr>
            <p:ph type="title"/>
          </p:nvPr>
        </p:nvSpPr>
        <p:spPr>
          <a:xfrm>
            <a:off x="353667" y="4387327"/>
            <a:ext cx="4867464" cy="1188001"/>
          </a:xfrm>
          <a:prstGeom prst="rect">
            <a:avLst/>
          </a:prstGeom>
        </p:spPr>
        <p:txBody>
          <a:bodyPr/>
          <a:lstStyle>
            <a:lvl1pPr>
              <a:defRPr b="1" sz="7000">
                <a:solidFill>
                  <a:srgbClr val="000000"/>
                </a:solidFill>
                <a:latin typeface="+mj-lt"/>
                <a:ea typeface="+mj-ea"/>
                <a:cs typeface="+mj-cs"/>
                <a:sym typeface="Calibri"/>
              </a:defRPr>
            </a:lvl1pPr>
          </a:lstStyle>
          <a:p>
            <a:pPr/>
            <a:r>
              <a:t>marcas</a:t>
            </a:r>
          </a:p>
        </p:txBody>
      </p:sp>
      <p:sp>
        <p:nvSpPr>
          <p:cNvPr id="508" name="Rectangle: Rounded Corners 12"/>
          <p:cNvSpPr/>
          <p:nvPr/>
        </p:nvSpPr>
        <p:spPr>
          <a:xfrm>
            <a:off x="0" y="55750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pic>
        <p:nvPicPr>
          <p:cNvPr id="509" name="Image" descr="Image"/>
          <p:cNvPicPr>
            <a:picLocks noChangeAspect="1"/>
          </p:cNvPicPr>
          <p:nvPr/>
        </p:nvPicPr>
        <p:blipFill>
          <a:blip r:embed="rId10">
            <a:extLst/>
          </a:blip>
          <a:stretch>
            <a:fillRect/>
          </a:stretch>
        </p:blipFill>
        <p:spPr>
          <a:xfrm>
            <a:off x="6299200" y="150169"/>
            <a:ext cx="2553920" cy="6287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Title 1"/>
          <p:cNvSpPr txBox="1"/>
          <p:nvPr>
            <p:ph type="title"/>
          </p:nvPr>
        </p:nvSpPr>
        <p:spPr>
          <a:prstGeom prst="rect">
            <a:avLst/>
          </a:prstGeom>
        </p:spPr>
        <p:txBody>
          <a:bodyPr/>
          <a:lstStyle>
            <a:lvl1pPr>
              <a:defRPr b="1">
                <a:latin typeface="+mj-lt"/>
                <a:ea typeface="+mj-ea"/>
                <a:cs typeface="+mj-cs"/>
                <a:sym typeface="Calibri"/>
              </a:defRPr>
            </a:lvl1pPr>
          </a:lstStyle>
          <a:p>
            <a:pPr/>
            <a:r>
              <a:t>marcas</a:t>
            </a:r>
          </a:p>
        </p:txBody>
      </p:sp>
      <p:sp>
        <p:nvSpPr>
          <p:cNvPr id="512" name="Content Placeholder 2"/>
          <p:cNvSpPr txBox="1"/>
          <p:nvPr>
            <p:ph type="body" sz="quarter" idx="1"/>
          </p:nvPr>
        </p:nvSpPr>
        <p:spPr>
          <a:xfrm>
            <a:off x="942071" y="1361429"/>
            <a:ext cx="10120796" cy="1325564"/>
          </a:xfrm>
          <a:prstGeom prst="rect">
            <a:avLst/>
          </a:prstGeom>
        </p:spPr>
        <p:txBody>
          <a:bodyPr anchor="ctr"/>
          <a:lstStyle/>
          <a:p>
            <a:pPr lvl="1" marL="228600" indent="228600" algn="ctr">
              <a:spcBef>
                <a:spcPts val="500"/>
              </a:spcBef>
              <a:buSzTx/>
              <a:buNone/>
              <a:defRPr sz="2600">
                <a:latin typeface="Calibri Light"/>
                <a:ea typeface="Calibri Light"/>
                <a:cs typeface="Calibri Light"/>
                <a:sym typeface="Calibri Light"/>
              </a:defRPr>
            </a:pPr>
            <a:r>
              <a:t>		palabras o combinaciones de palabras, imágenes, figuras, símbolos, gráficos, letras o cifras (e.g. logotipos) usados  para identificar unos productos o servicios</a:t>
            </a:r>
          </a:p>
        </p:txBody>
      </p:sp>
      <p:sp>
        <p:nvSpPr>
          <p:cNvPr id="513" name="Rectangle 2"/>
          <p:cNvSpPr txBox="1"/>
          <p:nvPr/>
        </p:nvSpPr>
        <p:spPr>
          <a:xfrm>
            <a:off x="1923770" y="4920464"/>
            <a:ext cx="8344460"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0000"/>
              </a:lnSpc>
              <a:defRPr>
                <a:solidFill>
                  <a:schemeClr val="accent3">
                    <a:lumOff val="-12941"/>
                  </a:schemeClr>
                </a:solidFill>
              </a:defRPr>
            </a:pPr>
            <a:r>
              <a:t> Siempre que los ves, te transmiten:   </a:t>
            </a:r>
            <a:r>
              <a:rPr b="1"/>
              <a:t>calidad</a:t>
            </a:r>
            <a:r>
              <a:t> - siempre la misma, vayas donde vayas</a:t>
            </a:r>
          </a:p>
          <a:p>
            <a:pPr>
              <a:lnSpc>
                <a:spcPct val="80000"/>
              </a:lnSpc>
              <a:defRPr>
                <a:solidFill>
                  <a:schemeClr val="accent3">
                    <a:lumOff val="-12941"/>
                  </a:schemeClr>
                </a:solidFill>
              </a:defRPr>
            </a:pPr>
            <a:r>
              <a:t>     			              </a:t>
            </a:r>
            <a:r>
              <a:rPr b="1"/>
              <a:t>reputación</a:t>
            </a:r>
            <a:r>
              <a:t> - sabes qué esperar</a:t>
            </a:r>
          </a:p>
        </p:txBody>
      </p:sp>
      <p:pic>
        <p:nvPicPr>
          <p:cNvPr id="514" name="Image" descr="Image"/>
          <p:cNvPicPr>
            <a:picLocks noChangeAspect="1"/>
          </p:cNvPicPr>
          <p:nvPr/>
        </p:nvPicPr>
        <p:blipFill>
          <a:blip r:embed="rId3">
            <a:extLst/>
          </a:blip>
          <a:stretch>
            <a:fillRect/>
          </a:stretch>
        </p:blipFill>
        <p:spPr>
          <a:xfrm>
            <a:off x="2569148" y="2894047"/>
            <a:ext cx="2028338" cy="1538157"/>
          </a:xfrm>
          <a:prstGeom prst="rect">
            <a:avLst/>
          </a:prstGeom>
          <a:ln w="12700">
            <a:miter lim="400000"/>
          </a:ln>
        </p:spPr>
      </p:pic>
      <p:pic>
        <p:nvPicPr>
          <p:cNvPr id="515" name="Image" descr="Image"/>
          <p:cNvPicPr>
            <a:picLocks noChangeAspect="1"/>
          </p:cNvPicPr>
          <p:nvPr/>
        </p:nvPicPr>
        <p:blipFill>
          <a:blip r:embed="rId4">
            <a:extLst/>
          </a:blip>
          <a:stretch>
            <a:fillRect/>
          </a:stretch>
        </p:blipFill>
        <p:spPr>
          <a:xfrm>
            <a:off x="5100339" y="2868873"/>
            <a:ext cx="2573378" cy="1588505"/>
          </a:xfrm>
          <a:prstGeom prst="rect">
            <a:avLst/>
          </a:prstGeom>
          <a:ln w="12700">
            <a:miter lim="400000"/>
          </a:ln>
        </p:spPr>
      </p:pic>
      <p:pic>
        <p:nvPicPr>
          <p:cNvPr id="516" name="Image" descr="Image"/>
          <p:cNvPicPr>
            <a:picLocks noChangeAspect="1"/>
          </p:cNvPicPr>
          <p:nvPr/>
        </p:nvPicPr>
        <p:blipFill>
          <a:blip r:embed="rId5">
            <a:extLst/>
          </a:blip>
          <a:stretch>
            <a:fillRect/>
          </a:stretch>
        </p:blipFill>
        <p:spPr>
          <a:xfrm>
            <a:off x="8176569" y="2762910"/>
            <a:ext cx="1128658" cy="1800431"/>
          </a:xfrm>
          <a:prstGeom prst="rect">
            <a:avLst/>
          </a:prstGeom>
          <a:ln w="12700">
            <a:miter lim="400000"/>
          </a:ln>
        </p:spPr>
      </p:pic>
      <p:sp>
        <p:nvSpPr>
          <p:cNvPr id="51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13">
                                            <p:bg/>
                                          </p:spTgt>
                                        </p:tgtEl>
                                        <p:attrNameLst>
                                          <p:attrName>style.visibility</p:attrName>
                                        </p:attrNameLst>
                                      </p:cBhvr>
                                      <p:to>
                                        <p:strVal val="visible"/>
                                      </p:to>
                                    </p:set>
                                    <p:anim calcmode="lin" valueType="num">
                                      <p:cBhvr>
                                        <p:cTn id="7" dur="1000" fill="hold"/>
                                        <p:tgtEl>
                                          <p:spTgt spid="513">
                                            <p:bg/>
                                          </p:spTgt>
                                        </p:tgtEl>
                                        <p:attrNameLst>
                                          <p:attrName>ppt_x</p:attrName>
                                        </p:attrNameLst>
                                      </p:cBhvr>
                                      <p:tavLst>
                                        <p:tav tm="0">
                                          <p:val>
                                            <p:strVal val="#ppt_x"/>
                                          </p:val>
                                        </p:tav>
                                        <p:tav tm="100000">
                                          <p:val>
                                            <p:strVal val="#ppt_x"/>
                                          </p:val>
                                        </p:tav>
                                      </p:tavLst>
                                    </p:anim>
                                    <p:anim calcmode="lin" valueType="num">
                                      <p:cBhvr>
                                        <p:cTn id="8" dur="1000" fill="hold"/>
                                        <p:tgtEl>
                                          <p:spTgt spid="513">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513">
                                            <p:txEl>
                                              <p:pRg st="0" end="0"/>
                                            </p:txEl>
                                          </p:spTgt>
                                        </p:tgtEl>
                                        <p:attrNameLst>
                                          <p:attrName>style.visibility</p:attrName>
                                        </p:attrNameLst>
                                      </p:cBhvr>
                                      <p:to>
                                        <p:strVal val="visible"/>
                                      </p:to>
                                    </p:set>
                                    <p:anim calcmode="lin" valueType="num">
                                      <p:cBhvr>
                                        <p:cTn id="11" dur="1000" fill="hold"/>
                                        <p:tgtEl>
                                          <p:spTgt spid="51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1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Class="entr" nodeType="afterEffect" presetSubtype="4" presetID="2" grpId="1" fill="hold">
                                  <p:stCondLst>
                                    <p:cond delay="0"/>
                                  </p:stCondLst>
                                  <p:iterate type="el" backwards="0">
                                    <p:tmAbs val="0"/>
                                  </p:iterate>
                                  <p:childTnLst>
                                    <p:set>
                                      <p:cBhvr>
                                        <p:cTn id="15" fill="hold"/>
                                        <p:tgtEl>
                                          <p:spTgt spid="513">
                                            <p:txEl>
                                              <p:pRg st="1" end="1"/>
                                            </p:txEl>
                                          </p:spTgt>
                                        </p:tgtEl>
                                        <p:attrNameLst>
                                          <p:attrName>style.visibility</p:attrName>
                                        </p:attrNameLst>
                                      </p:cBhvr>
                                      <p:to>
                                        <p:strVal val="visible"/>
                                      </p:to>
                                    </p:set>
                                    <p:anim calcmode="lin" valueType="num">
                                      <p:cBhvr>
                                        <p:cTn id="16" dur="1000" fill="hold"/>
                                        <p:tgtEl>
                                          <p:spTgt spid="51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5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3"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Title 1"/>
          <p:cNvSpPr txBox="1"/>
          <p:nvPr>
            <p:ph type="title"/>
          </p:nvPr>
        </p:nvSpPr>
        <p:spPr>
          <a:prstGeom prst="rect">
            <a:avLst/>
          </a:prstGeom>
        </p:spPr>
        <p:txBody>
          <a:bodyPr/>
          <a:lstStyle/>
          <a:p>
            <a:pPr/>
            <a:r>
              <a:t>¿Podemos registrar la palabra “apple”?</a:t>
            </a:r>
          </a:p>
        </p:txBody>
      </p:sp>
      <p:pic>
        <p:nvPicPr>
          <p:cNvPr id="522" name="Content Placeholder 3" descr="Content Placeholder 3"/>
          <p:cNvPicPr>
            <a:picLocks noChangeAspect="1"/>
          </p:cNvPicPr>
          <p:nvPr/>
        </p:nvPicPr>
        <p:blipFill>
          <a:blip r:embed="rId2">
            <a:extLst/>
          </a:blip>
          <a:srcRect l="15938" t="14623" r="15938" b="10602"/>
          <a:stretch>
            <a:fillRect/>
          </a:stretch>
        </p:blipFill>
        <p:spPr>
          <a:xfrm>
            <a:off x="1662884" y="2247379"/>
            <a:ext cx="2438284" cy="2158609"/>
          </a:xfrm>
          <a:prstGeom prst="rect">
            <a:avLst/>
          </a:prstGeom>
          <a:ln w="12700">
            <a:miter lim="400000"/>
          </a:ln>
        </p:spPr>
      </p:pic>
      <p:sp>
        <p:nvSpPr>
          <p:cNvPr id="523" name="Rectangle 4"/>
          <p:cNvSpPr txBox="1"/>
          <p:nvPr/>
        </p:nvSpPr>
        <p:spPr>
          <a:xfrm>
            <a:off x="5280087" y="2098178"/>
            <a:ext cx="4480560"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031E31"/>
                </a:solidFill>
                <a:latin typeface="Verdana"/>
                <a:ea typeface="Verdana"/>
                <a:cs typeface="Verdana"/>
                <a:sym typeface="Verdana"/>
              </a:defRPr>
            </a:lvl1pPr>
          </a:lstStyle>
          <a:p>
            <a:pPr/>
            <a:r>
              <a:t>La palabra 'apple' no se puede registrar, pero es muy distintiva para ordenadores</a:t>
            </a:r>
          </a:p>
        </p:txBody>
      </p:sp>
      <p:pic>
        <p:nvPicPr>
          <p:cNvPr id="524" name="Image" descr="Image"/>
          <p:cNvPicPr>
            <a:picLocks noChangeAspect="1"/>
          </p:cNvPicPr>
          <p:nvPr/>
        </p:nvPicPr>
        <p:blipFill>
          <a:blip r:embed="rId3">
            <a:extLst/>
          </a:blip>
          <a:stretch>
            <a:fillRect/>
          </a:stretch>
        </p:blipFill>
        <p:spPr>
          <a:xfrm>
            <a:off x="6538555" y="3186189"/>
            <a:ext cx="1799784" cy="2111885"/>
          </a:xfrm>
          <a:prstGeom prst="rect">
            <a:avLst/>
          </a:prstGeom>
          <a:ln w="12700">
            <a:miter lim="400000"/>
          </a:ln>
        </p:spPr>
      </p:pic>
      <p:sp>
        <p:nvSpPr>
          <p:cNvPr id="525"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Title 1"/>
          <p:cNvSpPr txBox="1"/>
          <p:nvPr>
            <p:ph type="title"/>
          </p:nvPr>
        </p:nvSpPr>
        <p:spPr>
          <a:prstGeom prst="rect">
            <a:avLst/>
          </a:prstGeom>
        </p:spPr>
        <p:txBody>
          <a:bodyPr/>
          <a:lstStyle/>
          <a:p>
            <a:pPr/>
            <a:r>
              <a:t>Infracción de marca registrada</a:t>
            </a:r>
          </a:p>
        </p:txBody>
      </p:sp>
      <p:pic>
        <p:nvPicPr>
          <p:cNvPr id="528" name="Picture 9" descr="Picture 9"/>
          <p:cNvPicPr>
            <a:picLocks noChangeAspect="1"/>
          </p:cNvPicPr>
          <p:nvPr/>
        </p:nvPicPr>
        <p:blipFill>
          <a:blip r:embed="rId3">
            <a:extLst/>
          </a:blip>
          <a:stretch>
            <a:fillRect/>
          </a:stretch>
        </p:blipFill>
        <p:spPr>
          <a:xfrm>
            <a:off x="1981200" y="1981200"/>
            <a:ext cx="3952488" cy="2916936"/>
          </a:xfrm>
          <a:prstGeom prst="rect">
            <a:avLst/>
          </a:prstGeom>
          <a:ln w="12700">
            <a:miter lim="400000"/>
          </a:ln>
        </p:spPr>
      </p:pic>
      <p:pic>
        <p:nvPicPr>
          <p:cNvPr id="529" name="Picture 10" descr="Picture 10"/>
          <p:cNvPicPr>
            <a:picLocks noChangeAspect="1"/>
          </p:cNvPicPr>
          <p:nvPr/>
        </p:nvPicPr>
        <p:blipFill>
          <a:blip r:embed="rId4">
            <a:extLst/>
          </a:blip>
          <a:stretch>
            <a:fillRect/>
          </a:stretch>
        </p:blipFill>
        <p:spPr>
          <a:xfrm>
            <a:off x="6095219" y="1950279"/>
            <a:ext cx="4350868" cy="2886076"/>
          </a:xfrm>
          <a:prstGeom prst="rect">
            <a:avLst/>
          </a:prstGeom>
          <a:ln w="12700">
            <a:miter lim="400000"/>
          </a:ln>
        </p:spPr>
      </p:pic>
      <p:sp>
        <p:nvSpPr>
          <p:cNvPr id="530"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2"/>
      <p:bldP build="whole" bldLvl="1" animBg="1" rev="0" advAuto="0" spid="528"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Title 1"/>
          <p:cNvSpPr txBox="1"/>
          <p:nvPr>
            <p:ph type="title"/>
          </p:nvPr>
        </p:nvSpPr>
        <p:spPr>
          <a:prstGeom prst="rect">
            <a:avLst/>
          </a:prstGeom>
        </p:spPr>
        <p:txBody>
          <a:bodyPr/>
          <a:lstStyle>
            <a:lvl1pPr>
              <a:defRPr b="1">
                <a:latin typeface="+mj-lt"/>
                <a:ea typeface="+mj-ea"/>
                <a:cs typeface="+mj-cs"/>
                <a:sym typeface="Calibri"/>
              </a:defRPr>
            </a:lvl1pPr>
          </a:lstStyle>
          <a:p>
            <a:pPr/>
            <a:r>
              <a:t>¿Qué es un nombre comercial?</a:t>
            </a:r>
          </a:p>
        </p:txBody>
      </p:sp>
      <p:sp>
        <p:nvSpPr>
          <p:cNvPr id="535" name="Content Placeholder 2"/>
          <p:cNvSpPr txBox="1"/>
          <p:nvPr>
            <p:ph type="body" sz="quarter" idx="1"/>
          </p:nvPr>
        </p:nvSpPr>
        <p:spPr>
          <a:xfrm>
            <a:off x="838200" y="1825625"/>
            <a:ext cx="10515600" cy="1510548"/>
          </a:xfrm>
          <a:prstGeom prst="rect">
            <a:avLst/>
          </a:prstGeom>
        </p:spPr>
        <p:txBody>
          <a:bodyPr/>
          <a:lstStyle/>
          <a:p>
            <a:pPr algn="ctr">
              <a:buSzTx/>
              <a:buNone/>
            </a:pPr>
            <a:r>
              <a:t>Un </a:t>
            </a:r>
            <a:r>
              <a:rPr b="1"/>
              <a:t>nombre comercial</a:t>
            </a:r>
            <a:r>
              <a:t> se refiere a la utilización de cualquier signo o denominación como identificador de una empresa en el tráfico mercantil.</a:t>
            </a:r>
          </a:p>
        </p:txBody>
      </p:sp>
      <p:sp>
        <p:nvSpPr>
          <p:cNvPr id="536" name="Content Placeholder 2"/>
          <p:cNvSpPr txBox="1"/>
          <p:nvPr/>
        </p:nvSpPr>
        <p:spPr>
          <a:xfrm>
            <a:off x="3568616" y="4195568"/>
            <a:ext cx="2554372" cy="63211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28600" indent="-228600" algn="ctr">
              <a:lnSpc>
                <a:spcPct val="90000"/>
              </a:lnSpc>
              <a:spcBef>
                <a:spcPts val="1000"/>
              </a:spcBef>
              <a:buFont typeface="Arial"/>
              <a:defRPr b="1" sz="2800">
                <a:solidFill>
                  <a:srgbClr val="535353"/>
                </a:solidFill>
              </a:defRPr>
            </a:lvl1pPr>
          </a:lstStyle>
          <a:p>
            <a:pPr/>
            <a:r>
              <a:t>McDonald´s</a:t>
            </a:r>
          </a:p>
        </p:txBody>
      </p:sp>
      <p:sp>
        <p:nvSpPr>
          <p:cNvPr id="537" name="Content Placeholder 2"/>
          <p:cNvSpPr txBox="1"/>
          <p:nvPr/>
        </p:nvSpPr>
        <p:spPr>
          <a:xfrm>
            <a:off x="6404895" y="4195568"/>
            <a:ext cx="2554372" cy="63211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228600" indent="-228600" algn="ctr">
              <a:lnSpc>
                <a:spcPct val="90000"/>
              </a:lnSpc>
              <a:spcBef>
                <a:spcPts val="1000"/>
              </a:spcBef>
              <a:buFont typeface="Arial"/>
              <a:defRPr b="1" sz="2800">
                <a:solidFill>
                  <a:srgbClr val="535353"/>
                </a:solidFill>
              </a:defRPr>
            </a:lvl1pPr>
          </a:lstStyle>
          <a:p>
            <a:pPr/>
            <a:r>
              <a:t>Vodaphone</a:t>
            </a:r>
          </a:p>
        </p:txBody>
      </p:sp>
      <p:sp>
        <p:nvSpPr>
          <p:cNvPr id="53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icture 9" descr="Picture 9"/>
          <p:cNvPicPr>
            <a:picLocks noChangeAspect="1"/>
          </p:cNvPicPr>
          <p:nvPr/>
        </p:nvPicPr>
        <p:blipFill>
          <a:blip r:embed="rId3">
            <a:extLst/>
          </a:blip>
          <a:srcRect l="0" t="0" r="0" b="15724"/>
          <a:stretch>
            <a:fillRect/>
          </a:stretch>
        </p:blipFill>
        <p:spPr>
          <a:xfrm>
            <a:off x="-13128" y="-16216"/>
            <a:ext cx="12218256" cy="6890432"/>
          </a:xfrm>
          <a:prstGeom prst="rect">
            <a:avLst/>
          </a:prstGeom>
          <a:ln w="12700">
            <a:miter lim="400000"/>
          </a:ln>
        </p:spPr>
      </p:pic>
      <p:pic>
        <p:nvPicPr>
          <p:cNvPr id="162" name="Picture 6" descr="Picture 6"/>
          <p:cNvPicPr>
            <a:picLocks noChangeAspect="1"/>
          </p:cNvPicPr>
          <p:nvPr/>
        </p:nvPicPr>
        <p:blipFill>
          <a:blip r:embed="rId4">
            <a:extLst/>
          </a:blip>
          <a:stretch>
            <a:fillRect/>
          </a:stretch>
        </p:blipFill>
        <p:spPr>
          <a:xfrm>
            <a:off x="10700238" y="5949617"/>
            <a:ext cx="1436676" cy="801741"/>
          </a:xfrm>
          <a:prstGeom prst="rect">
            <a:avLst/>
          </a:prstGeom>
          <a:ln w="12700">
            <a:miter lim="400000"/>
          </a:ln>
        </p:spPr>
      </p:pic>
      <p:sp>
        <p:nvSpPr>
          <p:cNvPr id="163" name="Straight Connector 8"/>
          <p:cNvSpPr/>
          <p:nvPr/>
        </p:nvSpPr>
        <p:spPr>
          <a:xfrm>
            <a:off x="2191109" y="6012610"/>
            <a:ext cx="8277592" cy="1"/>
          </a:xfrm>
          <a:prstGeom prst="line">
            <a:avLst/>
          </a:prstGeom>
          <a:ln w="19050">
            <a:solidFill>
              <a:schemeClr val="accent1"/>
            </a:solidFill>
            <a:miter/>
          </a:ln>
        </p:spPr>
        <p:txBody>
          <a:bodyPr lIns="45719" rIns="45719"/>
          <a:lstStyle/>
          <a:p>
            <a:pPr/>
          </a:p>
        </p:txBody>
      </p:sp>
      <p:pic>
        <p:nvPicPr>
          <p:cNvPr id="164" name="Picture 4" descr="Picture 4"/>
          <p:cNvPicPr>
            <a:picLocks noChangeAspect="1"/>
          </p:cNvPicPr>
          <p:nvPr/>
        </p:nvPicPr>
        <p:blipFill>
          <a:blip r:embed="rId5">
            <a:extLst/>
          </a:blip>
          <a:stretch>
            <a:fillRect/>
          </a:stretch>
        </p:blipFill>
        <p:spPr>
          <a:xfrm>
            <a:off x="339580" y="5488170"/>
            <a:ext cx="1384968" cy="1056733"/>
          </a:xfrm>
          <a:prstGeom prst="rect">
            <a:avLst/>
          </a:prstGeom>
          <a:ln w="12700">
            <a:miter lim="400000"/>
          </a:ln>
        </p:spPr>
      </p:pic>
      <p:sp>
        <p:nvSpPr>
          <p:cNvPr id="165" name="Content Placeholder 10"/>
          <p:cNvSpPr txBox="1"/>
          <p:nvPr/>
        </p:nvSpPr>
        <p:spPr>
          <a:xfrm>
            <a:off x="1106518" y="1694716"/>
            <a:ext cx="6842429" cy="3802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indent="0">
              <a:spcBef>
                <a:spcPts val="2700"/>
              </a:spcBef>
              <a:defRPr sz="2200">
                <a:solidFill>
                  <a:srgbClr val="FFFFFF"/>
                </a:solidFill>
              </a:defRPr>
            </a:pPr>
            <a:r>
              <a:t>La </a:t>
            </a:r>
            <a:r>
              <a:rPr b="1"/>
              <a:t>Propiedad Intelectual/Industrial,</a:t>
            </a:r>
            <a:r>
              <a:t> se refiere a creaciones o invenciones humanas del “intelecto”, que no son físicas o tangibles, sino intangibles.</a:t>
            </a:r>
          </a:p>
          <a:p>
            <a:pPr lvl="1" indent="0">
              <a:spcBef>
                <a:spcPts val="2700"/>
              </a:spcBef>
              <a:defRPr sz="2200">
                <a:solidFill>
                  <a:srgbClr val="FFFFFF"/>
                </a:solidFill>
              </a:defRPr>
            </a:pPr>
            <a:r>
              <a:t>Quien crea o inventa, tiene “</a:t>
            </a:r>
            <a:r>
              <a:rPr b="1" u="sng"/>
              <a:t>derechos</a:t>
            </a:r>
            <a:r>
              <a:t>” sobre estas creaciones o invenciones, que son los “derechos de propiedad intelectual/industrial”</a:t>
            </a:r>
          </a:p>
          <a:p>
            <a:pPr lvl="1" indent="0">
              <a:spcBef>
                <a:spcPts val="2700"/>
              </a:spcBef>
              <a:defRPr sz="2200">
                <a:solidFill>
                  <a:srgbClr val="FFFFFF"/>
                </a:solidFill>
              </a:defRPr>
            </a:pPr>
            <a:r>
              <a:t>Estas “ideas” “invenciones” y “creaciones” </a:t>
            </a:r>
            <a:r>
              <a:rPr b="1" u="sng"/>
              <a:t>tienen</a:t>
            </a:r>
            <a:r>
              <a:t> un valor, y por ello se pueden comercializar</a:t>
            </a:r>
          </a:p>
        </p:txBody>
      </p:sp>
      <p:sp>
        <p:nvSpPr>
          <p:cNvPr id="166" name="Rectangle 4"/>
          <p:cNvSpPr txBox="1"/>
          <p:nvPr/>
        </p:nvSpPr>
        <p:spPr>
          <a:xfrm>
            <a:off x="838200" y="365125"/>
            <a:ext cx="10016981" cy="105673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solidFill>
                  <a:srgbClr val="FFFFFF"/>
                </a:solidFill>
              </a:defRPr>
            </a:lvl1pPr>
          </a:lstStyle>
          <a:p>
            <a:pPr/>
            <a:r>
              <a:t>Importancia de la Propiedad Intelectual</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Title 1"/>
          <p:cNvSpPr txBox="1"/>
          <p:nvPr>
            <p:ph type="title"/>
          </p:nvPr>
        </p:nvSpPr>
        <p:spPr>
          <a:prstGeom prst="rect">
            <a:avLst/>
          </a:prstGeom>
        </p:spPr>
        <p:txBody>
          <a:bodyPr/>
          <a:lstStyle>
            <a:lvl1pPr>
              <a:defRPr b="1">
                <a:latin typeface="+mj-lt"/>
                <a:ea typeface="+mj-ea"/>
                <a:cs typeface="+mj-cs"/>
                <a:sym typeface="Calibri"/>
              </a:defRPr>
            </a:lvl1pPr>
          </a:lstStyle>
          <a:p>
            <a:pPr/>
            <a:r>
              <a:t>Funciones de una Marca</a:t>
            </a:r>
          </a:p>
        </p:txBody>
      </p:sp>
      <p:pic>
        <p:nvPicPr>
          <p:cNvPr id="543" name="Picture 4" descr="Picture 4"/>
          <p:cNvPicPr>
            <a:picLocks noChangeAspect="1"/>
          </p:cNvPicPr>
          <p:nvPr/>
        </p:nvPicPr>
        <p:blipFill>
          <a:blip r:embed="rId2">
            <a:extLst/>
          </a:blip>
          <a:stretch>
            <a:fillRect/>
          </a:stretch>
        </p:blipFill>
        <p:spPr>
          <a:xfrm>
            <a:off x="7980636" y="4469731"/>
            <a:ext cx="785933" cy="748292"/>
          </a:xfrm>
          <a:prstGeom prst="rect">
            <a:avLst/>
          </a:prstGeom>
          <a:ln w="12700">
            <a:miter lim="400000"/>
          </a:ln>
        </p:spPr>
      </p:pic>
      <p:pic>
        <p:nvPicPr>
          <p:cNvPr id="544" name="Picture 5" descr="Picture 5"/>
          <p:cNvPicPr>
            <a:picLocks noChangeAspect="1"/>
          </p:cNvPicPr>
          <p:nvPr/>
        </p:nvPicPr>
        <p:blipFill>
          <a:blip r:embed="rId3">
            <a:extLst/>
          </a:blip>
          <a:stretch>
            <a:fillRect/>
          </a:stretch>
        </p:blipFill>
        <p:spPr>
          <a:xfrm>
            <a:off x="6763316" y="4469731"/>
            <a:ext cx="1200467" cy="1006409"/>
          </a:xfrm>
          <a:prstGeom prst="rect">
            <a:avLst/>
          </a:prstGeom>
          <a:ln w="12700">
            <a:miter lim="400000"/>
          </a:ln>
        </p:spPr>
      </p:pic>
      <p:pic>
        <p:nvPicPr>
          <p:cNvPr id="545" name="Picture 7" descr="Picture 7"/>
          <p:cNvPicPr>
            <a:picLocks noChangeAspect="1"/>
          </p:cNvPicPr>
          <p:nvPr/>
        </p:nvPicPr>
        <p:blipFill>
          <a:blip r:embed="rId4">
            <a:extLst/>
          </a:blip>
          <a:stretch>
            <a:fillRect/>
          </a:stretch>
        </p:blipFill>
        <p:spPr>
          <a:xfrm>
            <a:off x="8783421" y="4372312"/>
            <a:ext cx="1317126" cy="1317126"/>
          </a:xfrm>
          <a:prstGeom prst="rect">
            <a:avLst/>
          </a:prstGeom>
          <a:ln w="12700">
            <a:miter lim="400000"/>
          </a:ln>
        </p:spPr>
      </p:pic>
      <p:sp>
        <p:nvSpPr>
          <p:cNvPr id="546" name="Content Placeholder 2"/>
          <p:cNvSpPr txBox="1"/>
          <p:nvPr/>
        </p:nvSpPr>
        <p:spPr>
          <a:xfrm>
            <a:off x="838200" y="1640751"/>
            <a:ext cx="10515600" cy="277029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spcBef>
                <a:spcPts val="1500"/>
              </a:spcBef>
              <a:buSzPct val="100000"/>
              <a:buFont typeface="Arial"/>
              <a:buChar char="•"/>
              <a:defRPr sz="2400"/>
            </a:pPr>
            <a:r>
              <a:t>Indica el origen de unos productos y servicios</a:t>
            </a:r>
          </a:p>
          <a:p>
            <a:pPr marL="228600" indent="-228600">
              <a:spcBef>
                <a:spcPts val="1500"/>
              </a:spcBef>
              <a:buSzPct val="100000"/>
              <a:buFont typeface="Arial"/>
              <a:buChar char="•"/>
              <a:defRPr sz="2400"/>
            </a:pPr>
            <a:r>
              <a:t>Ayuda a garantizar la calidad de los productos que llevan la marca</a:t>
            </a:r>
          </a:p>
          <a:p>
            <a:pPr marL="228600" indent="-228600">
              <a:spcBef>
                <a:spcPts val="1500"/>
              </a:spcBef>
              <a:buSzPct val="100000"/>
              <a:buFont typeface="Arial"/>
              <a:buChar char="•"/>
              <a:defRPr sz="2400"/>
            </a:pPr>
            <a:r>
              <a:t>Crea y mantiene una demanda del producto o servicio</a:t>
            </a:r>
          </a:p>
          <a:p>
            <a:pPr marL="228600" indent="-228600">
              <a:spcBef>
                <a:spcPts val="1500"/>
              </a:spcBef>
              <a:buSzPct val="100000"/>
              <a:buFont typeface="Arial"/>
              <a:buChar char="•"/>
              <a:defRPr sz="2400"/>
            </a:pPr>
            <a:r>
              <a:t>Se usa como herramienta de marketing para construir una identidad/marca</a:t>
            </a:r>
          </a:p>
          <a:p>
            <a:pPr marL="228600" indent="-228600">
              <a:spcBef>
                <a:spcPts val="1500"/>
              </a:spcBef>
              <a:buSzPct val="100000"/>
              <a:buFont typeface="Arial"/>
              <a:buChar char="•"/>
              <a:defRPr sz="2400"/>
            </a:pPr>
            <a:r>
              <a:t>Puede tiene un gran valor económico para una empresa</a:t>
            </a:r>
          </a:p>
        </p:txBody>
      </p:sp>
      <p:sp>
        <p:nvSpPr>
          <p:cNvPr id="547"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Title 1"/>
          <p:cNvSpPr txBox="1"/>
          <p:nvPr>
            <p:ph type="title"/>
          </p:nvPr>
        </p:nvSpPr>
        <p:spPr>
          <a:prstGeom prst="rect">
            <a:avLst/>
          </a:prstGeom>
        </p:spPr>
        <p:txBody>
          <a:bodyPr/>
          <a:lstStyle>
            <a:lvl1pPr>
              <a:defRPr b="1">
                <a:latin typeface="+mj-lt"/>
                <a:ea typeface="+mj-ea"/>
                <a:cs typeface="+mj-cs"/>
                <a:sym typeface="Calibri"/>
              </a:defRPr>
            </a:lvl1pPr>
          </a:lstStyle>
          <a:p>
            <a:pPr/>
            <a:r>
              <a:t>Marcas famosas</a:t>
            </a:r>
          </a:p>
        </p:txBody>
      </p:sp>
      <p:pic>
        <p:nvPicPr>
          <p:cNvPr id="550" name="Image" descr="Image"/>
          <p:cNvPicPr>
            <a:picLocks noChangeAspect="1"/>
          </p:cNvPicPr>
          <p:nvPr/>
        </p:nvPicPr>
        <p:blipFill>
          <a:blip r:embed="rId3">
            <a:extLst/>
          </a:blip>
          <a:stretch>
            <a:fillRect/>
          </a:stretch>
        </p:blipFill>
        <p:spPr>
          <a:xfrm>
            <a:off x="4829163" y="2794339"/>
            <a:ext cx="2256574" cy="1269323"/>
          </a:xfrm>
          <a:prstGeom prst="rect">
            <a:avLst/>
          </a:prstGeom>
          <a:ln w="12700">
            <a:miter lim="400000"/>
          </a:ln>
        </p:spPr>
      </p:pic>
      <p:pic>
        <p:nvPicPr>
          <p:cNvPr id="551" name="Image" descr="Image"/>
          <p:cNvPicPr>
            <a:picLocks noChangeAspect="1"/>
          </p:cNvPicPr>
          <p:nvPr/>
        </p:nvPicPr>
        <p:blipFill>
          <a:blip r:embed="rId4">
            <a:extLst/>
          </a:blip>
          <a:stretch>
            <a:fillRect/>
          </a:stretch>
        </p:blipFill>
        <p:spPr>
          <a:xfrm>
            <a:off x="4314525" y="4651816"/>
            <a:ext cx="2699431" cy="1073447"/>
          </a:xfrm>
          <a:prstGeom prst="rect">
            <a:avLst/>
          </a:prstGeom>
          <a:ln w="12700">
            <a:miter lim="400000"/>
          </a:ln>
        </p:spPr>
      </p:pic>
      <p:pic>
        <p:nvPicPr>
          <p:cNvPr id="552" name="Image" descr="Image"/>
          <p:cNvPicPr>
            <a:picLocks noChangeAspect="1"/>
          </p:cNvPicPr>
          <p:nvPr/>
        </p:nvPicPr>
        <p:blipFill>
          <a:blip r:embed="rId5">
            <a:extLst/>
          </a:blip>
          <a:stretch>
            <a:fillRect/>
          </a:stretch>
        </p:blipFill>
        <p:spPr>
          <a:xfrm>
            <a:off x="7315919" y="3834941"/>
            <a:ext cx="1436676" cy="1436676"/>
          </a:xfrm>
          <a:prstGeom prst="rect">
            <a:avLst/>
          </a:prstGeom>
          <a:ln w="12700">
            <a:miter lim="400000"/>
          </a:ln>
        </p:spPr>
      </p:pic>
      <p:pic>
        <p:nvPicPr>
          <p:cNvPr id="553" name="Image" descr="Image"/>
          <p:cNvPicPr>
            <a:picLocks noChangeAspect="1"/>
          </p:cNvPicPr>
          <p:nvPr/>
        </p:nvPicPr>
        <p:blipFill>
          <a:blip r:embed="rId6">
            <a:extLst/>
          </a:blip>
          <a:stretch>
            <a:fillRect/>
          </a:stretch>
        </p:blipFill>
        <p:spPr>
          <a:xfrm>
            <a:off x="9142703" y="4125375"/>
            <a:ext cx="2783286" cy="1565599"/>
          </a:xfrm>
          <a:prstGeom prst="rect">
            <a:avLst/>
          </a:prstGeom>
          <a:ln w="12700">
            <a:miter lim="400000"/>
          </a:ln>
        </p:spPr>
      </p:pic>
      <p:pic>
        <p:nvPicPr>
          <p:cNvPr id="554" name="Image" descr="Image"/>
          <p:cNvPicPr>
            <a:picLocks noChangeAspect="1"/>
          </p:cNvPicPr>
          <p:nvPr/>
        </p:nvPicPr>
        <p:blipFill>
          <a:blip r:embed="rId7">
            <a:extLst/>
          </a:blip>
          <a:srcRect l="0" t="22851" r="3320" b="22851"/>
          <a:stretch>
            <a:fillRect/>
          </a:stretch>
        </p:blipFill>
        <p:spPr>
          <a:xfrm>
            <a:off x="10140295" y="2926929"/>
            <a:ext cx="1673093" cy="939637"/>
          </a:xfrm>
          <a:prstGeom prst="rect">
            <a:avLst/>
          </a:prstGeom>
          <a:ln w="12700">
            <a:miter lim="400000"/>
          </a:ln>
        </p:spPr>
      </p:pic>
      <p:pic>
        <p:nvPicPr>
          <p:cNvPr id="555" name="Image" descr="Image"/>
          <p:cNvPicPr>
            <a:picLocks noChangeAspect="1"/>
          </p:cNvPicPr>
          <p:nvPr/>
        </p:nvPicPr>
        <p:blipFill>
          <a:blip r:embed="rId8">
            <a:extLst/>
          </a:blip>
          <a:stretch>
            <a:fillRect/>
          </a:stretch>
        </p:blipFill>
        <p:spPr>
          <a:xfrm>
            <a:off x="2590800" y="1640751"/>
            <a:ext cx="1819636" cy="1137273"/>
          </a:xfrm>
          <a:prstGeom prst="rect">
            <a:avLst/>
          </a:prstGeom>
          <a:ln w="12700">
            <a:miter lim="400000"/>
          </a:ln>
        </p:spPr>
      </p:pic>
      <p:pic>
        <p:nvPicPr>
          <p:cNvPr id="556" name="Image" descr="Image"/>
          <p:cNvPicPr>
            <a:picLocks noChangeAspect="1"/>
          </p:cNvPicPr>
          <p:nvPr/>
        </p:nvPicPr>
        <p:blipFill>
          <a:blip r:embed="rId9">
            <a:extLst/>
          </a:blip>
          <a:stretch>
            <a:fillRect/>
          </a:stretch>
        </p:blipFill>
        <p:spPr>
          <a:xfrm>
            <a:off x="5010903" y="1445274"/>
            <a:ext cx="1671575" cy="1129144"/>
          </a:xfrm>
          <a:prstGeom prst="rect">
            <a:avLst/>
          </a:prstGeom>
          <a:ln w="12700">
            <a:miter lim="400000"/>
          </a:ln>
        </p:spPr>
      </p:pic>
      <p:pic>
        <p:nvPicPr>
          <p:cNvPr id="557" name="Image" descr="Image"/>
          <p:cNvPicPr>
            <a:picLocks noChangeAspect="1"/>
          </p:cNvPicPr>
          <p:nvPr/>
        </p:nvPicPr>
        <p:blipFill>
          <a:blip r:embed="rId10">
            <a:extLst/>
          </a:blip>
          <a:stretch>
            <a:fillRect/>
          </a:stretch>
        </p:blipFill>
        <p:spPr>
          <a:xfrm>
            <a:off x="326296" y="4289203"/>
            <a:ext cx="2557860" cy="715254"/>
          </a:xfrm>
          <a:prstGeom prst="rect">
            <a:avLst/>
          </a:prstGeom>
          <a:ln w="12700">
            <a:miter lim="400000"/>
          </a:ln>
        </p:spPr>
      </p:pic>
      <p:pic>
        <p:nvPicPr>
          <p:cNvPr id="558" name="Image" descr="Image"/>
          <p:cNvPicPr>
            <a:picLocks noChangeAspect="1"/>
          </p:cNvPicPr>
          <p:nvPr/>
        </p:nvPicPr>
        <p:blipFill>
          <a:blip r:embed="rId11">
            <a:extLst/>
          </a:blip>
          <a:stretch>
            <a:fillRect/>
          </a:stretch>
        </p:blipFill>
        <p:spPr>
          <a:xfrm>
            <a:off x="213583" y="2327258"/>
            <a:ext cx="2783286" cy="1325375"/>
          </a:xfrm>
          <a:prstGeom prst="rect">
            <a:avLst/>
          </a:prstGeom>
          <a:ln w="12700">
            <a:miter lim="400000"/>
          </a:ln>
        </p:spPr>
      </p:pic>
      <p:pic>
        <p:nvPicPr>
          <p:cNvPr id="559" name="Image" descr="Image"/>
          <p:cNvPicPr>
            <a:picLocks noChangeAspect="1"/>
          </p:cNvPicPr>
          <p:nvPr/>
        </p:nvPicPr>
        <p:blipFill>
          <a:blip r:embed="rId12">
            <a:extLst/>
          </a:blip>
          <a:stretch>
            <a:fillRect/>
          </a:stretch>
        </p:blipFill>
        <p:spPr>
          <a:xfrm>
            <a:off x="3636705" y="3282315"/>
            <a:ext cx="962276" cy="1129144"/>
          </a:xfrm>
          <a:prstGeom prst="rect">
            <a:avLst/>
          </a:prstGeom>
          <a:ln w="12700">
            <a:miter lim="400000"/>
          </a:ln>
        </p:spPr>
      </p:pic>
      <p:pic>
        <p:nvPicPr>
          <p:cNvPr id="560" name="Image" descr="Image"/>
          <p:cNvPicPr>
            <a:picLocks noChangeAspect="1"/>
          </p:cNvPicPr>
          <p:nvPr/>
        </p:nvPicPr>
        <p:blipFill>
          <a:blip r:embed="rId13">
            <a:extLst/>
          </a:blip>
          <a:stretch>
            <a:fillRect/>
          </a:stretch>
        </p:blipFill>
        <p:spPr>
          <a:xfrm>
            <a:off x="7633214" y="1608975"/>
            <a:ext cx="2379358" cy="801741"/>
          </a:xfrm>
          <a:prstGeom prst="rect">
            <a:avLst/>
          </a:prstGeom>
          <a:ln w="12700">
            <a:miter lim="400000"/>
          </a:ln>
        </p:spPr>
      </p:pic>
      <p:pic>
        <p:nvPicPr>
          <p:cNvPr id="561" name="Image" descr="Image"/>
          <p:cNvPicPr>
            <a:picLocks noChangeAspect="1"/>
          </p:cNvPicPr>
          <p:nvPr/>
        </p:nvPicPr>
        <p:blipFill>
          <a:blip r:embed="rId14">
            <a:extLst/>
          </a:blip>
          <a:stretch>
            <a:fillRect/>
          </a:stretch>
        </p:blipFill>
        <p:spPr>
          <a:xfrm>
            <a:off x="7442200" y="2675558"/>
            <a:ext cx="2553920" cy="628775"/>
          </a:xfrm>
          <a:prstGeom prst="rect">
            <a:avLst/>
          </a:prstGeom>
          <a:ln w="12700">
            <a:miter lim="400000"/>
          </a:ln>
        </p:spPr>
      </p:pic>
      <p:sp>
        <p:nvSpPr>
          <p:cNvPr id="56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Rectangle 10"/>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p>
        </p:txBody>
      </p:sp>
      <p:sp>
        <p:nvSpPr>
          <p:cNvPr id="567" name="Rectangle: Rounded Corners 12"/>
          <p:cNvSpPr/>
          <p:nvPr/>
        </p:nvSpPr>
        <p:spPr>
          <a:xfrm>
            <a:off x="1784" y="-5971"/>
            <a:ext cx="12192001" cy="6869942"/>
          </a:xfrm>
          <a:prstGeom prst="roundRect">
            <a:avLst>
              <a:gd name="adj" fmla="val 0"/>
            </a:avLst>
          </a:prstGeom>
          <a:solidFill>
            <a:srgbClr val="FFFFFF"/>
          </a:solidFill>
          <a:ln w="12700">
            <a:miter lim="400000"/>
          </a:ln>
        </p:spPr>
        <p:txBody>
          <a:bodyPr lIns="45719" rIns="45719" anchor="ctr"/>
          <a:lstStyle/>
          <a:p>
            <a:pPr algn="ctr">
              <a:defRPr>
                <a:solidFill>
                  <a:srgbClr val="FFFFFF"/>
                </a:solidFill>
              </a:defRPr>
            </a:pPr>
          </a:p>
        </p:txBody>
      </p:sp>
      <p:pic>
        <p:nvPicPr>
          <p:cNvPr id="568" name="Image" descr="Image"/>
          <p:cNvPicPr>
            <a:picLocks noChangeAspect="1"/>
          </p:cNvPicPr>
          <p:nvPr/>
        </p:nvPicPr>
        <p:blipFill>
          <a:blip r:embed="rId2">
            <a:alphaModFix amt="68561"/>
            <a:extLst/>
          </a:blip>
          <a:srcRect l="0" t="11541" r="0" b="0"/>
          <a:stretch>
            <a:fillRect/>
          </a:stretch>
        </p:blipFill>
        <p:spPr>
          <a:xfrm>
            <a:off x="0" y="0"/>
            <a:ext cx="12192000" cy="6858000"/>
          </a:xfrm>
          <a:prstGeom prst="rect">
            <a:avLst/>
          </a:prstGeom>
          <a:ln w="12700">
            <a:miter lim="400000"/>
          </a:ln>
        </p:spPr>
      </p:pic>
      <p:sp>
        <p:nvSpPr>
          <p:cNvPr id="569" name="Title 2"/>
          <p:cNvSpPr txBox="1"/>
          <p:nvPr>
            <p:ph type="title"/>
          </p:nvPr>
        </p:nvSpPr>
        <p:spPr>
          <a:xfrm>
            <a:off x="391852" y="2363198"/>
            <a:ext cx="9078564" cy="1188000"/>
          </a:xfrm>
          <a:prstGeom prst="rect">
            <a:avLst/>
          </a:prstGeom>
        </p:spPr>
        <p:txBody>
          <a:bodyPr/>
          <a:lstStyle>
            <a:lvl1pPr>
              <a:defRPr b="1" sz="7000">
                <a:solidFill>
                  <a:srgbClr val="000000"/>
                </a:solidFill>
                <a:latin typeface="+mj-lt"/>
                <a:ea typeface="+mj-ea"/>
                <a:cs typeface="+mj-cs"/>
                <a:sym typeface="Calibri"/>
              </a:defRPr>
            </a:lvl1pPr>
          </a:lstStyle>
          <a:p>
            <a:pPr/>
            <a:r>
              <a:t>Indicaciones geográficas</a:t>
            </a:r>
          </a:p>
        </p:txBody>
      </p:sp>
      <p:sp>
        <p:nvSpPr>
          <p:cNvPr id="570" name="Rectangle: Rounded Corners 12"/>
          <p:cNvSpPr/>
          <p:nvPr/>
        </p:nvSpPr>
        <p:spPr>
          <a:xfrm>
            <a:off x="-12700" y="35557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Title 1"/>
          <p:cNvSpPr txBox="1"/>
          <p:nvPr>
            <p:ph type="title"/>
          </p:nvPr>
        </p:nvSpPr>
        <p:spPr>
          <a:prstGeom prst="rect">
            <a:avLst/>
          </a:prstGeom>
        </p:spPr>
        <p:txBody>
          <a:bodyPr/>
          <a:lstStyle>
            <a:lvl1pPr>
              <a:defRPr b="1">
                <a:latin typeface="+mj-lt"/>
                <a:ea typeface="+mj-ea"/>
                <a:cs typeface="+mj-cs"/>
                <a:sym typeface="Calibri"/>
              </a:defRPr>
            </a:lvl1pPr>
          </a:lstStyle>
          <a:p>
            <a:pPr/>
            <a:r>
              <a:t>Indicaciones geográficas</a:t>
            </a:r>
          </a:p>
        </p:txBody>
      </p:sp>
      <p:sp>
        <p:nvSpPr>
          <p:cNvPr id="573" name="Content Placeholder 2"/>
          <p:cNvSpPr txBox="1"/>
          <p:nvPr>
            <p:ph type="body" sz="quarter" idx="1"/>
          </p:nvPr>
        </p:nvSpPr>
        <p:spPr>
          <a:xfrm>
            <a:off x="838200" y="1736725"/>
            <a:ext cx="10515600" cy="1239317"/>
          </a:xfrm>
          <a:prstGeom prst="rect">
            <a:avLst/>
          </a:prstGeom>
        </p:spPr>
        <p:txBody>
          <a:bodyPr/>
          <a:lstStyle>
            <a:lvl1pPr marL="0" indent="0" algn="ctr">
              <a:buSzTx/>
              <a:buFontTx/>
              <a:buNone/>
              <a:defRPr sz="2700">
                <a:latin typeface="Calibri Light"/>
                <a:ea typeface="Calibri Light"/>
                <a:cs typeface="Calibri Light"/>
                <a:sym typeface="Calibri Light"/>
              </a:defRPr>
            </a:lvl1pPr>
          </a:lstStyle>
          <a:p>
            <a:pPr/>
            <a:r>
              <a:t>Proporcionan information sobre la procedencia geográfica de u producto, cuando ese lugar es reconocido por este tipo de productos</a:t>
            </a:r>
          </a:p>
        </p:txBody>
      </p:sp>
      <p:pic>
        <p:nvPicPr>
          <p:cNvPr id="574" name="Picture 3" descr="Picture 3"/>
          <p:cNvPicPr>
            <a:picLocks noChangeAspect="1"/>
          </p:cNvPicPr>
          <p:nvPr/>
        </p:nvPicPr>
        <p:blipFill>
          <a:blip r:embed="rId3">
            <a:extLst/>
          </a:blip>
          <a:stretch>
            <a:fillRect/>
          </a:stretch>
        </p:blipFill>
        <p:spPr>
          <a:xfrm>
            <a:off x="779702" y="3004711"/>
            <a:ext cx="4191001" cy="1085593"/>
          </a:xfrm>
          <a:prstGeom prst="rect">
            <a:avLst/>
          </a:prstGeom>
          <a:ln w="12700">
            <a:miter lim="400000"/>
          </a:ln>
        </p:spPr>
      </p:pic>
      <p:pic>
        <p:nvPicPr>
          <p:cNvPr id="575" name="Picture 5" descr="Picture 5"/>
          <p:cNvPicPr>
            <a:picLocks noChangeAspect="1"/>
          </p:cNvPicPr>
          <p:nvPr/>
        </p:nvPicPr>
        <p:blipFill>
          <a:blip r:embed="rId4">
            <a:extLst/>
          </a:blip>
          <a:stretch>
            <a:fillRect/>
          </a:stretch>
        </p:blipFill>
        <p:spPr>
          <a:xfrm>
            <a:off x="9163850" y="2693889"/>
            <a:ext cx="1945006" cy="239631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576" name="Picture 6" descr="Picture 6"/>
          <p:cNvPicPr>
            <a:picLocks noChangeAspect="1"/>
          </p:cNvPicPr>
          <p:nvPr/>
        </p:nvPicPr>
        <p:blipFill>
          <a:blip r:embed="rId5">
            <a:extLst/>
          </a:blip>
          <a:stretch>
            <a:fillRect/>
          </a:stretch>
        </p:blipFill>
        <p:spPr>
          <a:xfrm>
            <a:off x="5798248" y="3090313"/>
            <a:ext cx="2304159" cy="2058699"/>
          </a:xfrm>
          <a:prstGeom prst="rect">
            <a:avLst/>
          </a:prstGeom>
          <a:ln w="12700">
            <a:miter lim="400000"/>
          </a:ln>
        </p:spPr>
      </p:pic>
      <p:pic>
        <p:nvPicPr>
          <p:cNvPr id="577" name="Image" descr="Image"/>
          <p:cNvPicPr>
            <a:picLocks noChangeAspect="1"/>
          </p:cNvPicPr>
          <p:nvPr/>
        </p:nvPicPr>
        <p:blipFill>
          <a:blip r:embed="rId6">
            <a:extLst/>
          </a:blip>
          <a:stretch>
            <a:fillRect/>
          </a:stretch>
        </p:blipFill>
        <p:spPr>
          <a:xfrm>
            <a:off x="3141055" y="4001120"/>
            <a:ext cx="2159848" cy="1682189"/>
          </a:xfrm>
          <a:prstGeom prst="rect">
            <a:avLst/>
          </a:prstGeom>
          <a:ln w="12700">
            <a:miter lim="400000"/>
          </a:ln>
        </p:spPr>
      </p:pic>
      <p:sp>
        <p:nvSpPr>
          <p:cNvPr id="57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74"/>
                                        </p:tgtEl>
                                        <p:attrNameLst>
                                          <p:attrName>style.visibility</p:attrName>
                                        </p:attrNameLst>
                                      </p:cBhvr>
                                      <p:to>
                                        <p:strVal val="visible"/>
                                      </p:to>
                                    </p:set>
                                    <p:animEffect filter="wipe(down)" transition="in">
                                      <p:cBhvr>
                                        <p:cTn id="7" dur="500"/>
                                        <p:tgtEl>
                                          <p:spTgt spid="574"/>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575"/>
                                        </p:tgtEl>
                                        <p:attrNameLst>
                                          <p:attrName>style.visibility</p:attrName>
                                        </p:attrNameLst>
                                      </p:cBhvr>
                                      <p:to>
                                        <p:strVal val="visible"/>
                                      </p:to>
                                    </p:set>
                                    <p:animEffect filter="wipe(down)" transition="in">
                                      <p:cBhvr>
                                        <p:cTn id="11" dur="500"/>
                                        <p:tgtEl>
                                          <p:spTgt spid="575"/>
                                        </p:tgtEl>
                                      </p:cBhvr>
                                    </p:animEffect>
                                  </p:childTnLst>
                                </p:cTn>
                              </p:par>
                            </p:childTnLst>
                          </p:cTn>
                        </p:par>
                        <p:par>
                          <p:cTn id="12" fill="hold">
                            <p:stCondLst>
                              <p:cond delay="1000"/>
                            </p:stCondLst>
                            <p:childTnLst>
                              <p:par>
                                <p:cTn id="13" presetClass="entr" nodeType="afterEffect" presetSubtype="4" presetID="22" grpId="3" fill="hold">
                                  <p:stCondLst>
                                    <p:cond delay="0"/>
                                  </p:stCondLst>
                                  <p:iterate type="el" backwards="0">
                                    <p:tmAbs val="0"/>
                                  </p:iterate>
                                  <p:childTnLst>
                                    <p:set>
                                      <p:cBhvr>
                                        <p:cTn id="14" fill="hold"/>
                                        <p:tgtEl>
                                          <p:spTgt spid="576"/>
                                        </p:tgtEl>
                                        <p:attrNameLst>
                                          <p:attrName>style.visibility</p:attrName>
                                        </p:attrNameLst>
                                      </p:cBhvr>
                                      <p:to>
                                        <p:strVal val="visible"/>
                                      </p:to>
                                    </p:set>
                                    <p:animEffect filter="wipe(down)" transition="in">
                                      <p:cBhvr>
                                        <p:cTn id="15" dur="5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1"/>
      <p:bldP build="whole" bldLvl="1" animBg="1" rev="0" advAuto="0" spid="575" grpId="2"/>
      <p:bldP build="whole" bldLvl="1" animBg="1" rev="0" advAuto="0" spid="576" grpId="3"/>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583" name="Rectangle 10"/>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p>
        </p:txBody>
      </p:sp>
      <p:pic>
        <p:nvPicPr>
          <p:cNvPr id="584" name="Picture 6" descr="Picture 6"/>
          <p:cNvPicPr>
            <a:picLocks noChangeAspect="1"/>
          </p:cNvPicPr>
          <p:nvPr/>
        </p:nvPicPr>
        <p:blipFill>
          <a:blip r:embed="rId2">
            <a:extLst/>
          </a:blip>
          <a:srcRect l="0" t="15833" r="0" b="0"/>
          <a:stretch>
            <a:fillRect/>
          </a:stretch>
        </p:blipFill>
        <p:spPr>
          <a:xfrm>
            <a:off x="-17965" y="-929"/>
            <a:ext cx="12227930" cy="6859778"/>
          </a:xfrm>
          <a:prstGeom prst="rect">
            <a:avLst/>
          </a:prstGeom>
          <a:ln w="12700">
            <a:miter lim="400000"/>
          </a:ln>
        </p:spPr>
      </p:pic>
      <p:sp>
        <p:nvSpPr>
          <p:cNvPr id="585" name="Rectangle: Rounded Corners 12"/>
          <p:cNvSpPr/>
          <p:nvPr/>
        </p:nvSpPr>
        <p:spPr>
          <a:xfrm>
            <a:off x="0" y="4312029"/>
            <a:ext cx="12192000" cy="2550032"/>
          </a:xfrm>
          <a:prstGeom prst="roundRect">
            <a:avLst>
              <a:gd name="adj" fmla="val 0"/>
            </a:avLst>
          </a:prstGeom>
          <a:solidFill>
            <a:srgbClr val="FFFFFF">
              <a:alpha val="69727"/>
            </a:srgbClr>
          </a:solidFill>
          <a:ln w="12700">
            <a:miter lim="400000"/>
          </a:ln>
        </p:spPr>
        <p:txBody>
          <a:bodyPr lIns="45719" rIns="45719" anchor="ctr"/>
          <a:lstStyle/>
          <a:p>
            <a:pPr algn="ctr">
              <a:defRPr>
                <a:solidFill>
                  <a:srgbClr val="FFFFFF"/>
                </a:solidFill>
              </a:defRPr>
            </a:pPr>
          </a:p>
        </p:txBody>
      </p:sp>
      <p:sp>
        <p:nvSpPr>
          <p:cNvPr id="586" name="Title 2"/>
          <p:cNvSpPr txBox="1"/>
          <p:nvPr>
            <p:ph type="title"/>
          </p:nvPr>
        </p:nvSpPr>
        <p:spPr>
          <a:xfrm>
            <a:off x="404552" y="4379782"/>
            <a:ext cx="10738196" cy="1188001"/>
          </a:xfrm>
          <a:prstGeom prst="rect">
            <a:avLst/>
          </a:prstGeom>
        </p:spPr>
        <p:txBody>
          <a:bodyPr/>
          <a:lstStyle/>
          <a:p>
            <a:pPr>
              <a:defRPr b="1" sz="7000">
                <a:solidFill>
                  <a:srgbClr val="000000"/>
                </a:solidFill>
                <a:latin typeface="+mj-lt"/>
                <a:ea typeface="+mj-ea"/>
                <a:cs typeface="+mj-cs"/>
                <a:sym typeface="Calibri"/>
              </a:defRPr>
            </a:pPr>
            <a:r>
              <a:t>derechos de autor </a:t>
            </a:r>
            <a:r>
              <a:rPr sz="5900"/>
              <a:t>(Copyright)</a:t>
            </a:r>
          </a:p>
        </p:txBody>
      </p:sp>
      <p:sp>
        <p:nvSpPr>
          <p:cNvPr id="587" name="Rectangle: Rounded Corners 12"/>
          <p:cNvSpPr/>
          <p:nvPr/>
        </p:nvSpPr>
        <p:spPr>
          <a:xfrm>
            <a:off x="0" y="55750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Title 1"/>
          <p:cNvSpPr txBox="1"/>
          <p:nvPr>
            <p:ph type="title"/>
          </p:nvPr>
        </p:nvSpPr>
        <p:spPr>
          <a:prstGeom prst="rect">
            <a:avLst/>
          </a:prstGeom>
        </p:spPr>
        <p:txBody>
          <a:bodyPr/>
          <a:lstStyle>
            <a:lvl1pPr>
              <a:defRPr b="1">
                <a:latin typeface="+mj-lt"/>
                <a:ea typeface="+mj-ea"/>
                <a:cs typeface="+mj-cs"/>
                <a:sym typeface="Calibri"/>
              </a:defRPr>
            </a:lvl1pPr>
          </a:lstStyle>
          <a:p>
            <a:pPr/>
            <a:r>
              <a:t>derechos de autor (copyright)</a:t>
            </a:r>
          </a:p>
        </p:txBody>
      </p:sp>
      <p:sp>
        <p:nvSpPr>
          <p:cNvPr id="590" name="Content Placeholder 3"/>
          <p:cNvSpPr txBox="1"/>
          <p:nvPr>
            <p:ph type="body" sz="quarter" idx="1"/>
          </p:nvPr>
        </p:nvSpPr>
        <p:spPr>
          <a:xfrm>
            <a:off x="838200" y="2111948"/>
            <a:ext cx="10515600" cy="801741"/>
          </a:xfrm>
          <a:prstGeom prst="rect">
            <a:avLst/>
          </a:prstGeom>
        </p:spPr>
        <p:txBody>
          <a:bodyPr/>
          <a:lstStyle>
            <a:lvl1pPr marL="198881" indent="-198881" algn="ctr" defTabSz="795527">
              <a:lnSpc>
                <a:spcPct val="100000"/>
              </a:lnSpc>
              <a:spcBef>
                <a:spcPts val="0"/>
              </a:spcBef>
              <a:buSzTx/>
              <a:buNone/>
              <a:defRPr sz="2349"/>
            </a:lvl1pPr>
          </a:lstStyle>
          <a:p>
            <a:pPr/>
            <a:r>
              <a:t>Los derechos de autor (copyright) son una forma de protección otorgada a creaciones del espíritu, que son originales y no producidas industrialmente</a:t>
            </a:r>
          </a:p>
        </p:txBody>
      </p:sp>
      <p:pic>
        <p:nvPicPr>
          <p:cNvPr id="591" name="Picture 3" descr="Picture 3"/>
          <p:cNvPicPr>
            <a:picLocks noChangeAspect="1"/>
          </p:cNvPicPr>
          <p:nvPr/>
        </p:nvPicPr>
        <p:blipFill>
          <a:blip r:embed="rId3">
            <a:extLst/>
          </a:blip>
          <a:stretch>
            <a:fillRect/>
          </a:stretch>
        </p:blipFill>
        <p:spPr>
          <a:xfrm>
            <a:off x="3949655" y="3130345"/>
            <a:ext cx="1354283" cy="1295401"/>
          </a:xfrm>
          <a:prstGeom prst="rect">
            <a:avLst/>
          </a:prstGeom>
          <a:ln w="12700">
            <a:miter lim="400000"/>
          </a:ln>
        </p:spPr>
      </p:pic>
      <p:pic>
        <p:nvPicPr>
          <p:cNvPr id="592" name="Picture 4" descr="Picture 4"/>
          <p:cNvPicPr>
            <a:picLocks noChangeAspect="1"/>
          </p:cNvPicPr>
          <p:nvPr/>
        </p:nvPicPr>
        <p:blipFill>
          <a:blip r:embed="rId4">
            <a:extLst/>
          </a:blip>
          <a:stretch>
            <a:fillRect/>
          </a:stretch>
        </p:blipFill>
        <p:spPr>
          <a:xfrm>
            <a:off x="8490437" y="3115264"/>
            <a:ext cx="1807103" cy="1325564"/>
          </a:xfrm>
          <a:prstGeom prst="rect">
            <a:avLst/>
          </a:prstGeom>
          <a:ln w="12700">
            <a:miter lim="400000"/>
          </a:ln>
        </p:spPr>
      </p:pic>
      <p:pic>
        <p:nvPicPr>
          <p:cNvPr id="593" name="Picture 5" descr="Picture 5"/>
          <p:cNvPicPr>
            <a:picLocks noChangeAspect="1"/>
          </p:cNvPicPr>
          <p:nvPr/>
        </p:nvPicPr>
        <p:blipFill>
          <a:blip r:embed="rId5">
            <a:extLst/>
          </a:blip>
          <a:stretch>
            <a:fillRect/>
          </a:stretch>
        </p:blipFill>
        <p:spPr>
          <a:xfrm>
            <a:off x="3642536" y="4345389"/>
            <a:ext cx="2790186" cy="135176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594" name="Picture 6" descr="Picture 6"/>
          <p:cNvPicPr>
            <a:picLocks noChangeAspect="1"/>
          </p:cNvPicPr>
          <p:nvPr/>
        </p:nvPicPr>
        <p:blipFill>
          <a:blip r:embed="rId6">
            <a:extLst/>
          </a:blip>
          <a:stretch>
            <a:fillRect/>
          </a:stretch>
        </p:blipFill>
        <p:spPr>
          <a:xfrm>
            <a:off x="10356020" y="3810951"/>
            <a:ext cx="1512188" cy="1871519"/>
          </a:xfrm>
          <a:prstGeom prst="rect">
            <a:avLst/>
          </a:prstGeom>
          <a:ln w="12700">
            <a:miter lim="400000"/>
          </a:ln>
          <a:effectLst>
            <a:outerShdw sx="100000" sy="100000" kx="0" ky="0" algn="b" rotWithShape="0" blurRad="292100" dist="139700" dir="2700000">
              <a:srgbClr val="333333">
                <a:alpha val="64999"/>
              </a:srgbClr>
            </a:outerShdw>
          </a:effectLst>
        </p:spPr>
      </p:pic>
      <p:pic>
        <p:nvPicPr>
          <p:cNvPr id="595" name="Picture 7" descr="Picture 7"/>
          <p:cNvPicPr>
            <a:picLocks noChangeAspect="1"/>
          </p:cNvPicPr>
          <p:nvPr/>
        </p:nvPicPr>
        <p:blipFill>
          <a:blip r:embed="rId7">
            <a:extLst/>
          </a:blip>
          <a:stretch>
            <a:fillRect/>
          </a:stretch>
        </p:blipFill>
        <p:spPr>
          <a:xfrm>
            <a:off x="6844604" y="4373572"/>
            <a:ext cx="1698561" cy="1295401"/>
          </a:xfrm>
          <a:prstGeom prst="rect">
            <a:avLst/>
          </a:prstGeom>
          <a:ln w="12700">
            <a:miter lim="400000"/>
          </a:ln>
        </p:spPr>
      </p:pic>
      <p:sp>
        <p:nvSpPr>
          <p:cNvPr id="59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grpSp>
        <p:nvGrpSpPr>
          <p:cNvPr id="600" name="Group"/>
          <p:cNvGrpSpPr/>
          <p:nvPr/>
        </p:nvGrpSpPr>
        <p:grpSpPr>
          <a:xfrm>
            <a:off x="582028" y="3844221"/>
            <a:ext cx="2882704" cy="1056733"/>
            <a:chOff x="0" y="0"/>
            <a:chExt cx="2882702" cy="1056732"/>
          </a:xfrm>
        </p:grpSpPr>
        <p:pic>
          <p:nvPicPr>
            <p:cNvPr id="597" name="Picture 8" descr="Picture 8"/>
            <p:cNvPicPr>
              <a:picLocks noChangeAspect="1"/>
            </p:cNvPicPr>
            <p:nvPr/>
          </p:nvPicPr>
          <p:blipFill>
            <a:blip r:embed="rId8">
              <a:extLst/>
            </a:blip>
            <a:stretch>
              <a:fillRect/>
            </a:stretch>
          </p:blipFill>
          <p:spPr>
            <a:xfrm>
              <a:off x="0" y="0"/>
              <a:ext cx="2882703" cy="1056733"/>
            </a:xfrm>
            <a:prstGeom prst="rect">
              <a:avLst/>
            </a:prstGeom>
            <a:ln w="12700" cap="flat">
              <a:noFill/>
              <a:miter lim="400000"/>
            </a:ln>
            <a:effectLst>
              <a:outerShdw sx="100000" sy="100000" kx="0" ky="0" algn="b" rotWithShape="0" blurRad="292100" dist="139700" dir="2700000">
                <a:srgbClr val="333333">
                  <a:alpha val="64999"/>
                </a:srgbClr>
              </a:outerShdw>
            </a:effectLst>
          </p:spPr>
        </p:pic>
        <p:sp>
          <p:nvSpPr>
            <p:cNvPr id="598" name="Rectangle"/>
            <p:cNvSpPr/>
            <p:nvPr/>
          </p:nvSpPr>
          <p:spPr>
            <a:xfrm>
              <a:off x="8640" y="292889"/>
              <a:ext cx="1512188" cy="234993"/>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599" name="Rectangle"/>
            <p:cNvSpPr/>
            <p:nvPr/>
          </p:nvSpPr>
          <p:spPr>
            <a:xfrm>
              <a:off x="122297" y="239212"/>
              <a:ext cx="655478" cy="234993"/>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Content Placeholder 2"/>
          <p:cNvSpPr txBox="1"/>
          <p:nvPr>
            <p:ph type="body" sz="half" idx="1"/>
          </p:nvPr>
        </p:nvSpPr>
        <p:spPr>
          <a:xfrm>
            <a:off x="838200" y="1436911"/>
            <a:ext cx="10515600" cy="1753395"/>
          </a:xfrm>
          <a:prstGeom prst="rect">
            <a:avLst/>
          </a:prstGeom>
        </p:spPr>
        <p:txBody>
          <a:bodyPr/>
          <a:lstStyle/>
          <a:p>
            <a:pPr lvl="1" marL="228600" indent="228600">
              <a:spcBef>
                <a:spcPts val="500"/>
              </a:spcBef>
              <a:buSzTx/>
              <a:buNone/>
              <a:defRPr sz="3200"/>
            </a:pPr>
            <a:r>
              <a:t>	</a:t>
            </a:r>
            <a:endParaRPr sz="2400"/>
          </a:p>
          <a:p>
            <a:pPr lvl="1" marL="228600" indent="228600">
              <a:spcBef>
                <a:spcPts val="500"/>
              </a:spcBef>
              <a:buSzTx/>
              <a:buNone/>
              <a:defRPr sz="2400"/>
            </a:pPr>
            <a:r>
              <a:t>	Dichas creaciones pueden obras literarias y artísticas como las novelas, poemas y obras de teatro, películas, obras musicales, obras de arte, dibujos, pinturas, fotografías y esculturas o diseños arquitectónicos, entre otros.</a:t>
            </a:r>
          </a:p>
        </p:txBody>
      </p:sp>
      <p:pic>
        <p:nvPicPr>
          <p:cNvPr id="605" name="Picture 1" descr="Picture 1"/>
          <p:cNvPicPr>
            <a:picLocks noChangeAspect="1"/>
          </p:cNvPicPr>
          <p:nvPr/>
        </p:nvPicPr>
        <p:blipFill>
          <a:blip r:embed="rId3">
            <a:extLst/>
          </a:blip>
          <a:stretch>
            <a:fillRect/>
          </a:stretch>
        </p:blipFill>
        <p:spPr>
          <a:xfrm>
            <a:off x="4046465" y="3638960"/>
            <a:ext cx="3600451" cy="1266826"/>
          </a:xfrm>
          <a:prstGeom prst="rect">
            <a:avLst/>
          </a:prstGeom>
          <a:ln w="12700">
            <a:miter lim="400000"/>
          </a:ln>
        </p:spPr>
      </p:pic>
      <p:sp>
        <p:nvSpPr>
          <p:cNvPr id="60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05"/>
                                        </p:tgtEl>
                                        <p:attrNameLst>
                                          <p:attrName>style.visibility</p:attrName>
                                        </p:attrNameLst>
                                      </p:cBhvr>
                                      <p:to>
                                        <p:strVal val="visible"/>
                                      </p:to>
                                    </p:set>
                                    <p:anim calcmode="lin" valueType="num">
                                      <p:cBhvr>
                                        <p:cTn id="7" dur="500" fill="hold"/>
                                        <p:tgtEl>
                                          <p:spTgt spid="605"/>
                                        </p:tgtEl>
                                        <p:attrNameLst>
                                          <p:attrName>ppt_x</p:attrName>
                                        </p:attrNameLst>
                                      </p:cBhvr>
                                      <p:tavLst>
                                        <p:tav tm="0">
                                          <p:val>
                                            <p:strVal val="#ppt_x"/>
                                          </p:val>
                                        </p:tav>
                                        <p:tav tm="100000">
                                          <p:val>
                                            <p:strVal val="#ppt_x"/>
                                          </p:val>
                                        </p:tav>
                                      </p:tavLst>
                                    </p:anim>
                                    <p:anim calcmode="lin" valueType="num">
                                      <p:cBhvr>
                                        <p:cTn id="8" dur="500" fill="hold"/>
                                        <p:tgtEl>
                                          <p:spTgt spid="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5"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Title 1"/>
          <p:cNvSpPr txBox="1"/>
          <p:nvPr>
            <p:ph type="title"/>
          </p:nvPr>
        </p:nvSpPr>
        <p:spPr>
          <a:prstGeom prst="rect">
            <a:avLst/>
          </a:prstGeom>
        </p:spPr>
        <p:txBody>
          <a:bodyPr/>
          <a:lstStyle>
            <a:lvl1pPr>
              <a:defRPr b="1">
                <a:latin typeface="+mj-lt"/>
                <a:ea typeface="+mj-ea"/>
                <a:cs typeface="+mj-cs"/>
                <a:sym typeface="Calibri"/>
              </a:defRPr>
            </a:lvl1pPr>
          </a:lstStyle>
          <a:p>
            <a:pPr/>
            <a:r>
              <a:t>¿Qué derechos otorga el “copyright”?</a:t>
            </a:r>
          </a:p>
        </p:txBody>
      </p:sp>
      <p:sp>
        <p:nvSpPr>
          <p:cNvPr id="611" name="Content Placeholder 2"/>
          <p:cNvSpPr txBox="1"/>
          <p:nvPr>
            <p:ph type="body" idx="1"/>
          </p:nvPr>
        </p:nvSpPr>
        <p:spPr>
          <a:xfrm>
            <a:off x="1072104" y="1799985"/>
            <a:ext cx="10515601" cy="4040336"/>
          </a:xfrm>
          <a:prstGeom prst="rect">
            <a:avLst/>
          </a:prstGeom>
        </p:spPr>
        <p:txBody>
          <a:bodyPr/>
          <a:lstStyle/>
          <a:p>
            <a:pPr marL="0" indent="0">
              <a:spcBef>
                <a:spcPts val="0"/>
              </a:spcBef>
              <a:buSzTx/>
              <a:buFontTx/>
              <a:buNone/>
              <a:defRPr sz="2400"/>
            </a:pPr>
            <a:r>
              <a:t>El autor/a de la creación, tiene derecho de hacer, o permitir a terceros hacer,  la realización de lo siguiente:</a:t>
            </a:r>
          </a:p>
          <a:p>
            <a:pPr>
              <a:spcBef>
                <a:spcPts val="0"/>
              </a:spcBef>
              <a:defRPr sz="2400"/>
            </a:pPr>
          </a:p>
          <a:p>
            <a:pPr lvl="1" marL="685800" indent="-228600">
              <a:lnSpc>
                <a:spcPct val="150000"/>
              </a:lnSpc>
              <a:spcBef>
                <a:spcPts val="0"/>
              </a:spcBef>
              <a:defRPr sz="2400"/>
            </a:pPr>
            <a:r>
              <a:t>Crear copias de tu obra</a:t>
            </a:r>
          </a:p>
          <a:p>
            <a:pPr lvl="1" marL="685800" indent="-228600">
              <a:lnSpc>
                <a:spcPct val="150000"/>
              </a:lnSpc>
              <a:spcBef>
                <a:spcPts val="0"/>
              </a:spcBef>
              <a:defRPr sz="2400"/>
            </a:pPr>
            <a:r>
              <a:t>Distribuir copias de tu obra</a:t>
            </a:r>
          </a:p>
          <a:p>
            <a:pPr lvl="1" marL="685800" indent="-228600">
              <a:lnSpc>
                <a:spcPct val="150000"/>
              </a:lnSpc>
              <a:spcBef>
                <a:spcPts val="0"/>
              </a:spcBef>
              <a:defRPr sz="2400"/>
            </a:pPr>
            <a:r>
              <a:t>Interpretar públicamente tu obra</a:t>
            </a:r>
          </a:p>
          <a:p>
            <a:pPr lvl="1" marL="685800" indent="-228600">
              <a:lnSpc>
                <a:spcPct val="150000"/>
              </a:lnSpc>
              <a:spcBef>
                <a:spcPts val="0"/>
              </a:spcBef>
              <a:defRPr sz="2400"/>
            </a:pPr>
            <a:r>
              <a:t>Mostrar tu obra públicamente</a:t>
            </a:r>
          </a:p>
          <a:p>
            <a:pPr lvl="1" marL="685800" indent="-228600">
              <a:lnSpc>
                <a:spcPct val="150000"/>
              </a:lnSpc>
              <a:spcBef>
                <a:spcPts val="0"/>
              </a:spcBef>
              <a:defRPr sz="2400"/>
            </a:pPr>
            <a:r>
              <a:t>Hacer obras derivadas</a:t>
            </a:r>
          </a:p>
        </p:txBody>
      </p:sp>
      <p:sp>
        <p:nvSpPr>
          <p:cNvPr id="61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Title 1"/>
          <p:cNvSpPr txBox="1"/>
          <p:nvPr>
            <p:ph type="title"/>
          </p:nvPr>
        </p:nvSpPr>
        <p:spPr>
          <a:prstGeom prst="rect">
            <a:avLst/>
          </a:prstGeom>
        </p:spPr>
        <p:txBody>
          <a:bodyPr/>
          <a:lstStyle>
            <a:lvl1pPr>
              <a:defRPr b="1">
                <a:latin typeface="+mj-lt"/>
                <a:ea typeface="+mj-ea"/>
                <a:cs typeface="+mj-cs"/>
                <a:sym typeface="Calibri"/>
              </a:defRPr>
            </a:lvl1pPr>
          </a:lstStyle>
          <a:p>
            <a:pPr/>
            <a:r>
              <a:t>Cuando queda protegida tu creación?</a:t>
            </a:r>
          </a:p>
        </p:txBody>
      </p:sp>
      <p:sp>
        <p:nvSpPr>
          <p:cNvPr id="617" name="Content Placeholder 2"/>
          <p:cNvSpPr txBox="1"/>
          <p:nvPr>
            <p:ph type="body" sz="quarter" idx="1"/>
          </p:nvPr>
        </p:nvSpPr>
        <p:spPr>
          <a:xfrm>
            <a:off x="838200" y="1939925"/>
            <a:ext cx="10515600" cy="1152623"/>
          </a:xfrm>
          <a:prstGeom prst="rect">
            <a:avLst/>
          </a:prstGeom>
        </p:spPr>
        <p:txBody>
          <a:bodyPr/>
          <a:lstStyle>
            <a:lvl1pPr algn="ctr">
              <a:buSzTx/>
              <a:buNone/>
              <a:defRPr sz="2700"/>
            </a:lvl1pPr>
          </a:lstStyle>
          <a:p>
            <a:pPr/>
            <a:r>
              <a:t>El derecho de autor se obtiene automáticamente en el momento en que una obra es creada y convertida en un formato tangible</a:t>
            </a:r>
          </a:p>
        </p:txBody>
      </p:sp>
      <p:pic>
        <p:nvPicPr>
          <p:cNvPr id="618" name="Picture 3" descr="Picture 3"/>
          <p:cNvPicPr>
            <a:picLocks noChangeAspect="1"/>
          </p:cNvPicPr>
          <p:nvPr/>
        </p:nvPicPr>
        <p:blipFill>
          <a:blip r:embed="rId3">
            <a:extLst/>
          </a:blip>
          <a:stretch>
            <a:fillRect/>
          </a:stretch>
        </p:blipFill>
        <p:spPr>
          <a:xfrm>
            <a:off x="1744820" y="3429000"/>
            <a:ext cx="8076419" cy="2005675"/>
          </a:xfrm>
          <a:prstGeom prst="rect">
            <a:avLst/>
          </a:prstGeom>
          <a:ln w="12700">
            <a:miter lim="400000"/>
          </a:ln>
        </p:spPr>
      </p:pic>
      <p:pic>
        <p:nvPicPr>
          <p:cNvPr id="619" name="Picture 9" descr="Picture 9"/>
          <p:cNvPicPr>
            <a:picLocks noChangeAspect="1"/>
          </p:cNvPicPr>
          <p:nvPr/>
        </p:nvPicPr>
        <p:blipFill>
          <a:blip r:embed="rId4">
            <a:extLst/>
          </a:blip>
          <a:stretch>
            <a:fillRect/>
          </a:stretch>
        </p:blipFill>
        <p:spPr>
          <a:xfrm>
            <a:off x="2369237" y="3385353"/>
            <a:ext cx="1677468" cy="2049321"/>
          </a:xfrm>
          <a:prstGeom prst="rect">
            <a:avLst/>
          </a:prstGeom>
          <a:ln w="12700">
            <a:miter lim="400000"/>
          </a:ln>
        </p:spPr>
      </p:pic>
      <p:sp>
        <p:nvSpPr>
          <p:cNvPr id="620"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TextBox 2"/>
          <p:cNvSpPr txBox="1"/>
          <p:nvPr/>
        </p:nvSpPr>
        <p:spPr>
          <a:xfrm>
            <a:off x="4541521" y="2057400"/>
            <a:ext cx="6331426" cy="3647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Fue rechazado por editoriales en 27 ocasiones por ser “…demasiado diferente e otros libros juveniles para garantizar su venta.”</a:t>
            </a:r>
            <a:endParaRPr sz="3200"/>
          </a:p>
          <a:p>
            <a:pPr>
              <a:defRPr sz="2800"/>
            </a:pPr>
          </a:p>
          <a:p>
            <a:pPr>
              <a:defRPr sz="2800"/>
            </a:pPr>
          </a:p>
          <a:p>
            <a:pPr>
              <a:defRPr sz="2800"/>
            </a:pPr>
          </a:p>
          <a:p>
            <a:pPr>
              <a:defRPr sz="2800"/>
            </a:pPr>
            <a:r>
              <a:t>			</a:t>
            </a:r>
          </a:p>
        </p:txBody>
      </p:sp>
      <p:pic>
        <p:nvPicPr>
          <p:cNvPr id="625" name="Picture 2" descr="Picture 2"/>
          <p:cNvPicPr>
            <a:picLocks noChangeAspect="1"/>
          </p:cNvPicPr>
          <p:nvPr/>
        </p:nvPicPr>
        <p:blipFill>
          <a:blip r:embed="rId3">
            <a:extLst/>
          </a:blip>
          <a:stretch>
            <a:fillRect/>
          </a:stretch>
        </p:blipFill>
        <p:spPr>
          <a:xfrm>
            <a:off x="1680167" y="2057400"/>
            <a:ext cx="2466976" cy="3352800"/>
          </a:xfrm>
          <a:prstGeom prst="rect">
            <a:avLst/>
          </a:prstGeom>
          <a:ln w="12700">
            <a:miter lim="400000"/>
          </a:ln>
          <a:effectLst>
            <a:outerShdw sx="100000" sy="100000" kx="0" ky="0" algn="b" rotWithShape="0" blurRad="292100" dist="139700" dir="2700000">
              <a:srgbClr val="333333">
                <a:alpha val="64999"/>
              </a:srgbClr>
            </a:outerShdw>
          </a:effectLst>
        </p:spPr>
      </p:pic>
      <p:sp>
        <p:nvSpPr>
          <p:cNvPr id="626" name="Title 1"/>
          <p:cNvSpPr txBox="1"/>
          <p:nvPr>
            <p:ph type="title"/>
          </p:nvPr>
        </p:nvSpPr>
        <p:spPr>
          <a:xfrm>
            <a:off x="2253657" y="537707"/>
            <a:ext cx="7772401" cy="1142708"/>
          </a:xfrm>
          <a:prstGeom prst="rect">
            <a:avLst/>
          </a:prstGeom>
        </p:spPr>
        <p:txBody>
          <a:bodyPr/>
          <a:lstStyle>
            <a:lvl1pPr>
              <a:defRPr sz="3400"/>
            </a:lvl1pPr>
          </a:lstStyle>
          <a:p>
            <a:pPr/>
            <a:r>
              <a:t>Rechazos del libro de Dr. Seuss –27 times</a:t>
            </a:r>
          </a:p>
        </p:txBody>
      </p:sp>
      <p:sp>
        <p:nvSpPr>
          <p:cNvPr id="627" name="Rectangle 3"/>
          <p:cNvSpPr txBox="1"/>
          <p:nvPr/>
        </p:nvSpPr>
        <p:spPr>
          <a:xfrm>
            <a:off x="4624001" y="4253572"/>
            <a:ext cx="5386058" cy="853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40000"/>
              </a:lnSpc>
              <a:spcBef>
                <a:spcPts val="800"/>
              </a:spcBef>
              <a:defRPr i="1" sz="1400">
                <a:solidFill>
                  <a:srgbClr val="535353"/>
                </a:solidFill>
                <a:latin typeface="Arial"/>
                <a:ea typeface="Arial"/>
                <a:cs typeface="Arial"/>
                <a:sym typeface="Arial"/>
              </a:defRPr>
            </a:lvl1pPr>
          </a:lstStyle>
          <a:p>
            <a:pPr/>
            <a:r>
              <a:t>Theodor Geisel vendió 11,000 ejemplares del libro de Dr. Seuss cada año en solo en USA, durance los 24 años posteriores a su fallecimiento</a:t>
            </a:r>
          </a:p>
        </p:txBody>
      </p:sp>
      <p:sp>
        <p:nvSpPr>
          <p:cNvPr id="62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5"/>
                                        </p:tgtEl>
                                        <p:attrNameLst>
                                          <p:attrName>style.visibility</p:attrName>
                                        </p:attrNameLst>
                                      </p:cBhvr>
                                      <p:to>
                                        <p:strVal val="visible"/>
                                      </p:to>
                                    </p:set>
                                    <p:animEffect filter="fade" transition="in">
                                      <p:cBhvr>
                                        <p:cTn id="7" dur="5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 grpId="2" fill="hold">
                                  <p:stCondLst>
                                    <p:cond delay="0"/>
                                  </p:stCondLst>
                                  <p:iterate type="el" backwards="0">
                                    <p:tmAbs val="0"/>
                                  </p:iterate>
                                  <p:childTnLst>
                                    <p:set>
                                      <p:cBhvr>
                                        <p:cTn id="11" fill="hold"/>
                                        <p:tgtEl>
                                          <p:spTgt spid="624"/>
                                        </p:tgtEl>
                                        <p:attrNameLst>
                                          <p:attrName>style.visibility</p:attrName>
                                        </p:attrNameLst>
                                      </p:cBhvr>
                                      <p:to>
                                        <p:strVal val="visible"/>
                                      </p:to>
                                    </p:set>
                                    <p:anim calcmode="lin" valueType="num">
                                      <p:cBhvr>
                                        <p:cTn id="12" dur="1000" fill="hold"/>
                                        <p:tgtEl>
                                          <p:spTgt spid="624"/>
                                        </p:tgtEl>
                                        <p:attrNameLst>
                                          <p:attrName>ppt_x</p:attrName>
                                        </p:attrNameLst>
                                      </p:cBhvr>
                                      <p:tavLst>
                                        <p:tav tm="0">
                                          <p:val>
                                            <p:strVal val="1+#ppt_w/2"/>
                                          </p:val>
                                        </p:tav>
                                        <p:tav tm="100000">
                                          <p:val>
                                            <p:strVal val="#ppt_x"/>
                                          </p:val>
                                        </p:tav>
                                      </p:tavLst>
                                    </p:anim>
                                    <p:anim calcmode="lin" valueType="num">
                                      <p:cBhvr>
                                        <p:cTn id="13" dur="1000" fill="hold"/>
                                        <p:tgtEl>
                                          <p:spTgt spid="62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627"/>
                                        </p:tgtEl>
                                        <p:attrNameLst>
                                          <p:attrName>style.visibility</p:attrName>
                                        </p:attrNameLst>
                                      </p:cBhvr>
                                      <p:to>
                                        <p:strVal val="visible"/>
                                      </p:to>
                                    </p:set>
                                    <p:anim calcmode="lin" valueType="num">
                                      <p:cBhvr>
                                        <p:cTn id="18" dur="500" fill="hold"/>
                                        <p:tgtEl>
                                          <p:spTgt spid="627"/>
                                        </p:tgtEl>
                                        <p:attrNameLst>
                                          <p:attrName>ppt_x</p:attrName>
                                        </p:attrNameLst>
                                      </p:cBhvr>
                                      <p:tavLst>
                                        <p:tav tm="0">
                                          <p:val>
                                            <p:strVal val="#ppt_x"/>
                                          </p:val>
                                        </p:tav>
                                        <p:tav tm="100000">
                                          <p:val>
                                            <p:strVal val="#ppt_x"/>
                                          </p:val>
                                        </p:tav>
                                      </p:tavLst>
                                    </p:anim>
                                    <p:anim calcmode="lin" valueType="num">
                                      <p:cBhvr>
                                        <p:cTn id="19" dur="500" fill="hold"/>
                                        <p:tgtEl>
                                          <p:spTgt spid="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5" grpId="1"/>
      <p:bldP build="whole" bldLvl="1" animBg="1" rev="0" advAuto="0" spid="624" grpId="2"/>
      <p:bldP build="whole" bldLvl="1" animBg="1" rev="0" advAuto="0" spid="627"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p:cNvSpPr/>
          <p:nvPr/>
        </p:nvSpPr>
        <p:spPr>
          <a:xfrm>
            <a:off x="7137729" y="254918"/>
            <a:ext cx="2080821" cy="1668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20"/>
                </a:moveTo>
                <a:lnTo>
                  <a:pt x="5991" y="6982"/>
                </a:lnTo>
                <a:lnTo>
                  <a:pt x="12833" y="1210"/>
                </a:lnTo>
                <a:lnTo>
                  <a:pt x="17797" y="0"/>
                </a:lnTo>
                <a:lnTo>
                  <a:pt x="20246" y="1506"/>
                </a:lnTo>
                <a:lnTo>
                  <a:pt x="21426" y="4701"/>
                </a:lnTo>
                <a:lnTo>
                  <a:pt x="21600" y="8612"/>
                </a:lnTo>
                <a:lnTo>
                  <a:pt x="20792" y="13815"/>
                </a:lnTo>
                <a:lnTo>
                  <a:pt x="19742" y="18272"/>
                </a:lnTo>
                <a:lnTo>
                  <a:pt x="18789" y="21580"/>
                </a:lnTo>
                <a:lnTo>
                  <a:pt x="17017" y="21340"/>
                </a:lnTo>
                <a:lnTo>
                  <a:pt x="12679" y="21235"/>
                </a:lnTo>
                <a:lnTo>
                  <a:pt x="7735" y="21200"/>
                </a:lnTo>
                <a:lnTo>
                  <a:pt x="4477" y="21600"/>
                </a:lnTo>
                <a:lnTo>
                  <a:pt x="3657" y="20200"/>
                </a:lnTo>
                <a:lnTo>
                  <a:pt x="1395" y="16779"/>
                </a:lnTo>
                <a:lnTo>
                  <a:pt x="0" y="14420"/>
                </a:lnTo>
                <a:close/>
              </a:path>
            </a:pathLst>
          </a:custGeom>
          <a:solidFill>
            <a:schemeClr val="accent1">
              <a:lumOff val="24117"/>
              <a:alpha val="50396"/>
            </a:schemeClr>
          </a:solidFill>
          <a:ln w="12700">
            <a:solidFill>
              <a:schemeClr val="accent1">
                <a:alpha val="50396"/>
              </a:schemeClr>
            </a:solidFill>
            <a:miter/>
          </a:ln>
        </p:spPr>
        <p:txBody>
          <a:bodyPr lIns="45719" rIns="45719"/>
          <a:lstStyle/>
          <a:p>
            <a:pPr/>
          </a:p>
        </p:txBody>
      </p:sp>
      <p:sp>
        <p:nvSpPr>
          <p:cNvPr id="171" name="Shape"/>
          <p:cNvSpPr/>
          <p:nvPr/>
        </p:nvSpPr>
        <p:spPr>
          <a:xfrm rot="21120000">
            <a:off x="3721964" y="1965638"/>
            <a:ext cx="6721311" cy="2095545"/>
          </a:xfrm>
          <a:custGeom>
            <a:avLst/>
            <a:gdLst/>
            <a:ahLst/>
            <a:cxnLst>
              <a:cxn ang="0">
                <a:pos x="wd2" y="hd2"/>
              </a:cxn>
              <a:cxn ang="5400000">
                <a:pos x="wd2" y="hd2"/>
              </a:cxn>
              <a:cxn ang="10800000">
                <a:pos x="wd2" y="hd2"/>
              </a:cxn>
              <a:cxn ang="16200000">
                <a:pos x="wd2" y="hd2"/>
              </a:cxn>
            </a:cxnLst>
            <a:rect l="0" t="0" r="r" b="b"/>
            <a:pathLst>
              <a:path w="19677" h="19665" fill="norm" stroke="1" extrusionOk="0">
                <a:moveTo>
                  <a:pt x="16798" y="2862"/>
                </a:moveTo>
                <a:cubicBezTo>
                  <a:pt x="20639" y="6693"/>
                  <a:pt x="20637" y="12918"/>
                  <a:pt x="16794" y="16767"/>
                </a:cubicBezTo>
                <a:cubicBezTo>
                  <a:pt x="12951" y="20617"/>
                  <a:pt x="6721" y="20632"/>
                  <a:pt x="2880" y="16802"/>
                </a:cubicBezTo>
                <a:cubicBezTo>
                  <a:pt x="-961" y="12971"/>
                  <a:pt x="-959" y="6746"/>
                  <a:pt x="2884" y="2897"/>
                </a:cubicBezTo>
                <a:cubicBezTo>
                  <a:pt x="6727" y="-953"/>
                  <a:pt x="12957" y="-968"/>
                  <a:pt x="16798" y="2862"/>
                </a:cubicBezTo>
                <a:close/>
              </a:path>
            </a:pathLst>
          </a:custGeom>
          <a:ln w="88900">
            <a:solidFill>
              <a:srgbClr val="245AA6"/>
            </a:solidFill>
            <a:miter/>
          </a:ln>
        </p:spPr>
        <p:txBody>
          <a:bodyPr lIns="45719" rIns="45719" anchor="ctr"/>
          <a:lstStyle/>
          <a:p>
            <a:pPr/>
          </a:p>
        </p:txBody>
      </p:sp>
      <p:sp>
        <p:nvSpPr>
          <p:cNvPr id="172" name="Shape"/>
          <p:cNvSpPr/>
          <p:nvPr/>
        </p:nvSpPr>
        <p:spPr>
          <a:xfrm rot="18300000">
            <a:off x="3950393" y="1909070"/>
            <a:ext cx="6448876" cy="2073252"/>
          </a:xfrm>
          <a:custGeom>
            <a:avLst/>
            <a:gdLst/>
            <a:ahLst/>
            <a:cxnLst>
              <a:cxn ang="0">
                <a:pos x="wd2" y="hd2"/>
              </a:cxn>
              <a:cxn ang="5400000">
                <a:pos x="wd2" y="hd2"/>
              </a:cxn>
              <a:cxn ang="10800000">
                <a:pos x="wd2" y="hd2"/>
              </a:cxn>
              <a:cxn ang="16200000">
                <a:pos x="wd2" y="hd2"/>
              </a:cxn>
            </a:cxnLst>
            <a:rect l="0" t="0" r="r" b="b"/>
            <a:pathLst>
              <a:path w="19674" h="19631" fill="norm" stroke="1" extrusionOk="0">
                <a:moveTo>
                  <a:pt x="16799" y="2817"/>
                </a:moveTo>
                <a:cubicBezTo>
                  <a:pt x="20637" y="6617"/>
                  <a:pt x="20632" y="12832"/>
                  <a:pt x="16787" y="16697"/>
                </a:cubicBezTo>
                <a:cubicBezTo>
                  <a:pt x="12942" y="20563"/>
                  <a:pt x="6713" y="20616"/>
                  <a:pt x="2875" y="16815"/>
                </a:cubicBezTo>
                <a:cubicBezTo>
                  <a:pt x="-963" y="13015"/>
                  <a:pt x="-958" y="6800"/>
                  <a:pt x="2887" y="2935"/>
                </a:cubicBezTo>
                <a:cubicBezTo>
                  <a:pt x="6732" y="-931"/>
                  <a:pt x="12961" y="-984"/>
                  <a:pt x="16799" y="2817"/>
                </a:cubicBezTo>
                <a:close/>
              </a:path>
            </a:pathLst>
          </a:custGeom>
          <a:ln w="88900">
            <a:solidFill>
              <a:srgbClr val="245AA6"/>
            </a:solidFill>
            <a:miter/>
          </a:ln>
        </p:spPr>
        <p:txBody>
          <a:bodyPr lIns="45719" rIns="45719" anchor="ctr"/>
          <a:lstStyle/>
          <a:p>
            <a:pPr/>
          </a:p>
        </p:txBody>
      </p:sp>
      <p:sp>
        <p:nvSpPr>
          <p:cNvPr id="173" name="Shape"/>
          <p:cNvSpPr/>
          <p:nvPr/>
        </p:nvSpPr>
        <p:spPr>
          <a:xfrm rot="14280000">
            <a:off x="3838423" y="1994951"/>
            <a:ext cx="6444987" cy="2036918"/>
          </a:xfrm>
          <a:custGeom>
            <a:avLst/>
            <a:gdLst/>
            <a:ahLst/>
            <a:cxnLst>
              <a:cxn ang="0">
                <a:pos x="wd2" y="hd2"/>
              </a:cxn>
              <a:cxn ang="5400000">
                <a:pos x="wd2" y="hd2"/>
              </a:cxn>
              <a:cxn ang="10800000">
                <a:pos x="wd2" y="hd2"/>
              </a:cxn>
              <a:cxn ang="16200000">
                <a:pos x="wd2" y="hd2"/>
              </a:cxn>
            </a:cxnLst>
            <a:rect l="0" t="0" r="r" b="b"/>
            <a:pathLst>
              <a:path w="19674" h="19633" fill="norm" stroke="1" extrusionOk="0">
                <a:moveTo>
                  <a:pt x="16787" y="2932"/>
                </a:moveTo>
                <a:cubicBezTo>
                  <a:pt x="20632" y="6798"/>
                  <a:pt x="20637" y="13013"/>
                  <a:pt x="16799" y="16814"/>
                </a:cubicBezTo>
                <a:cubicBezTo>
                  <a:pt x="12960" y="20616"/>
                  <a:pt x="6732" y="20565"/>
                  <a:pt x="2887" y="16700"/>
                </a:cubicBezTo>
                <a:cubicBezTo>
                  <a:pt x="-958" y="12834"/>
                  <a:pt x="-963" y="6619"/>
                  <a:pt x="2875" y="2818"/>
                </a:cubicBezTo>
                <a:cubicBezTo>
                  <a:pt x="6714" y="-984"/>
                  <a:pt x="12942" y="-933"/>
                  <a:pt x="16787" y="2932"/>
                </a:cubicBezTo>
                <a:close/>
              </a:path>
            </a:pathLst>
          </a:custGeom>
          <a:ln w="88900">
            <a:solidFill>
              <a:srgbClr val="245AA6"/>
            </a:solidFill>
            <a:miter/>
          </a:ln>
        </p:spPr>
        <p:txBody>
          <a:bodyPr lIns="45719" rIns="45719" anchor="ctr"/>
          <a:lstStyle/>
          <a:p>
            <a:pPr/>
          </a:p>
        </p:txBody>
      </p:sp>
      <p:sp>
        <p:nvSpPr>
          <p:cNvPr id="174" name="COPYRIGHT…"/>
          <p:cNvSpPr txBox="1"/>
          <p:nvPr>
            <p:ph type="body" sz="quarter" idx="1"/>
          </p:nvPr>
        </p:nvSpPr>
        <p:spPr>
          <a:xfrm>
            <a:off x="7524598" y="755034"/>
            <a:ext cx="1507655" cy="918459"/>
          </a:xfrm>
          <a:prstGeom prst="rect">
            <a:avLst/>
          </a:prstGeom>
        </p:spPr>
        <p:txBody>
          <a:bodyPr anchor="ctr"/>
          <a:lstStyle/>
          <a:p>
            <a:pPr marL="0" indent="0" algn="ctr">
              <a:lnSpc>
                <a:spcPct val="100000"/>
              </a:lnSpc>
              <a:spcBef>
                <a:spcPts val="1100"/>
              </a:spcBef>
              <a:buSzTx/>
              <a:buNone/>
              <a:defRPr sz="1700">
                <a:latin typeface="Acherus Grotesque Bold"/>
                <a:ea typeface="Acherus Grotesque Bold"/>
                <a:cs typeface="Acherus Grotesque Bold"/>
                <a:sym typeface="Acherus Grotesque Bold"/>
              </a:defRPr>
            </a:pPr>
            <a:r>
              <a:t>COPYRIGHT</a:t>
            </a:r>
          </a:p>
          <a:p>
            <a:pPr marL="0" indent="0" algn="ctr">
              <a:lnSpc>
                <a:spcPct val="100000"/>
              </a:lnSpc>
              <a:spcBef>
                <a:spcPts val="300"/>
              </a:spcBef>
              <a:buSzTx/>
              <a:buNone/>
              <a:defRPr sz="900">
                <a:latin typeface="Acherus Grotesque Bold"/>
                <a:ea typeface="Acherus Grotesque Bold"/>
                <a:cs typeface="Acherus Grotesque Bold"/>
                <a:sym typeface="Acherus Grotesque Bold"/>
              </a:defRPr>
            </a:pPr>
            <a:r>
              <a:t>O DERECHOS DE AUTOR</a:t>
            </a:r>
          </a:p>
        </p:txBody>
      </p:sp>
      <p:sp>
        <p:nvSpPr>
          <p:cNvPr id="175" name="PATENTES…"/>
          <p:cNvSpPr txBox="1"/>
          <p:nvPr/>
        </p:nvSpPr>
        <p:spPr>
          <a:xfrm>
            <a:off x="8561476" y="2287499"/>
            <a:ext cx="1735483" cy="70755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spcBef>
                <a:spcPts val="1100"/>
              </a:spcBef>
              <a:buFont typeface="Arial"/>
              <a:defRPr sz="1700">
                <a:latin typeface="Acherus Grotesque Bold"/>
                <a:ea typeface="Acherus Grotesque Bold"/>
                <a:cs typeface="Acherus Grotesque Bold"/>
                <a:sym typeface="Acherus Grotesque Bold"/>
              </a:defRPr>
            </a:pPr>
            <a:r>
              <a:t>PATENTES</a:t>
            </a:r>
          </a:p>
          <a:p>
            <a:pPr algn="ctr">
              <a:spcBef>
                <a:spcPts val="300"/>
              </a:spcBef>
              <a:buFont typeface="Arial"/>
              <a:defRPr sz="1000">
                <a:latin typeface="Acherus Grotesque Bold"/>
                <a:ea typeface="Acherus Grotesque Bold"/>
                <a:cs typeface="Acherus Grotesque Bold"/>
                <a:sym typeface="Acherus Grotesque Bold"/>
              </a:defRPr>
            </a:pPr>
            <a:r>
              <a:t>Y MODELOS DE UTILIDAD</a:t>
            </a:r>
          </a:p>
        </p:txBody>
      </p:sp>
      <p:sp>
        <p:nvSpPr>
          <p:cNvPr id="176" name="MARCAS"/>
          <p:cNvSpPr txBox="1"/>
          <p:nvPr/>
        </p:nvSpPr>
        <p:spPr>
          <a:xfrm>
            <a:off x="7368293" y="4568895"/>
            <a:ext cx="1507655" cy="56352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1100"/>
              </a:spcBef>
              <a:buFont typeface="Arial"/>
              <a:defRPr sz="1700">
                <a:latin typeface="Acherus Grotesque Bold"/>
                <a:ea typeface="Acherus Grotesque Bold"/>
                <a:cs typeface="Acherus Grotesque Bold"/>
                <a:sym typeface="Acherus Grotesque Bold"/>
              </a:defRPr>
            </a:lvl1pPr>
          </a:lstStyle>
          <a:p>
            <a:pPr/>
            <a:r>
              <a:t>MARCAS</a:t>
            </a:r>
          </a:p>
        </p:txBody>
      </p:sp>
      <p:sp>
        <p:nvSpPr>
          <p:cNvPr id="177" name="DISEÑOS…"/>
          <p:cNvSpPr txBox="1"/>
          <p:nvPr/>
        </p:nvSpPr>
        <p:spPr>
          <a:xfrm>
            <a:off x="5210745" y="4568895"/>
            <a:ext cx="1507655" cy="56352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buFont typeface="Arial"/>
              <a:defRPr sz="1700">
                <a:latin typeface="Acherus Grotesque Bold"/>
                <a:ea typeface="Acherus Grotesque Bold"/>
                <a:cs typeface="Acherus Grotesque Bold"/>
                <a:sym typeface="Acherus Grotesque Bold"/>
              </a:defRPr>
            </a:pPr>
            <a:r>
              <a:t>DISEÑOS</a:t>
            </a:r>
          </a:p>
          <a:p>
            <a:pPr algn="ctr">
              <a:buFont typeface="Arial"/>
              <a:defRPr sz="1100">
                <a:latin typeface="Acherus Grotesque Bold"/>
                <a:ea typeface="Acherus Grotesque Bold"/>
                <a:cs typeface="Acherus Grotesque Bold"/>
                <a:sym typeface="Acherus Grotesque Bold"/>
              </a:defRPr>
            </a:pPr>
            <a:r>
              <a:t>INDUSTRIALES</a:t>
            </a:r>
          </a:p>
        </p:txBody>
      </p:sp>
      <p:sp>
        <p:nvSpPr>
          <p:cNvPr id="178" name="INDICAC. GEOGRÁFICAS"/>
          <p:cNvSpPr txBox="1"/>
          <p:nvPr/>
        </p:nvSpPr>
        <p:spPr>
          <a:xfrm>
            <a:off x="4018347" y="3087104"/>
            <a:ext cx="1507654" cy="56352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813816">
              <a:spcBef>
                <a:spcPts val="900"/>
              </a:spcBef>
              <a:buFont typeface="Arial"/>
              <a:defRPr sz="1513">
                <a:latin typeface="Acherus Grotesque Bold"/>
                <a:ea typeface="Acherus Grotesque Bold"/>
                <a:cs typeface="Acherus Grotesque Bold"/>
                <a:sym typeface="Acherus Grotesque Bold"/>
              </a:defRPr>
            </a:lvl1pPr>
          </a:lstStyle>
          <a:p>
            <a:pPr/>
            <a:r>
              <a:t>INDICAC. GEOGRÁFICAS</a:t>
            </a:r>
          </a:p>
        </p:txBody>
      </p:sp>
      <p:sp>
        <p:nvSpPr>
          <p:cNvPr id="179" name="SECRETOS…"/>
          <p:cNvSpPr txBox="1"/>
          <p:nvPr/>
        </p:nvSpPr>
        <p:spPr>
          <a:xfrm>
            <a:off x="5269939" y="894401"/>
            <a:ext cx="1507655" cy="5635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buFont typeface="Arial"/>
              <a:defRPr sz="1700">
                <a:latin typeface="Acherus Grotesque Bold"/>
                <a:ea typeface="Acherus Grotesque Bold"/>
                <a:cs typeface="Acherus Grotesque Bold"/>
                <a:sym typeface="Acherus Grotesque Bold"/>
              </a:defRPr>
            </a:pPr>
            <a:r>
              <a:t>SECRETOS </a:t>
            </a:r>
          </a:p>
          <a:p>
            <a:pPr algn="ctr">
              <a:buFont typeface="Arial"/>
              <a:defRPr sz="1000">
                <a:latin typeface="Acherus Grotesque Bold"/>
                <a:ea typeface="Acherus Grotesque Bold"/>
                <a:cs typeface="Acherus Grotesque Bold"/>
                <a:sym typeface="Acherus Grotesque Bold"/>
              </a:defRPr>
            </a:pPr>
            <a:r>
              <a:t>EMPRESARIALES</a:t>
            </a:r>
          </a:p>
        </p:txBody>
      </p:sp>
      <p:sp>
        <p:nvSpPr>
          <p:cNvPr id="180" name="PROPIEDAD INTELECTUAL E INDUSTRIAL"/>
          <p:cNvSpPr txBox="1"/>
          <p:nvPr/>
        </p:nvSpPr>
        <p:spPr>
          <a:xfrm>
            <a:off x="6307089" y="2525200"/>
            <a:ext cx="1735483" cy="9764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spcBef>
                <a:spcPts val="1100"/>
              </a:spcBef>
              <a:buFont typeface="Arial"/>
              <a:defRPr sz="1700">
                <a:latin typeface="Acherus Grotesque Bold"/>
                <a:ea typeface="Acherus Grotesque Bold"/>
                <a:cs typeface="Acherus Grotesque Bold"/>
                <a:sym typeface="Acherus Grotesque Bold"/>
              </a:defRPr>
            </a:lvl1pPr>
          </a:lstStyle>
          <a:p>
            <a:pPr/>
            <a:r>
              <a:t>PROPIEDAD INTELECTUAL E INDUSTRIAL</a:t>
            </a:r>
          </a:p>
        </p:txBody>
      </p:sp>
      <p:sp>
        <p:nvSpPr>
          <p:cNvPr id="181" name="Title 1"/>
          <p:cNvSpPr txBox="1"/>
          <p:nvPr/>
        </p:nvSpPr>
        <p:spPr>
          <a:xfrm>
            <a:off x="838200" y="695325"/>
            <a:ext cx="1809447" cy="333764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ct val="90000"/>
              </a:lnSpc>
              <a:defRPr b="1" sz="4400"/>
            </a:lvl1pPr>
          </a:lstStyle>
          <a:p>
            <a:pPr/>
            <a:r>
              <a:t>Tipos de PI</a:t>
            </a:r>
          </a:p>
        </p:txBody>
      </p:sp>
      <p:sp>
        <p:nvSpPr>
          <p:cNvPr id="182" name="Slide Number Placeholder 3"/>
          <p:cNvSpPr txBox="1"/>
          <p:nvPr/>
        </p:nvSpPr>
        <p:spPr>
          <a:xfrm>
            <a:off x="10298219" y="6395455"/>
            <a:ext cx="22000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Title 1"/>
          <p:cNvSpPr txBox="1"/>
          <p:nvPr>
            <p:ph type="title"/>
          </p:nvPr>
        </p:nvSpPr>
        <p:spPr>
          <a:prstGeom prst="rect">
            <a:avLst/>
          </a:prstGeom>
        </p:spPr>
        <p:txBody>
          <a:bodyPr/>
          <a:lstStyle>
            <a:lvl1pPr>
              <a:defRPr b="1">
                <a:latin typeface="+mj-lt"/>
                <a:ea typeface="+mj-ea"/>
                <a:cs typeface="+mj-cs"/>
                <a:sym typeface="Calibri"/>
              </a:defRPr>
            </a:lvl1pPr>
          </a:lstStyle>
          <a:p>
            <a:pPr/>
            <a:r>
              <a:t>Sampling</a:t>
            </a:r>
          </a:p>
        </p:txBody>
      </p:sp>
      <p:sp>
        <p:nvSpPr>
          <p:cNvPr id="633" name="Content Placeholder 2"/>
          <p:cNvSpPr txBox="1"/>
          <p:nvPr/>
        </p:nvSpPr>
        <p:spPr>
          <a:xfrm>
            <a:off x="838200" y="1640751"/>
            <a:ext cx="10515600" cy="470817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spcBef>
                <a:spcPts val="2000"/>
              </a:spcBef>
              <a:buSzPct val="100000"/>
              <a:buFont typeface="Arial"/>
              <a:buChar char="•"/>
              <a:defRPr sz="2200"/>
            </a:pPr>
            <a:r>
              <a:t>Sampling consiste en tomar extractos de una obra anterior, en una nueva composición</a:t>
            </a:r>
          </a:p>
          <a:p>
            <a:pPr marL="228600" indent="-228600">
              <a:spcBef>
                <a:spcPts val="2000"/>
              </a:spcBef>
              <a:buSzPct val="100000"/>
              <a:buFont typeface="Arial"/>
              <a:buChar char="•"/>
              <a:defRPr sz="2200"/>
            </a:pPr>
            <a:r>
              <a:t>El “sampling” se ha convertido en parte integral de muchos géneros musicales hoy día</a:t>
            </a:r>
          </a:p>
          <a:p>
            <a:pPr marL="228600" indent="-228600">
              <a:spcBef>
                <a:spcPts val="2000"/>
              </a:spcBef>
              <a:buSzPct val="100000"/>
              <a:buFont typeface="Arial"/>
              <a:buChar char="•"/>
              <a:defRPr sz="2200"/>
            </a:pPr>
            <a:r>
              <a:t>Cuando se copia una canción de algún autor sin su permiso, es una violación de los derechos de autor (copyright). Se trata de un uso no autorizado de material protegido con “copyright” por otro autor</a:t>
            </a:r>
          </a:p>
          <a:p>
            <a:pPr marL="228600" indent="-228600">
              <a:spcBef>
                <a:spcPts val="2000"/>
              </a:spcBef>
              <a:buSzPct val="100000"/>
              <a:buFont typeface="Arial"/>
              <a:buChar char="•"/>
              <a:defRPr sz="2200"/>
            </a:pPr>
            <a:r>
              <a:t>Generalmente el “sampling” sin permiso viola los derechos de autor en dos ocasiones, el derecho de autor sobre el sonido (generalmente propiedad de la discográfica) y el derecho de autor sobre la canción (típicamente propiedad del artista)</a:t>
            </a:r>
          </a:p>
        </p:txBody>
      </p:sp>
      <p:sp>
        <p:nvSpPr>
          <p:cNvPr id="63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Title 1"/>
          <p:cNvSpPr txBox="1"/>
          <p:nvPr>
            <p:ph type="title"/>
          </p:nvPr>
        </p:nvSpPr>
        <p:spPr>
          <a:prstGeom prst="rect">
            <a:avLst/>
          </a:prstGeom>
        </p:spPr>
        <p:txBody>
          <a:bodyPr/>
          <a:lstStyle/>
          <a:p>
            <a:pPr/>
            <a:r>
              <a:t>Es esto “sampling”? </a:t>
            </a:r>
          </a:p>
        </p:txBody>
      </p:sp>
      <p:pic>
        <p:nvPicPr>
          <p:cNvPr id="637" name="Image" descr="Image"/>
          <p:cNvPicPr>
            <a:picLocks noChangeAspect="1"/>
          </p:cNvPicPr>
          <p:nvPr/>
        </p:nvPicPr>
        <p:blipFill>
          <a:blip r:embed="rId3">
            <a:extLst/>
          </a:blip>
          <a:stretch>
            <a:fillRect/>
          </a:stretch>
        </p:blipFill>
        <p:spPr>
          <a:xfrm>
            <a:off x="1098550" y="1543050"/>
            <a:ext cx="8699500" cy="4406900"/>
          </a:xfrm>
          <a:prstGeom prst="rect">
            <a:avLst/>
          </a:prstGeom>
          <a:ln w="12700">
            <a:miter lim="400000"/>
          </a:ln>
        </p:spPr>
      </p:pic>
      <p:pic>
        <p:nvPicPr>
          <p:cNvPr id="638" name="Mbube Short.mp3" descr="Mbube Short.mp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752600" y="2209800"/>
            <a:ext cx="571500" cy="571501"/>
          </a:xfrm>
          <a:prstGeom prst="rect">
            <a:avLst/>
          </a:prstGeom>
          <a:ln w="12700">
            <a:miter lim="400000"/>
          </a:ln>
        </p:spPr>
      </p:pic>
      <p:pic>
        <p:nvPicPr>
          <p:cNvPr id="639" name="Wimoweh 2.mp3" descr="Wimoweh 2.mp3"/>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3886200" y="2227471"/>
            <a:ext cx="571500" cy="571501"/>
          </a:xfrm>
          <a:prstGeom prst="rect">
            <a:avLst/>
          </a:prstGeom>
          <a:ln w="12700">
            <a:miter lim="400000"/>
          </a:ln>
        </p:spPr>
      </p:pic>
      <p:pic>
        <p:nvPicPr>
          <p:cNvPr id="640" name="Lion Sleeps Tonight Original.mp3" descr="Lion Sleeps Tonight Original.mp3"/>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6118087" y="2258391"/>
            <a:ext cx="571501" cy="571501"/>
          </a:xfrm>
          <a:prstGeom prst="rect">
            <a:avLst/>
          </a:prstGeom>
          <a:ln w="12700">
            <a:miter lim="400000"/>
          </a:ln>
        </p:spPr>
      </p:pic>
      <p:pic>
        <p:nvPicPr>
          <p:cNvPr id="641" name="15 The Lion Sleeps Tonight.mp3" descr="15 The Lion Sleeps Tonight.mp3"/>
          <p:cNvPicPr>
            <a:picLocks noChangeAspect="0"/>
          </p:cNvPicPr>
          <p:nvPr>
            <a:audioFile r:link="rId11"/>
            <p:extLst>
              <p:ext uri="{DAA4B4D4-6D71-4841-9C94-3DE7FCFB9230}">
                <p14:media xmlns:p14="http://schemas.microsoft.com/office/powerpoint/2010/main" r:embed="rId12"/>
              </p:ext>
            </p:extLst>
          </p:nvPr>
        </p:nvPicPr>
        <p:blipFill>
          <a:blip r:embed="rId6">
            <a:extLst/>
          </a:blip>
          <a:stretch>
            <a:fillRect/>
          </a:stretch>
        </p:blipFill>
        <p:spPr>
          <a:xfrm>
            <a:off x="8327886" y="2227470"/>
            <a:ext cx="571501" cy="571501"/>
          </a:xfrm>
          <a:prstGeom prst="rect">
            <a:avLst/>
          </a:prstGeom>
          <a:ln w="12700">
            <a:miter lim="400000"/>
          </a:ln>
        </p:spPr>
      </p:pic>
      <p:pic>
        <p:nvPicPr>
          <p:cNvPr id="642" name="Lion Sleeps Tonight (Timon &amp; Pumbaa).mp3" descr="Lion Sleeps Tonight (Timon &amp; Pumbaa).mp3"/>
          <p:cNvPicPr>
            <a:picLocks noChangeAspect="0"/>
          </p:cNvPicPr>
          <p:nvPr>
            <a:audioFile r:link="rId13"/>
            <p:extLst>
              <p:ext uri="{DAA4B4D4-6D71-4841-9C94-3DE7FCFB9230}">
                <p14:media xmlns:p14="http://schemas.microsoft.com/office/powerpoint/2010/main" r:embed="rId14"/>
              </p:ext>
            </p:extLst>
          </p:nvPr>
        </p:nvPicPr>
        <p:blipFill>
          <a:blip r:embed="rId6">
            <a:extLst/>
          </a:blip>
          <a:stretch>
            <a:fillRect/>
          </a:stretch>
        </p:blipFill>
        <p:spPr>
          <a:xfrm>
            <a:off x="1905000" y="4495800"/>
            <a:ext cx="571501" cy="571500"/>
          </a:xfrm>
          <a:prstGeom prst="rect">
            <a:avLst/>
          </a:prstGeom>
          <a:ln w="12700">
            <a:miter lim="400000"/>
          </a:ln>
        </p:spPr>
      </p:pic>
      <p:sp>
        <p:nvSpPr>
          <p:cNvPr id="643"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03265" fill="hold"/>
                                        <p:tgtEl>
                                          <p:spTgt spid="63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05456329" fill="hold"/>
                                        <p:tgtEl>
                                          <p:spTgt spid="639"/>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57831832" fill="hold"/>
                                        <p:tgtEl>
                                          <p:spTgt spid="640"/>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70217140" fill="hold"/>
                                        <p:tgtEl>
                                          <p:spTgt spid="641"/>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29126529" fill="hold"/>
                                        <p:tgtEl>
                                          <p:spTgt spid="6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3" fill="hold" display="0">
                  <p:stCondLst>
                    <p:cond delay="indefinite"/>
                  </p:stCondLst>
                </p:cTn>
                <p:tgtEl>
                  <p:spTgt spid="642"/>
                </p:tgtEl>
              </p:cMediaNode>
            </p:audio>
            <p:audio isNarration="0">
              <p:cMediaNode mute="0" showWhenStopped="0" numSld="1" vol="100000">
                <p:cTn id="24" fill="hold" display="0">
                  <p:stCondLst>
                    <p:cond delay="indefinite"/>
                  </p:stCondLst>
                </p:cTn>
                <p:tgtEl>
                  <p:spTgt spid="641"/>
                </p:tgtEl>
              </p:cMediaNode>
            </p:audio>
            <p:audio isNarration="0">
              <p:cMediaNode mute="0" showWhenStopped="0" numSld="1" vol="100000">
                <p:cTn id="25" fill="hold" display="0">
                  <p:stCondLst>
                    <p:cond delay="indefinite"/>
                  </p:stCondLst>
                </p:cTn>
                <p:tgtEl>
                  <p:spTgt spid="640"/>
                </p:tgtEl>
              </p:cMediaNode>
            </p:audio>
            <p:audio isNarration="0">
              <p:cMediaNode mute="0" showWhenStopped="0" numSld="1" vol="100000">
                <p:cTn id="26" fill="hold" display="0">
                  <p:stCondLst>
                    <p:cond delay="indefinite"/>
                  </p:stCondLst>
                </p:cTn>
                <p:tgtEl>
                  <p:spTgt spid="639"/>
                </p:tgtEl>
              </p:cMediaNode>
            </p:audio>
            <p:audio isNarration="0">
              <p:cMediaNode mute="0" showWhenStopped="0" numSld="1" vol="100000">
                <p:cTn id="27" fill="hold" display="0">
                  <p:stCondLst>
                    <p:cond delay="indefinite"/>
                  </p:stCondLst>
                </p:cTn>
                <p:tgtEl>
                  <p:spTgt spid="63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Picture 2" descr="Picture 2"/>
          <p:cNvPicPr>
            <a:picLocks noChangeAspect="1"/>
          </p:cNvPicPr>
          <p:nvPr/>
        </p:nvPicPr>
        <p:blipFill>
          <a:blip r:embed="rId2">
            <a:extLst/>
          </a:blip>
          <a:stretch>
            <a:fillRect/>
          </a:stretch>
        </p:blipFill>
        <p:spPr>
          <a:xfrm>
            <a:off x="1776544" y="1539244"/>
            <a:ext cx="1034391" cy="1448148"/>
          </a:xfrm>
          <a:prstGeom prst="rect">
            <a:avLst/>
          </a:prstGeom>
          <a:ln w="12700">
            <a:miter lim="400000"/>
          </a:ln>
        </p:spPr>
      </p:pic>
      <p:pic>
        <p:nvPicPr>
          <p:cNvPr id="648" name="Picture 4" descr="Picture 4"/>
          <p:cNvPicPr>
            <a:picLocks noChangeAspect="1"/>
          </p:cNvPicPr>
          <p:nvPr/>
        </p:nvPicPr>
        <p:blipFill>
          <a:blip r:embed="rId3">
            <a:extLst/>
          </a:blip>
          <a:stretch>
            <a:fillRect/>
          </a:stretch>
        </p:blipFill>
        <p:spPr>
          <a:xfrm>
            <a:off x="1726494" y="3065803"/>
            <a:ext cx="1084441" cy="1604972"/>
          </a:xfrm>
          <a:prstGeom prst="rect">
            <a:avLst/>
          </a:prstGeom>
          <a:ln w="12700">
            <a:miter lim="400000"/>
          </a:ln>
        </p:spPr>
      </p:pic>
      <p:pic>
        <p:nvPicPr>
          <p:cNvPr id="649" name="Picture 6" descr="Picture 6"/>
          <p:cNvPicPr>
            <a:picLocks noChangeAspect="1"/>
          </p:cNvPicPr>
          <p:nvPr/>
        </p:nvPicPr>
        <p:blipFill>
          <a:blip r:embed="rId4">
            <a:extLst/>
          </a:blip>
          <a:stretch>
            <a:fillRect/>
          </a:stretch>
        </p:blipFill>
        <p:spPr>
          <a:xfrm>
            <a:off x="1805339" y="4670774"/>
            <a:ext cx="1005596" cy="1641131"/>
          </a:xfrm>
          <a:prstGeom prst="rect">
            <a:avLst/>
          </a:prstGeom>
          <a:ln w="12700">
            <a:miter lim="400000"/>
          </a:ln>
        </p:spPr>
      </p:pic>
      <p:sp>
        <p:nvSpPr>
          <p:cNvPr id="650" name="TextBox 7"/>
          <p:cNvSpPr txBox="1"/>
          <p:nvPr/>
        </p:nvSpPr>
        <p:spPr>
          <a:xfrm>
            <a:off x="2886810" y="1766336"/>
            <a:ext cx="6793078" cy="40844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Esta es una imagen oficialmente licenciada de Warner Bros Studios. El uso de esta imagen en un libro sin el permiso de su autor sería una infracción de los derechos de autor (copyright).</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Esta imagen, aunque no sea una copia exacta de la versión de Warner Bros, es aún muy similar a la original. Su uso probablamente se consideraría infracción de los derechos de autor (copyright).</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Estas imagen, que es lo sugccientemente distinta como para no ser confundida con la original de Warner Bros, se padre usar con seguridad sin suponer una infracción de los derechos de autor (copyright) </a:t>
            </a:r>
          </a:p>
        </p:txBody>
      </p:sp>
      <p:sp>
        <p:nvSpPr>
          <p:cNvPr id="651" name="Rectangle 2"/>
          <p:cNvSpPr txBox="1"/>
          <p:nvPr>
            <p:ph type="title"/>
          </p:nvPr>
        </p:nvSpPr>
        <p:spPr>
          <a:prstGeom prst="rect">
            <a:avLst/>
          </a:prstGeom>
        </p:spPr>
        <p:txBody>
          <a:bodyPr/>
          <a:lstStyle>
            <a:lvl1pPr>
              <a:defRPr sz="3600"/>
            </a:lvl1pPr>
          </a:lstStyle>
          <a:p>
            <a:pPr/>
            <a:r>
              <a:t>Ejemplo</a:t>
            </a:r>
          </a:p>
        </p:txBody>
      </p:sp>
      <p:sp>
        <p:nvSpPr>
          <p:cNvPr id="65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4" name="Rectangle 3"/>
          <p:cNvSpPr txBox="1"/>
          <p:nvPr>
            <p:ph type="body" idx="1"/>
          </p:nvPr>
        </p:nvSpPr>
        <p:spPr>
          <a:prstGeom prst="rect">
            <a:avLst/>
          </a:prstGeom>
        </p:spPr>
        <p:txBody>
          <a:bodyPr/>
          <a:lstStyle/>
          <a:p>
            <a:pPr>
              <a:lnSpc>
                <a:spcPct val="100000"/>
              </a:lnSpc>
              <a:spcBef>
                <a:spcPts val="2000"/>
              </a:spcBef>
              <a:defRPr sz="2400"/>
            </a:pPr>
            <a:r>
              <a:t>Es el proceso de compartir archivos, por ejemplo a través de internet mediate un sistema decentralizado o en red Peer-to-Peer (P2P), aunque también a través puede darse a través de intranets, wi-fi, enlaces web, u otros medios.</a:t>
            </a:r>
          </a:p>
          <a:p>
            <a:pPr>
              <a:lnSpc>
                <a:spcPct val="100000"/>
              </a:lnSpc>
              <a:spcBef>
                <a:spcPts val="2000"/>
              </a:spcBef>
              <a:defRPr sz="2400"/>
            </a:pPr>
            <a:r>
              <a:t>Cuando se piensa en el intercambio o compartición de archivos, lo habitual es pensar en música y videos, ya que son los formatos más popularizados en los últimos años.</a:t>
            </a:r>
          </a:p>
        </p:txBody>
      </p:sp>
      <p:sp>
        <p:nvSpPr>
          <p:cNvPr id="655" name="Title 1"/>
          <p:cNvSpPr txBox="1"/>
          <p:nvPr>
            <p:ph type="title"/>
          </p:nvPr>
        </p:nvSpPr>
        <p:spPr>
          <a:prstGeom prst="rect">
            <a:avLst/>
          </a:prstGeom>
        </p:spPr>
        <p:txBody>
          <a:bodyPr/>
          <a:lstStyle/>
          <a:p>
            <a:pPr/>
            <a:r>
              <a:t>Intercambio de archivos o “file-sharing”</a:t>
            </a:r>
          </a:p>
        </p:txBody>
      </p:sp>
      <p:sp>
        <p:nvSpPr>
          <p:cNvPr id="656" name="TextBox 4"/>
          <p:cNvSpPr txBox="1"/>
          <p:nvPr/>
        </p:nvSpPr>
        <p:spPr>
          <a:xfrm>
            <a:off x="2026920" y="6400800"/>
            <a:ext cx="3775979" cy="2184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a:r>
              <a:t>Source for file-sharing slides: https://www.slideshare.net/geoffwallace/illegal-file-sharing</a:t>
            </a:r>
          </a:p>
        </p:txBody>
      </p:sp>
      <p:sp>
        <p:nvSpPr>
          <p:cNvPr id="657" name="Slide Number Placeholder 3"/>
          <p:cNvSpPr txBox="1"/>
          <p:nvPr/>
        </p:nvSpPr>
        <p:spPr>
          <a:xfrm>
            <a:off x="10299447" y="6395455"/>
            <a:ext cx="218776"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54">
                                            <p:bg/>
                                          </p:spTgt>
                                        </p:tgtEl>
                                        <p:attrNameLst>
                                          <p:attrName>style.visibility</p:attrName>
                                        </p:attrNameLst>
                                      </p:cBhvr>
                                      <p:to>
                                        <p:strVal val="visible"/>
                                      </p:to>
                                    </p:set>
                                    <p:anim calcmode="lin" valueType="num">
                                      <p:cBhvr>
                                        <p:cTn id="7" dur="500" fill="hold"/>
                                        <p:tgtEl>
                                          <p:spTgt spid="654">
                                            <p:bg/>
                                          </p:spTgt>
                                        </p:tgtEl>
                                        <p:attrNameLst>
                                          <p:attrName>ppt_x</p:attrName>
                                        </p:attrNameLst>
                                      </p:cBhvr>
                                      <p:tavLst>
                                        <p:tav tm="0">
                                          <p:val>
                                            <p:strVal val="#ppt_x"/>
                                          </p:val>
                                        </p:tav>
                                        <p:tav tm="100000">
                                          <p:val>
                                            <p:strVal val="#ppt_x"/>
                                          </p:val>
                                        </p:tav>
                                      </p:tavLst>
                                    </p:anim>
                                    <p:anim calcmode="lin" valueType="num">
                                      <p:cBhvr>
                                        <p:cTn id="8" dur="500" fill="hold"/>
                                        <p:tgtEl>
                                          <p:spTgt spid="654">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654">
                                            <p:txEl>
                                              <p:pRg st="0" end="0"/>
                                            </p:txEl>
                                          </p:spTgt>
                                        </p:tgtEl>
                                        <p:attrNameLst>
                                          <p:attrName>style.visibility</p:attrName>
                                        </p:attrNameLst>
                                      </p:cBhvr>
                                      <p:to>
                                        <p:strVal val="visible"/>
                                      </p:to>
                                    </p:set>
                                    <p:anim calcmode="lin" valueType="num">
                                      <p:cBhvr>
                                        <p:cTn id="11" dur="500" fill="hold"/>
                                        <p:tgtEl>
                                          <p:spTgt spid="65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654">
                                            <p:txEl>
                                              <p:pRg st="1" end="1"/>
                                            </p:txEl>
                                          </p:spTgt>
                                        </p:tgtEl>
                                        <p:attrNameLst>
                                          <p:attrName>style.visibility</p:attrName>
                                        </p:attrNameLst>
                                      </p:cBhvr>
                                      <p:to>
                                        <p:strVal val="visible"/>
                                      </p:to>
                                    </p:set>
                                    <p:anim calcmode="lin" valueType="num">
                                      <p:cBhvr>
                                        <p:cTn id="17" dur="500" fill="hold"/>
                                        <p:tgtEl>
                                          <p:spTgt spid="65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5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54"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59" name="Picture 3" descr="Picture 3"/>
          <p:cNvPicPr>
            <a:picLocks noChangeAspect="1"/>
          </p:cNvPicPr>
          <p:nvPr/>
        </p:nvPicPr>
        <p:blipFill>
          <a:blip r:embed="rId2">
            <a:extLst/>
          </a:blip>
          <a:stretch>
            <a:fillRect/>
          </a:stretch>
        </p:blipFill>
        <p:spPr>
          <a:xfrm>
            <a:off x="6629400" y="2057400"/>
            <a:ext cx="3557588" cy="915988"/>
          </a:xfrm>
          <a:prstGeom prst="rect">
            <a:avLst/>
          </a:prstGeom>
          <a:ln w="12700">
            <a:miter lim="400000"/>
          </a:ln>
        </p:spPr>
      </p:pic>
      <p:pic>
        <p:nvPicPr>
          <p:cNvPr id="660" name="Picture 4" descr="Picture 4"/>
          <p:cNvPicPr>
            <a:picLocks noChangeAspect="1"/>
          </p:cNvPicPr>
          <p:nvPr/>
        </p:nvPicPr>
        <p:blipFill>
          <a:blip r:embed="rId3">
            <a:extLst/>
          </a:blip>
          <a:stretch>
            <a:fillRect/>
          </a:stretch>
        </p:blipFill>
        <p:spPr>
          <a:xfrm>
            <a:off x="947797" y="2710450"/>
            <a:ext cx="1981201" cy="1676401"/>
          </a:xfrm>
          <a:prstGeom prst="rect">
            <a:avLst/>
          </a:prstGeom>
          <a:ln w="12700">
            <a:miter lim="400000"/>
          </a:ln>
        </p:spPr>
      </p:pic>
      <p:pic>
        <p:nvPicPr>
          <p:cNvPr id="661" name="Picture 5" descr="Picture 5"/>
          <p:cNvPicPr>
            <a:picLocks noChangeAspect="1"/>
          </p:cNvPicPr>
          <p:nvPr/>
        </p:nvPicPr>
        <p:blipFill>
          <a:blip r:embed="rId4">
            <a:extLst/>
          </a:blip>
          <a:stretch>
            <a:fillRect/>
          </a:stretch>
        </p:blipFill>
        <p:spPr>
          <a:xfrm>
            <a:off x="7162800" y="3352800"/>
            <a:ext cx="2438400" cy="1219200"/>
          </a:xfrm>
          <a:prstGeom prst="rect">
            <a:avLst/>
          </a:prstGeom>
          <a:ln w="12700">
            <a:miter lim="400000"/>
          </a:ln>
        </p:spPr>
      </p:pic>
      <p:pic>
        <p:nvPicPr>
          <p:cNvPr id="662" name="Picture 6" descr="Picture 6"/>
          <p:cNvPicPr>
            <a:picLocks noChangeAspect="1"/>
          </p:cNvPicPr>
          <p:nvPr/>
        </p:nvPicPr>
        <p:blipFill>
          <a:blip r:embed="rId5">
            <a:extLst/>
          </a:blip>
          <a:stretch>
            <a:fillRect/>
          </a:stretch>
        </p:blipFill>
        <p:spPr>
          <a:xfrm>
            <a:off x="1905000" y="4724401"/>
            <a:ext cx="2643189" cy="1343026"/>
          </a:xfrm>
          <a:prstGeom prst="rect">
            <a:avLst/>
          </a:prstGeom>
          <a:ln w="12700">
            <a:miter lim="400000"/>
          </a:ln>
        </p:spPr>
      </p:pic>
      <p:pic>
        <p:nvPicPr>
          <p:cNvPr id="663" name="Picture 7" descr="Picture 7"/>
          <p:cNvPicPr>
            <a:picLocks noChangeAspect="1"/>
          </p:cNvPicPr>
          <p:nvPr/>
        </p:nvPicPr>
        <p:blipFill>
          <a:blip r:embed="rId6">
            <a:extLst/>
          </a:blip>
          <a:stretch>
            <a:fillRect/>
          </a:stretch>
        </p:blipFill>
        <p:spPr>
          <a:xfrm>
            <a:off x="5029201" y="4524378"/>
            <a:ext cx="1387164" cy="1180209"/>
          </a:xfrm>
          <a:prstGeom prst="rect">
            <a:avLst/>
          </a:prstGeom>
          <a:ln w="12700">
            <a:miter lim="400000"/>
          </a:ln>
        </p:spPr>
      </p:pic>
      <p:pic>
        <p:nvPicPr>
          <p:cNvPr id="664" name="Picture 8" descr="Picture 8"/>
          <p:cNvPicPr>
            <a:picLocks noChangeAspect="1"/>
          </p:cNvPicPr>
          <p:nvPr/>
        </p:nvPicPr>
        <p:blipFill>
          <a:blip r:embed="rId7">
            <a:extLst/>
          </a:blip>
          <a:stretch>
            <a:fillRect/>
          </a:stretch>
        </p:blipFill>
        <p:spPr>
          <a:xfrm>
            <a:off x="8529211" y="4739644"/>
            <a:ext cx="1301400" cy="1115486"/>
          </a:xfrm>
          <a:prstGeom prst="rect">
            <a:avLst/>
          </a:prstGeom>
          <a:ln w="12700">
            <a:miter lim="400000"/>
          </a:ln>
        </p:spPr>
      </p:pic>
      <p:pic>
        <p:nvPicPr>
          <p:cNvPr id="665" name="Picture 10" descr="Picture 10"/>
          <p:cNvPicPr>
            <a:picLocks noChangeAspect="1"/>
          </p:cNvPicPr>
          <p:nvPr/>
        </p:nvPicPr>
        <p:blipFill>
          <a:blip r:embed="rId8">
            <a:extLst/>
          </a:blip>
          <a:stretch>
            <a:fillRect/>
          </a:stretch>
        </p:blipFill>
        <p:spPr>
          <a:xfrm>
            <a:off x="4038600" y="1752600"/>
            <a:ext cx="2463800" cy="2709865"/>
          </a:xfrm>
          <a:prstGeom prst="rect">
            <a:avLst/>
          </a:prstGeom>
          <a:ln w="12700">
            <a:miter lim="400000"/>
          </a:ln>
        </p:spPr>
      </p:pic>
      <p:sp>
        <p:nvSpPr>
          <p:cNvPr id="666" name="Title 1"/>
          <p:cNvSpPr txBox="1"/>
          <p:nvPr>
            <p:ph type="title"/>
          </p:nvPr>
        </p:nvSpPr>
        <p:spPr>
          <a:prstGeom prst="rect">
            <a:avLst/>
          </a:prstGeom>
        </p:spPr>
        <p:txBody>
          <a:bodyPr/>
          <a:lstStyle/>
          <a:p>
            <a:pPr/>
            <a:r>
              <a:t>Ejemplos de redes de “file-sharing”</a:t>
            </a:r>
          </a:p>
        </p:txBody>
      </p:sp>
      <p:sp>
        <p:nvSpPr>
          <p:cNvPr id="667" name="Slide Number Placeholder 3"/>
          <p:cNvSpPr txBox="1"/>
          <p:nvPr/>
        </p:nvSpPr>
        <p:spPr>
          <a:xfrm>
            <a:off x="10299447" y="6395455"/>
            <a:ext cx="218776"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660"/>
                                        </p:tgtEl>
                                        <p:attrNameLst>
                                          <p:attrName>style.visibility</p:attrName>
                                        </p:attrNameLst>
                                      </p:cBhvr>
                                      <p:to>
                                        <p:strVal val="visible"/>
                                      </p:to>
                                    </p:set>
                                    <p:animEffect filter="blinds(horizontal)" transition="in">
                                      <p:cBhvr>
                                        <p:cTn id="7" dur="500"/>
                                        <p:tgtEl>
                                          <p:spTgt spid="660"/>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662"/>
                                        </p:tgtEl>
                                        <p:attrNameLst>
                                          <p:attrName>style.visibility</p:attrName>
                                        </p:attrNameLst>
                                      </p:cBhvr>
                                      <p:to>
                                        <p:strVal val="visible"/>
                                      </p:to>
                                    </p:set>
                                    <p:animEffect filter="blinds(horizontal)" transition="in">
                                      <p:cBhvr>
                                        <p:cTn id="11" dur="500"/>
                                        <p:tgtEl>
                                          <p:spTgt spid="662"/>
                                        </p:tgtEl>
                                      </p:cBhvr>
                                    </p:animEffect>
                                  </p:childTnLst>
                                </p:cTn>
                              </p:par>
                            </p:childTnLst>
                          </p:cTn>
                        </p:par>
                        <p:par>
                          <p:cTn id="12" fill="hold">
                            <p:stCondLst>
                              <p:cond delay="1000"/>
                            </p:stCondLst>
                            <p:childTnLst>
                              <p:par>
                                <p:cTn id="13" presetClass="entr" nodeType="afterEffect" presetSubtype="10" presetID="3" grpId="3" fill="hold">
                                  <p:stCondLst>
                                    <p:cond delay="0"/>
                                  </p:stCondLst>
                                  <p:iterate type="el" backwards="0">
                                    <p:tmAbs val="0"/>
                                  </p:iterate>
                                  <p:childTnLst>
                                    <p:set>
                                      <p:cBhvr>
                                        <p:cTn id="14" fill="hold"/>
                                        <p:tgtEl>
                                          <p:spTgt spid="663"/>
                                        </p:tgtEl>
                                        <p:attrNameLst>
                                          <p:attrName>style.visibility</p:attrName>
                                        </p:attrNameLst>
                                      </p:cBhvr>
                                      <p:to>
                                        <p:strVal val="visible"/>
                                      </p:to>
                                    </p:set>
                                    <p:animEffect filter="blinds(horizontal)" transition="in">
                                      <p:cBhvr>
                                        <p:cTn id="15" dur="500"/>
                                        <p:tgtEl>
                                          <p:spTgt spid="663"/>
                                        </p:tgtEl>
                                      </p:cBhvr>
                                    </p:animEffect>
                                  </p:childTnLst>
                                </p:cTn>
                              </p:par>
                            </p:childTnLst>
                          </p:cTn>
                        </p:par>
                        <p:par>
                          <p:cTn id="16" fill="hold">
                            <p:stCondLst>
                              <p:cond delay="1500"/>
                            </p:stCondLst>
                            <p:childTnLst>
                              <p:par>
                                <p:cTn id="17" presetClass="entr" nodeType="afterEffect" presetSubtype="10" presetID="3" grpId="4" fill="hold">
                                  <p:stCondLst>
                                    <p:cond delay="0"/>
                                  </p:stCondLst>
                                  <p:iterate type="el" backwards="0">
                                    <p:tmAbs val="0"/>
                                  </p:iterate>
                                  <p:childTnLst>
                                    <p:set>
                                      <p:cBhvr>
                                        <p:cTn id="18" fill="hold"/>
                                        <p:tgtEl>
                                          <p:spTgt spid="659"/>
                                        </p:tgtEl>
                                        <p:attrNameLst>
                                          <p:attrName>style.visibility</p:attrName>
                                        </p:attrNameLst>
                                      </p:cBhvr>
                                      <p:to>
                                        <p:strVal val="visible"/>
                                      </p:to>
                                    </p:set>
                                    <p:animEffect filter="blinds(horizontal)" transition="in">
                                      <p:cBhvr>
                                        <p:cTn id="19" dur="500"/>
                                        <p:tgtEl>
                                          <p:spTgt spid="659"/>
                                        </p:tgtEl>
                                      </p:cBhvr>
                                    </p:animEffect>
                                  </p:childTnLst>
                                </p:cTn>
                              </p:par>
                            </p:childTnLst>
                          </p:cTn>
                        </p:par>
                        <p:par>
                          <p:cTn id="20" fill="hold">
                            <p:stCondLst>
                              <p:cond delay="2000"/>
                            </p:stCondLst>
                            <p:childTnLst>
                              <p:par>
                                <p:cTn id="21" presetClass="entr" nodeType="afterEffect" presetSubtype="10" presetID="3" grpId="5" fill="hold">
                                  <p:stCondLst>
                                    <p:cond delay="0"/>
                                  </p:stCondLst>
                                  <p:iterate type="el" backwards="0">
                                    <p:tmAbs val="0"/>
                                  </p:iterate>
                                  <p:childTnLst>
                                    <p:set>
                                      <p:cBhvr>
                                        <p:cTn id="22" fill="hold"/>
                                        <p:tgtEl>
                                          <p:spTgt spid="664"/>
                                        </p:tgtEl>
                                        <p:attrNameLst>
                                          <p:attrName>style.visibility</p:attrName>
                                        </p:attrNameLst>
                                      </p:cBhvr>
                                      <p:to>
                                        <p:strVal val="visible"/>
                                      </p:to>
                                    </p:set>
                                    <p:animEffect filter="blinds(horizontal)" transition="in">
                                      <p:cBhvr>
                                        <p:cTn id="23" dur="500"/>
                                        <p:tgtEl>
                                          <p:spTgt spid="664"/>
                                        </p:tgtEl>
                                      </p:cBhvr>
                                    </p:animEffect>
                                  </p:childTnLst>
                                </p:cTn>
                              </p:par>
                            </p:childTnLst>
                          </p:cTn>
                        </p:par>
                        <p:par>
                          <p:cTn id="24" fill="hold">
                            <p:stCondLst>
                              <p:cond delay="2500"/>
                            </p:stCondLst>
                            <p:childTnLst>
                              <p:par>
                                <p:cTn id="25" presetClass="entr" nodeType="afterEffect" presetSubtype="10" presetID="3" grpId="6" fill="hold">
                                  <p:stCondLst>
                                    <p:cond delay="0"/>
                                  </p:stCondLst>
                                  <p:iterate type="el" backwards="0">
                                    <p:tmAbs val="0"/>
                                  </p:iterate>
                                  <p:childTnLst>
                                    <p:set>
                                      <p:cBhvr>
                                        <p:cTn id="26" fill="hold"/>
                                        <p:tgtEl>
                                          <p:spTgt spid="661"/>
                                        </p:tgtEl>
                                        <p:attrNameLst>
                                          <p:attrName>style.visibility</p:attrName>
                                        </p:attrNameLst>
                                      </p:cBhvr>
                                      <p:to>
                                        <p:strVal val="visible"/>
                                      </p:to>
                                    </p:set>
                                    <p:animEffect filter="blinds(horizontal)" transition="in">
                                      <p:cBhvr>
                                        <p:cTn id="27" dur="500"/>
                                        <p:tgtEl>
                                          <p:spTgt spid="66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7" fill="hold">
                                  <p:stCondLst>
                                    <p:cond delay="0"/>
                                  </p:stCondLst>
                                  <p:iterate type="el" backwards="0">
                                    <p:tmAbs val="0"/>
                                  </p:iterate>
                                  <p:childTnLst>
                                    <p:set>
                                      <p:cBhvr>
                                        <p:cTn id="31" fill="hold"/>
                                        <p:tgtEl>
                                          <p:spTgt spid="665"/>
                                        </p:tgtEl>
                                        <p:attrNameLst>
                                          <p:attrName>style.visibility</p:attrName>
                                        </p:attrNameLst>
                                      </p:cBhvr>
                                      <p:to>
                                        <p:strVal val="visible"/>
                                      </p:to>
                                    </p:set>
                                    <p:anim calcmode="lin" valueType="num">
                                      <p:cBhvr>
                                        <p:cTn id="32" dur="500" fill="hold"/>
                                        <p:tgtEl>
                                          <p:spTgt spid="665"/>
                                        </p:tgtEl>
                                        <p:attrNameLst>
                                          <p:attrName>ppt_x</p:attrName>
                                        </p:attrNameLst>
                                      </p:cBhvr>
                                      <p:tavLst>
                                        <p:tav tm="0">
                                          <p:val>
                                            <p:strVal val="#ppt_x"/>
                                          </p:val>
                                        </p:tav>
                                        <p:tav tm="100000">
                                          <p:val>
                                            <p:strVal val="#ppt_x"/>
                                          </p:val>
                                        </p:tav>
                                      </p:tavLst>
                                    </p:anim>
                                    <p:anim calcmode="lin" valueType="num">
                                      <p:cBhvr>
                                        <p:cTn id="33" dur="500" fill="hold"/>
                                        <p:tgtEl>
                                          <p:spTgt spid="6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1" grpId="6"/>
      <p:bldP build="whole" bldLvl="1" animBg="1" rev="0" advAuto="0" spid="665" grpId="7"/>
      <p:bldP build="whole" bldLvl="1" animBg="1" rev="0" advAuto="0" spid="662" grpId="2"/>
      <p:bldP build="whole" bldLvl="1" animBg="1" rev="0" advAuto="0" spid="660" grpId="1"/>
      <p:bldP build="whole" bldLvl="1" animBg="1" rev="0" advAuto="0" spid="664" grpId="5"/>
      <p:bldP build="whole" bldLvl="1" animBg="1" rev="0" advAuto="0" spid="663" grpId="3"/>
      <p:bldP build="whole" bldLvl="1" animBg="1" rev="0" advAuto="0" spid="659" grpId="4"/>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Rectangle 3"/>
          <p:cNvSpPr txBox="1"/>
          <p:nvPr>
            <p:ph type="body" idx="1"/>
          </p:nvPr>
        </p:nvSpPr>
        <p:spPr>
          <a:xfrm>
            <a:off x="838200" y="1794321"/>
            <a:ext cx="10515600" cy="4484242"/>
          </a:xfrm>
          <a:prstGeom prst="rect">
            <a:avLst/>
          </a:prstGeom>
        </p:spPr>
        <p:txBody>
          <a:bodyPr/>
          <a:lstStyle/>
          <a:p>
            <a:pPr>
              <a:lnSpc>
                <a:spcPct val="100000"/>
              </a:lnSpc>
              <a:spcBef>
                <a:spcPts val="2100"/>
              </a:spcBef>
              <a:defRPr sz="2500"/>
            </a:pPr>
            <a:r>
              <a:rPr b="1"/>
              <a:t>Intercambio ilegal de archivos </a:t>
            </a:r>
            <a:r>
              <a:t>es cuando un material protegido por derechos de autor se distribuye o descarga sin el permiso de su propietario o sin pagar por ello. Puede ser música, una película, juegos, obras de arte o cualquier otro trabajo publicado.</a:t>
            </a:r>
          </a:p>
          <a:p>
            <a:pPr>
              <a:lnSpc>
                <a:spcPct val="100000"/>
              </a:lnSpc>
              <a:spcBef>
                <a:spcPts val="2100"/>
              </a:spcBef>
              <a:defRPr sz="2500"/>
            </a:pPr>
            <a:r>
              <a:rPr b="1"/>
              <a:t>El intercambio legal de archivos</a:t>
            </a:r>
            <a:r>
              <a:t> puede verse como compartir cualquier material sin derechos de autor o material que haya sido autorizado para su distribución por el propietario de los derechos de autor.</a:t>
            </a:r>
          </a:p>
        </p:txBody>
      </p:sp>
      <p:sp>
        <p:nvSpPr>
          <p:cNvPr id="670" name="Title 1"/>
          <p:cNvSpPr txBox="1"/>
          <p:nvPr>
            <p:ph type="title"/>
          </p:nvPr>
        </p:nvSpPr>
        <p:spPr>
          <a:prstGeom prst="rect">
            <a:avLst/>
          </a:prstGeom>
        </p:spPr>
        <p:txBody>
          <a:bodyPr/>
          <a:lstStyle/>
          <a:p>
            <a:pPr/>
            <a:r>
              <a:t>Legalidad/Ilegalidad del  "file sharing”</a:t>
            </a:r>
          </a:p>
        </p:txBody>
      </p:sp>
      <p:sp>
        <p:nvSpPr>
          <p:cNvPr id="671"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69">
                                            <p:txEl>
                                              <p:pRg st="1" end="1"/>
                                            </p:txEl>
                                          </p:spTgt>
                                        </p:tgtEl>
                                        <p:attrNameLst>
                                          <p:attrName>style.visibility</p:attrName>
                                        </p:attrNameLst>
                                      </p:cBhvr>
                                      <p:to>
                                        <p:strVal val="visible"/>
                                      </p:to>
                                    </p:set>
                                    <p:anim calcmode="lin" valueType="num">
                                      <p:cBhvr>
                                        <p:cTn id="7" dur="500" fill="hold"/>
                                        <p:tgtEl>
                                          <p:spTgt spid="669">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66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69"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pic>
        <p:nvPicPr>
          <p:cNvPr id="676" name="Image" descr="Image"/>
          <p:cNvPicPr>
            <a:picLocks noChangeAspect="1"/>
          </p:cNvPicPr>
          <p:nvPr/>
        </p:nvPicPr>
        <p:blipFill>
          <a:blip r:embed="rId2">
            <a:extLst/>
          </a:blip>
          <a:srcRect l="4763" t="0" r="0" b="0"/>
          <a:stretch>
            <a:fillRect/>
          </a:stretch>
        </p:blipFill>
        <p:spPr>
          <a:xfrm>
            <a:off x="1765" y="-1"/>
            <a:ext cx="12188470" cy="6858001"/>
          </a:xfrm>
          <a:prstGeom prst="rect">
            <a:avLst/>
          </a:prstGeom>
          <a:ln w="12700">
            <a:miter lim="400000"/>
          </a:ln>
        </p:spPr>
      </p:pic>
      <p:sp>
        <p:nvSpPr>
          <p:cNvPr id="677" name="Rectangle: Rounded Corners 12"/>
          <p:cNvSpPr/>
          <p:nvPr/>
        </p:nvSpPr>
        <p:spPr>
          <a:xfrm>
            <a:off x="0" y="4299329"/>
            <a:ext cx="12192000" cy="2550032"/>
          </a:xfrm>
          <a:prstGeom prst="roundRect">
            <a:avLst>
              <a:gd name="adj" fmla="val 0"/>
            </a:avLst>
          </a:prstGeom>
          <a:solidFill>
            <a:srgbClr val="FFFFFF">
              <a:alpha val="80064"/>
            </a:srgbClr>
          </a:solidFill>
          <a:ln w="12700">
            <a:miter lim="400000"/>
          </a:ln>
        </p:spPr>
        <p:txBody>
          <a:bodyPr lIns="45719" rIns="45719" anchor="ctr"/>
          <a:lstStyle/>
          <a:p>
            <a:pPr algn="ctr">
              <a:defRPr>
                <a:solidFill>
                  <a:srgbClr val="FFFFFF"/>
                </a:solidFill>
              </a:defRPr>
            </a:pPr>
          </a:p>
        </p:txBody>
      </p:sp>
      <p:sp>
        <p:nvSpPr>
          <p:cNvPr id="678" name="Title 2"/>
          <p:cNvSpPr txBox="1"/>
          <p:nvPr>
            <p:ph type="title"/>
          </p:nvPr>
        </p:nvSpPr>
        <p:spPr>
          <a:xfrm>
            <a:off x="353667" y="4380702"/>
            <a:ext cx="9078563" cy="1188001"/>
          </a:xfrm>
          <a:prstGeom prst="rect">
            <a:avLst/>
          </a:prstGeom>
        </p:spPr>
        <p:txBody>
          <a:bodyPr/>
          <a:lstStyle>
            <a:lvl1pPr>
              <a:defRPr b="1" sz="6600">
                <a:solidFill>
                  <a:srgbClr val="000000"/>
                </a:solidFill>
                <a:latin typeface="+mj-lt"/>
                <a:ea typeface="+mj-ea"/>
                <a:cs typeface="+mj-cs"/>
                <a:sym typeface="Calibri"/>
              </a:defRPr>
            </a:lvl1pPr>
          </a:lstStyle>
          <a:p>
            <a:pPr/>
            <a:r>
              <a:t>Licencia</a:t>
            </a:r>
          </a:p>
        </p:txBody>
      </p:sp>
      <p:sp>
        <p:nvSpPr>
          <p:cNvPr id="679" name="Rectangle: Rounded Corners 12"/>
          <p:cNvSpPr/>
          <p:nvPr/>
        </p:nvSpPr>
        <p:spPr>
          <a:xfrm>
            <a:off x="0" y="55750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Title 1"/>
          <p:cNvSpPr txBox="1"/>
          <p:nvPr>
            <p:ph type="title"/>
          </p:nvPr>
        </p:nvSpPr>
        <p:spPr>
          <a:xfrm>
            <a:off x="3568700" y="-2301875"/>
            <a:ext cx="10515600" cy="1325563"/>
          </a:xfrm>
          <a:prstGeom prst="rect">
            <a:avLst/>
          </a:prstGeom>
        </p:spPr>
        <p:txBody>
          <a:bodyPr/>
          <a:lstStyle>
            <a:lvl1pPr>
              <a:defRPr sz="3600"/>
            </a:lvl1pPr>
          </a:lstStyle>
          <a:p>
            <a:pPr/>
            <a:r>
              <a:t>Taking our ideas to market</a:t>
            </a:r>
          </a:p>
        </p:txBody>
      </p:sp>
      <p:sp>
        <p:nvSpPr>
          <p:cNvPr id="682" name="Rectangle 8"/>
          <p:cNvSpPr txBox="1"/>
          <p:nvPr>
            <p:ph type="body" sz="half" idx="1"/>
          </p:nvPr>
        </p:nvSpPr>
        <p:spPr>
          <a:xfrm>
            <a:off x="838200" y="1825625"/>
            <a:ext cx="10515600" cy="2081623"/>
          </a:xfrm>
          <a:prstGeom prst="rect">
            <a:avLst/>
          </a:prstGeom>
        </p:spPr>
        <p:txBody>
          <a:bodyPr lIns="0" tIns="0" rIns="0" bIns="0"/>
          <a:lstStyle/>
          <a:p>
            <a:pPr marL="0" indent="0" algn="ctr">
              <a:lnSpc>
                <a:spcPct val="100000"/>
              </a:lnSpc>
              <a:spcBef>
                <a:spcPts val="2100"/>
              </a:spcBef>
              <a:buSzTx/>
              <a:buFontTx/>
              <a:buNone/>
              <a:defRPr sz="2100"/>
            </a:pPr>
            <a:r>
              <a:t>…el desarrollo y aplicación de </a:t>
            </a:r>
            <a:r>
              <a:rPr u="sng">
                <a:solidFill>
                  <a:srgbClr val="0563C1"/>
                </a:solidFill>
                <a:uFill>
                  <a:solidFill>
                    <a:srgbClr val="0563C1"/>
                  </a:solidFill>
                </a:uFill>
                <a:hlinkClick r:id="rId3" invalidUrl="" action="" tgtFrame="" tooltip="" history="1" highlightClick="0" endSnd="0"/>
              </a:rPr>
              <a:t>herramientas</a:t>
            </a:r>
            <a:r>
              <a:t>, </a:t>
            </a:r>
            <a:r>
              <a:rPr u="sng">
                <a:solidFill>
                  <a:srgbClr val="0563C1"/>
                </a:solidFill>
                <a:uFill>
                  <a:solidFill>
                    <a:srgbClr val="0563C1"/>
                  </a:solidFill>
                </a:uFill>
                <a:hlinkClick r:id="rId4" invalidUrl="" action="" tgtFrame="" tooltip="" history="1" highlightClick="0" endSnd="0"/>
              </a:rPr>
              <a:t>máquinas</a:t>
            </a:r>
            <a:r>
              <a:t>, </a:t>
            </a:r>
            <a:r>
              <a:rPr u="sng">
                <a:solidFill>
                  <a:srgbClr val="0563C1"/>
                </a:solidFill>
                <a:uFill>
                  <a:solidFill>
                    <a:srgbClr val="0563C1"/>
                  </a:solidFill>
                </a:uFill>
                <a:hlinkClick r:id="rId5" invalidUrl="" action="" tgtFrame="" tooltip="" history="1" highlightClick="0" endSnd="0"/>
              </a:rPr>
              <a:t>materiales</a:t>
            </a:r>
            <a:r>
              <a:t> y </a:t>
            </a:r>
            <a:r>
              <a:rPr u="sng">
                <a:solidFill>
                  <a:srgbClr val="0563C1"/>
                </a:solidFill>
                <a:uFill>
                  <a:solidFill>
                    <a:srgbClr val="0563C1"/>
                  </a:solidFill>
                </a:uFill>
                <a:hlinkClick r:id="rId6" invalidUrl="" action="" tgtFrame="" tooltip="" history="1" highlightClick="0" endSnd="0"/>
              </a:rPr>
              <a:t>procesos</a:t>
            </a:r>
            <a:r>
              <a:t> que ayudan a resolver problemas humanos</a:t>
            </a:r>
          </a:p>
          <a:p>
            <a:pPr marL="0" indent="0" algn="ctr">
              <a:lnSpc>
                <a:spcPct val="100000"/>
              </a:lnSpc>
              <a:spcBef>
                <a:spcPts val="2100"/>
              </a:spcBef>
              <a:buSzTx/>
              <a:buFontTx/>
              <a:buNone/>
              <a:defRPr sz="2100"/>
            </a:pPr>
            <a:r>
              <a:t>necesitan ser usados para poder aportar un valor real</a:t>
            </a:r>
          </a:p>
          <a:p>
            <a:pPr marL="0" indent="0" algn="ctr">
              <a:lnSpc>
                <a:spcPct val="100000"/>
              </a:lnSpc>
              <a:spcBef>
                <a:spcPts val="2100"/>
              </a:spcBef>
              <a:buSzTx/>
              <a:buFontTx/>
              <a:buNone/>
              <a:defRPr sz="2100"/>
            </a:pPr>
            <a:r>
              <a:t>Es posible licenciar tecnologías, patentes, marcas, derechos de autor y otros conocimientos.</a:t>
            </a:r>
          </a:p>
        </p:txBody>
      </p:sp>
      <p:sp>
        <p:nvSpPr>
          <p:cNvPr id="683" name="Date Placeholder 3"/>
          <p:cNvSpPr txBox="1"/>
          <p:nvPr/>
        </p:nvSpPr>
        <p:spPr>
          <a:xfrm>
            <a:off x="45719" y="6513829"/>
            <a:ext cx="1762762" cy="2565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solidFill>
                  <a:srgbClr val="FFFFFF"/>
                </a:solidFill>
              </a:defRPr>
            </a:lvl1pPr>
          </a:lstStyle>
          <a:p>
            <a:pPr/>
            <a:r>
              <a:t>25 June 2013</a:t>
            </a:r>
          </a:p>
        </p:txBody>
      </p:sp>
      <p:pic>
        <p:nvPicPr>
          <p:cNvPr id="684" name="Picture 5" descr="Picture 5"/>
          <p:cNvPicPr>
            <a:picLocks noChangeAspect="1"/>
          </p:cNvPicPr>
          <p:nvPr/>
        </p:nvPicPr>
        <p:blipFill>
          <a:blip r:embed="rId7">
            <a:extLst/>
          </a:blip>
          <a:stretch>
            <a:fillRect/>
          </a:stretch>
        </p:blipFill>
        <p:spPr>
          <a:xfrm>
            <a:off x="3027089" y="3848537"/>
            <a:ext cx="6249082" cy="2020709"/>
          </a:xfrm>
          <a:prstGeom prst="rect">
            <a:avLst/>
          </a:prstGeom>
          <a:ln w="12700">
            <a:miter lim="400000"/>
          </a:ln>
        </p:spPr>
      </p:pic>
      <p:sp>
        <p:nvSpPr>
          <p:cNvPr id="685" name="Title 1"/>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4400"/>
            </a:lvl1pPr>
          </a:lstStyle>
          <a:p>
            <a:pPr/>
            <a:r>
              <a:t>Llevando tus ideas al mercado</a:t>
            </a:r>
          </a:p>
        </p:txBody>
      </p:sp>
      <p:sp>
        <p:nvSpPr>
          <p:cNvPr id="68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82">
                                            <p:bg/>
                                          </p:spTgt>
                                        </p:tgtEl>
                                        <p:attrNameLst>
                                          <p:attrName>style.visibility</p:attrName>
                                        </p:attrNameLst>
                                      </p:cBhvr>
                                      <p:to>
                                        <p:strVal val="visible"/>
                                      </p:to>
                                    </p:set>
                                    <p:anim calcmode="lin" valueType="num">
                                      <p:cBhvr>
                                        <p:cTn id="7" dur="1000" fill="hold"/>
                                        <p:tgtEl>
                                          <p:spTgt spid="682">
                                            <p:bg/>
                                          </p:spTgt>
                                        </p:tgtEl>
                                        <p:attrNameLst>
                                          <p:attrName>ppt_x</p:attrName>
                                        </p:attrNameLst>
                                      </p:cBhvr>
                                      <p:tavLst>
                                        <p:tav tm="0">
                                          <p:val>
                                            <p:strVal val="#ppt_x"/>
                                          </p:val>
                                        </p:tav>
                                        <p:tav tm="100000">
                                          <p:val>
                                            <p:strVal val="#ppt_x"/>
                                          </p:val>
                                        </p:tav>
                                      </p:tavLst>
                                    </p:anim>
                                    <p:anim calcmode="lin" valueType="num">
                                      <p:cBhvr>
                                        <p:cTn id="8" dur="1000" fill="hold"/>
                                        <p:tgtEl>
                                          <p:spTgt spid="68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682">
                                            <p:txEl>
                                              <p:pRg st="0" end="0"/>
                                            </p:txEl>
                                          </p:spTgt>
                                        </p:tgtEl>
                                        <p:attrNameLst>
                                          <p:attrName>style.visibility</p:attrName>
                                        </p:attrNameLst>
                                      </p:cBhvr>
                                      <p:to>
                                        <p:strVal val="visible"/>
                                      </p:to>
                                    </p:set>
                                    <p:anim calcmode="lin" valueType="num">
                                      <p:cBhvr>
                                        <p:cTn id="11" dur="1000" fill="hold"/>
                                        <p:tgtEl>
                                          <p:spTgt spid="68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68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Class="entr" nodeType="afterEffect" presetSubtype="4" presetID="2" grpId="1" fill="hold">
                                  <p:stCondLst>
                                    <p:cond delay="0"/>
                                  </p:stCondLst>
                                  <p:iterate type="el" backwards="0">
                                    <p:tmAbs val="0"/>
                                  </p:iterate>
                                  <p:childTnLst>
                                    <p:set>
                                      <p:cBhvr>
                                        <p:cTn id="15" fill="hold"/>
                                        <p:tgtEl>
                                          <p:spTgt spid="682">
                                            <p:txEl>
                                              <p:pRg st="1" end="1"/>
                                            </p:txEl>
                                          </p:spTgt>
                                        </p:tgtEl>
                                        <p:attrNameLst>
                                          <p:attrName>style.visibility</p:attrName>
                                        </p:attrNameLst>
                                      </p:cBhvr>
                                      <p:to>
                                        <p:strVal val="visible"/>
                                      </p:to>
                                    </p:set>
                                    <p:anim calcmode="lin" valueType="num">
                                      <p:cBhvr>
                                        <p:cTn id="16" dur="1000" fill="hold"/>
                                        <p:tgtEl>
                                          <p:spTgt spid="682">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682">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Class="entr" nodeType="afterEffect" presetSubtype="4" presetID="2" grpId="1" fill="hold">
                                  <p:stCondLst>
                                    <p:cond delay="0"/>
                                  </p:stCondLst>
                                  <p:iterate type="el" backwards="0">
                                    <p:tmAbs val="0"/>
                                  </p:iterate>
                                  <p:childTnLst>
                                    <p:set>
                                      <p:cBhvr>
                                        <p:cTn id="20" fill="hold"/>
                                        <p:tgtEl>
                                          <p:spTgt spid="682">
                                            <p:txEl>
                                              <p:pRg st="2" end="2"/>
                                            </p:txEl>
                                          </p:spTgt>
                                        </p:tgtEl>
                                        <p:attrNameLst>
                                          <p:attrName>style.visibility</p:attrName>
                                        </p:attrNameLst>
                                      </p:cBhvr>
                                      <p:to>
                                        <p:strVal val="visible"/>
                                      </p:to>
                                    </p:set>
                                    <p:anim calcmode="lin" valueType="num">
                                      <p:cBhvr>
                                        <p:cTn id="21" dur="1000" fill="hold"/>
                                        <p:tgtEl>
                                          <p:spTgt spid="68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82"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Rectangle 73"/>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691" name="Rectangle 5"/>
          <p:cNvSpPr txBox="1"/>
          <p:nvPr>
            <p:ph type="title"/>
          </p:nvPr>
        </p:nvSpPr>
        <p:spPr>
          <a:xfrm>
            <a:off x="6981825" y="1641751"/>
            <a:ext cx="4391024" cy="1323440"/>
          </a:xfrm>
          <a:prstGeom prst="rect">
            <a:avLst/>
          </a:prstGeom>
        </p:spPr>
        <p:txBody>
          <a:bodyPr anchor="t"/>
          <a:lstStyle/>
          <a:p>
            <a:pPr>
              <a:defRPr sz="4000">
                <a:solidFill>
                  <a:srgbClr val="FFFFFF"/>
                </a:solidFill>
              </a:defRPr>
            </a:pPr>
            <a:r>
              <a:t>Bases de la </a:t>
            </a:r>
            <a:r>
              <a:rPr b="1">
                <a:latin typeface="+mj-lt"/>
                <a:ea typeface="+mj-ea"/>
                <a:cs typeface="+mj-cs"/>
                <a:sym typeface="Calibri"/>
              </a:rPr>
              <a:t>licencia</a:t>
            </a:r>
          </a:p>
        </p:txBody>
      </p:sp>
      <p:pic>
        <p:nvPicPr>
          <p:cNvPr id="692" name="Picture 70661" descr="Picture 70661"/>
          <p:cNvPicPr>
            <a:picLocks noChangeAspect="1"/>
          </p:cNvPicPr>
          <p:nvPr/>
        </p:nvPicPr>
        <p:blipFill>
          <a:blip r:embed="rId3">
            <a:extLst/>
          </a:blip>
          <a:srcRect l="26751" t="0" r="13030" b="0"/>
          <a:stretch>
            <a:fillRect/>
          </a:stretch>
        </p:blipFill>
        <p:spPr>
          <a:xfrm>
            <a:off x="20" y="1"/>
            <a:ext cx="6186885" cy="6857862"/>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0" y="0"/>
                </a:moveTo>
                <a:lnTo>
                  <a:pt x="0" y="21600"/>
                </a:lnTo>
                <a:lnTo>
                  <a:pt x="21075" y="21600"/>
                </a:lnTo>
                <a:lnTo>
                  <a:pt x="21075" y="21599"/>
                </a:lnTo>
                <a:lnTo>
                  <a:pt x="21520" y="21599"/>
                </a:lnTo>
                <a:lnTo>
                  <a:pt x="21503" y="21408"/>
                </a:lnTo>
                <a:cubicBezTo>
                  <a:pt x="21485" y="21346"/>
                  <a:pt x="21459" y="21286"/>
                  <a:pt x="21442" y="21224"/>
                </a:cubicBezTo>
                <a:cubicBezTo>
                  <a:pt x="21427" y="21166"/>
                  <a:pt x="21391" y="21112"/>
                  <a:pt x="21362" y="21058"/>
                </a:cubicBezTo>
                <a:cubicBezTo>
                  <a:pt x="21306" y="20953"/>
                  <a:pt x="21341" y="20841"/>
                  <a:pt x="21326" y="20734"/>
                </a:cubicBezTo>
                <a:cubicBezTo>
                  <a:pt x="21321" y="20700"/>
                  <a:pt x="21317" y="20666"/>
                  <a:pt x="21308" y="20632"/>
                </a:cubicBezTo>
                <a:cubicBezTo>
                  <a:pt x="21283" y="20541"/>
                  <a:pt x="21261" y="20447"/>
                  <a:pt x="21228" y="20358"/>
                </a:cubicBezTo>
                <a:cubicBezTo>
                  <a:pt x="21190" y="20256"/>
                  <a:pt x="21139" y="20158"/>
                  <a:pt x="21086" y="20042"/>
                </a:cubicBezTo>
                <a:cubicBezTo>
                  <a:pt x="21100" y="20002"/>
                  <a:pt x="21136" y="19941"/>
                  <a:pt x="21139" y="19878"/>
                </a:cubicBezTo>
                <a:cubicBezTo>
                  <a:pt x="21150" y="19673"/>
                  <a:pt x="21088" y="19482"/>
                  <a:pt x="20991" y="19299"/>
                </a:cubicBezTo>
                <a:cubicBezTo>
                  <a:pt x="20961" y="19243"/>
                  <a:pt x="20942" y="19183"/>
                  <a:pt x="20913" y="19126"/>
                </a:cubicBezTo>
                <a:cubicBezTo>
                  <a:pt x="20903" y="19106"/>
                  <a:pt x="20882" y="19081"/>
                  <a:pt x="20862" y="19078"/>
                </a:cubicBezTo>
                <a:cubicBezTo>
                  <a:pt x="20746" y="19057"/>
                  <a:pt x="20749" y="18979"/>
                  <a:pt x="20743" y="18898"/>
                </a:cubicBezTo>
                <a:cubicBezTo>
                  <a:pt x="20735" y="18801"/>
                  <a:pt x="20716" y="18705"/>
                  <a:pt x="20700" y="18609"/>
                </a:cubicBezTo>
                <a:cubicBezTo>
                  <a:pt x="20698" y="18596"/>
                  <a:pt x="20684" y="18585"/>
                  <a:pt x="20675" y="18574"/>
                </a:cubicBezTo>
                <a:cubicBezTo>
                  <a:pt x="20661" y="18556"/>
                  <a:pt x="20639" y="18540"/>
                  <a:pt x="20633" y="18521"/>
                </a:cubicBezTo>
                <a:cubicBezTo>
                  <a:pt x="20607" y="18423"/>
                  <a:pt x="20585" y="18323"/>
                  <a:pt x="20561" y="18224"/>
                </a:cubicBezTo>
                <a:cubicBezTo>
                  <a:pt x="20556" y="18202"/>
                  <a:pt x="20550" y="18179"/>
                  <a:pt x="20539" y="18159"/>
                </a:cubicBezTo>
                <a:cubicBezTo>
                  <a:pt x="20529" y="18140"/>
                  <a:pt x="20512" y="18123"/>
                  <a:pt x="20502" y="18104"/>
                </a:cubicBezTo>
                <a:cubicBezTo>
                  <a:pt x="20473" y="18052"/>
                  <a:pt x="20446" y="17999"/>
                  <a:pt x="20414" y="17938"/>
                </a:cubicBezTo>
                <a:cubicBezTo>
                  <a:pt x="20474" y="17903"/>
                  <a:pt x="20440" y="17858"/>
                  <a:pt x="20412" y="17800"/>
                </a:cubicBezTo>
                <a:cubicBezTo>
                  <a:pt x="20382" y="17741"/>
                  <a:pt x="20372" y="17674"/>
                  <a:pt x="20362" y="17609"/>
                </a:cubicBezTo>
                <a:cubicBezTo>
                  <a:pt x="20342" y="17490"/>
                  <a:pt x="20331" y="17370"/>
                  <a:pt x="20313" y="17251"/>
                </a:cubicBezTo>
                <a:cubicBezTo>
                  <a:pt x="20309" y="17226"/>
                  <a:pt x="20302" y="17197"/>
                  <a:pt x="20286" y="17178"/>
                </a:cubicBezTo>
                <a:cubicBezTo>
                  <a:pt x="20174" y="17046"/>
                  <a:pt x="20143" y="16887"/>
                  <a:pt x="20154" y="16735"/>
                </a:cubicBezTo>
                <a:cubicBezTo>
                  <a:pt x="20162" y="16616"/>
                  <a:pt x="20168" y="16498"/>
                  <a:pt x="20157" y="16380"/>
                </a:cubicBezTo>
                <a:cubicBezTo>
                  <a:pt x="20156" y="16371"/>
                  <a:pt x="20157" y="16359"/>
                  <a:pt x="20162" y="16352"/>
                </a:cubicBezTo>
                <a:cubicBezTo>
                  <a:pt x="20197" y="16312"/>
                  <a:pt x="20201" y="16270"/>
                  <a:pt x="20207" y="16218"/>
                </a:cubicBezTo>
                <a:cubicBezTo>
                  <a:pt x="20215" y="16144"/>
                  <a:pt x="20209" y="16076"/>
                  <a:pt x="20194" y="16008"/>
                </a:cubicBezTo>
                <a:cubicBezTo>
                  <a:pt x="20183" y="15958"/>
                  <a:pt x="20161" y="15907"/>
                  <a:pt x="20133" y="15862"/>
                </a:cubicBezTo>
                <a:cubicBezTo>
                  <a:pt x="20094" y="15801"/>
                  <a:pt x="20079" y="15741"/>
                  <a:pt x="20130" y="15682"/>
                </a:cubicBezTo>
                <a:cubicBezTo>
                  <a:pt x="20186" y="15619"/>
                  <a:pt x="20167" y="15548"/>
                  <a:pt x="20169" y="15478"/>
                </a:cubicBezTo>
                <a:cubicBezTo>
                  <a:pt x="20170" y="15447"/>
                  <a:pt x="20169" y="15414"/>
                  <a:pt x="20177" y="15385"/>
                </a:cubicBezTo>
                <a:cubicBezTo>
                  <a:pt x="20202" y="15300"/>
                  <a:pt x="20238" y="15218"/>
                  <a:pt x="20255" y="15131"/>
                </a:cubicBezTo>
                <a:cubicBezTo>
                  <a:pt x="20264" y="15083"/>
                  <a:pt x="20248" y="15030"/>
                  <a:pt x="20236" y="14980"/>
                </a:cubicBezTo>
                <a:cubicBezTo>
                  <a:pt x="20223" y="14930"/>
                  <a:pt x="20204" y="14880"/>
                  <a:pt x="20184" y="14831"/>
                </a:cubicBezTo>
                <a:cubicBezTo>
                  <a:pt x="20171" y="14798"/>
                  <a:pt x="20158" y="14761"/>
                  <a:pt x="20135" y="14735"/>
                </a:cubicBezTo>
                <a:cubicBezTo>
                  <a:pt x="20080" y="14675"/>
                  <a:pt x="20070" y="14613"/>
                  <a:pt x="20099" y="14542"/>
                </a:cubicBezTo>
                <a:cubicBezTo>
                  <a:pt x="20103" y="14532"/>
                  <a:pt x="20103" y="14519"/>
                  <a:pt x="20104" y="14508"/>
                </a:cubicBezTo>
                <a:cubicBezTo>
                  <a:pt x="20118" y="14315"/>
                  <a:pt x="20127" y="14123"/>
                  <a:pt x="20148" y="13932"/>
                </a:cubicBezTo>
                <a:cubicBezTo>
                  <a:pt x="20157" y="13855"/>
                  <a:pt x="20195" y="13781"/>
                  <a:pt x="20219" y="13705"/>
                </a:cubicBezTo>
                <a:cubicBezTo>
                  <a:pt x="20224" y="13689"/>
                  <a:pt x="20231" y="13672"/>
                  <a:pt x="20227" y="13656"/>
                </a:cubicBezTo>
                <a:cubicBezTo>
                  <a:pt x="20194" y="13486"/>
                  <a:pt x="20242" y="13327"/>
                  <a:pt x="20306" y="13170"/>
                </a:cubicBezTo>
                <a:cubicBezTo>
                  <a:pt x="20313" y="13154"/>
                  <a:pt x="20312" y="13134"/>
                  <a:pt x="20310" y="13116"/>
                </a:cubicBezTo>
                <a:cubicBezTo>
                  <a:pt x="20306" y="13066"/>
                  <a:pt x="20281" y="13012"/>
                  <a:pt x="20295" y="12966"/>
                </a:cubicBezTo>
                <a:cubicBezTo>
                  <a:pt x="20334" y="12845"/>
                  <a:pt x="20381" y="12724"/>
                  <a:pt x="20439" y="12610"/>
                </a:cubicBezTo>
                <a:cubicBezTo>
                  <a:pt x="20498" y="12494"/>
                  <a:pt x="20549" y="12388"/>
                  <a:pt x="20489" y="12255"/>
                </a:cubicBezTo>
                <a:cubicBezTo>
                  <a:pt x="20464" y="12199"/>
                  <a:pt x="20481" y="12124"/>
                  <a:pt x="20488" y="12059"/>
                </a:cubicBezTo>
                <a:cubicBezTo>
                  <a:pt x="20493" y="12011"/>
                  <a:pt x="20524" y="11966"/>
                  <a:pt x="20524" y="11919"/>
                </a:cubicBezTo>
                <a:cubicBezTo>
                  <a:pt x="20524" y="11794"/>
                  <a:pt x="20559" y="11683"/>
                  <a:pt x="20630" y="11575"/>
                </a:cubicBezTo>
                <a:cubicBezTo>
                  <a:pt x="20658" y="11533"/>
                  <a:pt x="20640" y="11468"/>
                  <a:pt x="20647" y="11414"/>
                </a:cubicBezTo>
                <a:cubicBezTo>
                  <a:pt x="20656" y="11356"/>
                  <a:pt x="20664" y="11296"/>
                  <a:pt x="20683" y="11241"/>
                </a:cubicBezTo>
                <a:cubicBezTo>
                  <a:pt x="20734" y="11098"/>
                  <a:pt x="20791" y="10957"/>
                  <a:pt x="20844" y="10815"/>
                </a:cubicBezTo>
                <a:cubicBezTo>
                  <a:pt x="20888" y="10698"/>
                  <a:pt x="20853" y="10583"/>
                  <a:pt x="20834" y="10468"/>
                </a:cubicBezTo>
                <a:cubicBezTo>
                  <a:pt x="20822" y="10395"/>
                  <a:pt x="20794" y="10327"/>
                  <a:pt x="20837" y="10245"/>
                </a:cubicBezTo>
                <a:cubicBezTo>
                  <a:pt x="20877" y="10167"/>
                  <a:pt x="20868" y="10069"/>
                  <a:pt x="20890" y="9981"/>
                </a:cubicBezTo>
                <a:cubicBezTo>
                  <a:pt x="20908" y="9907"/>
                  <a:pt x="20938" y="9835"/>
                  <a:pt x="20967" y="9764"/>
                </a:cubicBezTo>
                <a:cubicBezTo>
                  <a:pt x="21007" y="9667"/>
                  <a:pt x="21049" y="9571"/>
                  <a:pt x="21029" y="9465"/>
                </a:cubicBezTo>
                <a:cubicBezTo>
                  <a:pt x="21007" y="9344"/>
                  <a:pt x="21092" y="9261"/>
                  <a:pt x="21149" y="9166"/>
                </a:cubicBezTo>
                <a:cubicBezTo>
                  <a:pt x="21187" y="9101"/>
                  <a:pt x="21216" y="9030"/>
                  <a:pt x="21240" y="8959"/>
                </a:cubicBezTo>
                <a:cubicBezTo>
                  <a:pt x="21271" y="8863"/>
                  <a:pt x="21290" y="8765"/>
                  <a:pt x="21320" y="8669"/>
                </a:cubicBezTo>
                <a:cubicBezTo>
                  <a:pt x="21366" y="8524"/>
                  <a:pt x="21401" y="8376"/>
                  <a:pt x="21376" y="8225"/>
                </a:cubicBezTo>
                <a:cubicBezTo>
                  <a:pt x="21364" y="8155"/>
                  <a:pt x="21366" y="8091"/>
                  <a:pt x="21383" y="8021"/>
                </a:cubicBezTo>
                <a:cubicBezTo>
                  <a:pt x="21410" y="7907"/>
                  <a:pt x="21413" y="7791"/>
                  <a:pt x="21514" y="7699"/>
                </a:cubicBezTo>
                <a:cubicBezTo>
                  <a:pt x="21550" y="7666"/>
                  <a:pt x="21559" y="7607"/>
                  <a:pt x="21578" y="7560"/>
                </a:cubicBezTo>
                <a:cubicBezTo>
                  <a:pt x="21600" y="7505"/>
                  <a:pt x="21589" y="7466"/>
                  <a:pt x="21525" y="7436"/>
                </a:cubicBezTo>
                <a:cubicBezTo>
                  <a:pt x="21497" y="7423"/>
                  <a:pt x="21469" y="7384"/>
                  <a:pt x="21464" y="7355"/>
                </a:cubicBezTo>
                <a:cubicBezTo>
                  <a:pt x="21450" y="7267"/>
                  <a:pt x="21470" y="7186"/>
                  <a:pt x="21516" y="7101"/>
                </a:cubicBezTo>
                <a:cubicBezTo>
                  <a:pt x="21558" y="7021"/>
                  <a:pt x="21554" y="6922"/>
                  <a:pt x="21571" y="6831"/>
                </a:cubicBezTo>
                <a:cubicBezTo>
                  <a:pt x="21577" y="6799"/>
                  <a:pt x="21586" y="6767"/>
                  <a:pt x="21593" y="6735"/>
                </a:cubicBezTo>
                <a:lnTo>
                  <a:pt x="21596" y="6714"/>
                </a:lnTo>
                <a:lnTo>
                  <a:pt x="21596" y="6526"/>
                </a:lnTo>
                <a:lnTo>
                  <a:pt x="21596" y="6518"/>
                </a:lnTo>
                <a:cubicBezTo>
                  <a:pt x="21590" y="6477"/>
                  <a:pt x="21582" y="6437"/>
                  <a:pt x="21578" y="6396"/>
                </a:cubicBezTo>
                <a:cubicBezTo>
                  <a:pt x="21571" y="6333"/>
                  <a:pt x="21574" y="6269"/>
                  <a:pt x="21566" y="6206"/>
                </a:cubicBezTo>
                <a:cubicBezTo>
                  <a:pt x="21560" y="6155"/>
                  <a:pt x="21545" y="6103"/>
                  <a:pt x="21532" y="6052"/>
                </a:cubicBezTo>
                <a:cubicBezTo>
                  <a:pt x="21528" y="6034"/>
                  <a:pt x="21509" y="6016"/>
                  <a:pt x="21512" y="5999"/>
                </a:cubicBezTo>
                <a:cubicBezTo>
                  <a:pt x="21540" y="5832"/>
                  <a:pt x="21413" y="5712"/>
                  <a:pt x="21356" y="5571"/>
                </a:cubicBezTo>
                <a:cubicBezTo>
                  <a:pt x="21297" y="5423"/>
                  <a:pt x="21204" y="5279"/>
                  <a:pt x="21232" y="5114"/>
                </a:cubicBezTo>
                <a:cubicBezTo>
                  <a:pt x="21248" y="5014"/>
                  <a:pt x="21287" y="4917"/>
                  <a:pt x="21311" y="4818"/>
                </a:cubicBezTo>
                <a:cubicBezTo>
                  <a:pt x="21319" y="4782"/>
                  <a:pt x="21317" y="4743"/>
                  <a:pt x="21309" y="4708"/>
                </a:cubicBezTo>
                <a:cubicBezTo>
                  <a:pt x="21273" y="4536"/>
                  <a:pt x="21267" y="4368"/>
                  <a:pt x="21327" y="4200"/>
                </a:cubicBezTo>
                <a:cubicBezTo>
                  <a:pt x="21337" y="4171"/>
                  <a:pt x="21347" y="4140"/>
                  <a:pt x="21347" y="4110"/>
                </a:cubicBezTo>
                <a:cubicBezTo>
                  <a:pt x="21347" y="3946"/>
                  <a:pt x="21333" y="3785"/>
                  <a:pt x="21268" y="3628"/>
                </a:cubicBezTo>
                <a:cubicBezTo>
                  <a:pt x="21246" y="3575"/>
                  <a:pt x="21259" y="3511"/>
                  <a:pt x="21254" y="3452"/>
                </a:cubicBezTo>
                <a:cubicBezTo>
                  <a:pt x="21249" y="3398"/>
                  <a:pt x="21247" y="3342"/>
                  <a:pt x="21232" y="3290"/>
                </a:cubicBezTo>
                <a:cubicBezTo>
                  <a:pt x="21209" y="3214"/>
                  <a:pt x="21206" y="3144"/>
                  <a:pt x="21226" y="3065"/>
                </a:cubicBezTo>
                <a:cubicBezTo>
                  <a:pt x="21245" y="2990"/>
                  <a:pt x="21237" y="2909"/>
                  <a:pt x="21237" y="2831"/>
                </a:cubicBezTo>
                <a:cubicBezTo>
                  <a:pt x="21238" y="2744"/>
                  <a:pt x="21238" y="2657"/>
                  <a:pt x="21234" y="2570"/>
                </a:cubicBezTo>
                <a:cubicBezTo>
                  <a:pt x="21233" y="2535"/>
                  <a:pt x="21207" y="2495"/>
                  <a:pt x="21218" y="2466"/>
                </a:cubicBezTo>
                <a:cubicBezTo>
                  <a:pt x="21254" y="2373"/>
                  <a:pt x="21210" y="2281"/>
                  <a:pt x="21229" y="2188"/>
                </a:cubicBezTo>
                <a:cubicBezTo>
                  <a:pt x="21239" y="2142"/>
                  <a:pt x="21212" y="2090"/>
                  <a:pt x="21210" y="2041"/>
                </a:cubicBezTo>
                <a:cubicBezTo>
                  <a:pt x="21205" y="1961"/>
                  <a:pt x="21207" y="1880"/>
                  <a:pt x="21205" y="1800"/>
                </a:cubicBezTo>
                <a:cubicBezTo>
                  <a:pt x="21205" y="1774"/>
                  <a:pt x="21203" y="1748"/>
                  <a:pt x="21201" y="1721"/>
                </a:cubicBezTo>
                <a:cubicBezTo>
                  <a:pt x="21200" y="1698"/>
                  <a:pt x="21194" y="1673"/>
                  <a:pt x="21198" y="1651"/>
                </a:cubicBezTo>
                <a:cubicBezTo>
                  <a:pt x="21215" y="1571"/>
                  <a:pt x="21242" y="1491"/>
                  <a:pt x="21252" y="1410"/>
                </a:cubicBezTo>
                <a:cubicBezTo>
                  <a:pt x="21262" y="1340"/>
                  <a:pt x="21250" y="1268"/>
                  <a:pt x="21257" y="1198"/>
                </a:cubicBezTo>
                <a:cubicBezTo>
                  <a:pt x="21268" y="1073"/>
                  <a:pt x="21287" y="947"/>
                  <a:pt x="21300" y="822"/>
                </a:cubicBezTo>
                <a:cubicBezTo>
                  <a:pt x="21302" y="795"/>
                  <a:pt x="21286" y="768"/>
                  <a:pt x="21284" y="740"/>
                </a:cubicBezTo>
                <a:cubicBezTo>
                  <a:pt x="21281" y="654"/>
                  <a:pt x="21281" y="566"/>
                  <a:pt x="21279" y="480"/>
                </a:cubicBezTo>
                <a:cubicBezTo>
                  <a:pt x="21278" y="431"/>
                  <a:pt x="21281" y="381"/>
                  <a:pt x="21275" y="332"/>
                </a:cubicBezTo>
                <a:cubicBezTo>
                  <a:pt x="21267" y="268"/>
                  <a:pt x="21255" y="210"/>
                  <a:pt x="21307" y="150"/>
                </a:cubicBezTo>
                <a:cubicBezTo>
                  <a:pt x="21327" y="127"/>
                  <a:pt x="21339" y="103"/>
                  <a:pt x="21348" y="78"/>
                </a:cubicBezTo>
                <a:lnTo>
                  <a:pt x="21362" y="0"/>
                </a:lnTo>
                <a:lnTo>
                  <a:pt x="0" y="0"/>
                </a:lnTo>
                <a:close/>
                <a:moveTo>
                  <a:pt x="20255" y="846"/>
                </a:moveTo>
                <a:lnTo>
                  <a:pt x="20243" y="1032"/>
                </a:lnTo>
                <a:cubicBezTo>
                  <a:pt x="20237" y="1003"/>
                  <a:pt x="20235" y="974"/>
                  <a:pt x="20237" y="942"/>
                </a:cubicBezTo>
                <a:cubicBezTo>
                  <a:pt x="20239" y="911"/>
                  <a:pt x="20246" y="879"/>
                  <a:pt x="20255" y="846"/>
                </a:cubicBezTo>
                <a:close/>
                <a:moveTo>
                  <a:pt x="20432" y="1641"/>
                </a:moveTo>
                <a:cubicBezTo>
                  <a:pt x="20431" y="1666"/>
                  <a:pt x="20425" y="1690"/>
                  <a:pt x="20417" y="1714"/>
                </a:cubicBezTo>
                <a:lnTo>
                  <a:pt x="20410" y="1732"/>
                </a:lnTo>
                <a:lnTo>
                  <a:pt x="20432" y="1641"/>
                </a:lnTo>
                <a:close/>
                <a:moveTo>
                  <a:pt x="20366" y="1838"/>
                </a:moveTo>
                <a:lnTo>
                  <a:pt x="20342" y="1930"/>
                </a:lnTo>
                <a:cubicBezTo>
                  <a:pt x="20344" y="1905"/>
                  <a:pt x="20349" y="1880"/>
                  <a:pt x="20358" y="1856"/>
                </a:cubicBezTo>
                <a:lnTo>
                  <a:pt x="20366" y="1838"/>
                </a:lnTo>
                <a:close/>
                <a:moveTo>
                  <a:pt x="20394" y="8905"/>
                </a:moveTo>
                <a:lnTo>
                  <a:pt x="20460" y="8952"/>
                </a:lnTo>
                <a:lnTo>
                  <a:pt x="20493" y="9011"/>
                </a:lnTo>
                <a:lnTo>
                  <a:pt x="20394" y="8905"/>
                </a:lnTo>
                <a:close/>
              </a:path>
            </a:pathLst>
          </a:custGeom>
          <a:ln w="12700">
            <a:miter lim="400000"/>
          </a:ln>
          <a:effectLst>
            <a:outerShdw sx="100000" sy="100000" kx="0" ky="0" algn="b" rotWithShape="0" blurRad="381000" dist="152400" dir="0">
              <a:srgbClr val="000000">
                <a:alpha val="10000"/>
              </a:srgbClr>
            </a:outerShdw>
          </a:effectLst>
        </p:spPr>
      </p:pic>
      <p:sp>
        <p:nvSpPr>
          <p:cNvPr id="693" name="Date Placeholder 3"/>
          <p:cNvSpPr txBox="1"/>
          <p:nvPr/>
        </p:nvSpPr>
        <p:spPr>
          <a:xfrm>
            <a:off x="883919" y="476250"/>
            <a:ext cx="2651762" cy="365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spcBef>
                <a:spcPts val="600"/>
              </a:spcBef>
              <a:defRPr sz="1000">
                <a:solidFill>
                  <a:srgbClr val="FFFFFF"/>
                </a:solidFill>
              </a:defRPr>
            </a:lvl1pPr>
          </a:lstStyle>
          <a:p>
            <a:pPr/>
            <a:r>
              <a:t>25 June 2013</a:t>
            </a:r>
          </a:p>
        </p:txBody>
      </p:sp>
      <p:grpSp>
        <p:nvGrpSpPr>
          <p:cNvPr id="696" name="Group 75"/>
          <p:cNvGrpSpPr/>
          <p:nvPr/>
        </p:nvGrpSpPr>
        <p:grpSpPr>
          <a:xfrm>
            <a:off x="5395368" y="0"/>
            <a:ext cx="874718" cy="6857456"/>
            <a:chOff x="0" y="0"/>
            <a:chExt cx="874717" cy="6857455"/>
          </a:xfrm>
        </p:grpSpPr>
        <p:sp>
          <p:nvSpPr>
            <p:cNvPr id="694" name="Freeform: Shape 76"/>
            <p:cNvSpPr/>
            <p:nvPr/>
          </p:nvSpPr>
          <p:spPr>
            <a:xfrm rot="16200000">
              <a:off x="-2991368"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695" name="Freeform: Shape 77"/>
            <p:cNvSpPr/>
            <p:nvPr/>
          </p:nvSpPr>
          <p:spPr>
            <a:xfrm rot="16200000">
              <a:off x="-2991370"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blipFill rotWithShape="1">
              <a:blip r:embed="rId4"/>
              <a:srcRect l="0" t="0" r="0" b="0"/>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697" name="Content Placeholder 1"/>
          <p:cNvSpPr txBox="1"/>
          <p:nvPr>
            <p:ph type="body" sz="quarter" idx="1"/>
          </p:nvPr>
        </p:nvSpPr>
        <p:spPr>
          <a:xfrm>
            <a:off x="6981825" y="3146400"/>
            <a:ext cx="4391025" cy="2682001"/>
          </a:xfrm>
          <a:prstGeom prst="rect">
            <a:avLst/>
          </a:prstGeom>
        </p:spPr>
        <p:txBody>
          <a:bodyPr/>
          <a:lstStyle>
            <a:lvl1pPr marL="0" indent="0">
              <a:buSzTx/>
              <a:buNone/>
              <a:defRPr b="1" sz="2400">
                <a:solidFill>
                  <a:srgbClr val="FFFFFF">
                    <a:alpha val="80000"/>
                  </a:srgbClr>
                </a:solidFill>
              </a:defRPr>
            </a:lvl1pPr>
          </a:lstStyle>
          <a:p>
            <a:pPr/>
            <a:r>
              <a:t>“Invasión controlada” de los derechos del creador/a</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Rectangle 70"/>
          <p:cNvSpPr/>
          <p:nvPr/>
        </p:nvSpPr>
        <p:spPr>
          <a:xfrm>
            <a:off x="327545" y="321732"/>
            <a:ext cx="7058309" cy="1964266"/>
          </a:xfrm>
          <a:prstGeom prst="rect">
            <a:avLst/>
          </a:prstGeom>
          <a:solidFill>
            <a:srgbClr val="1C436C">
              <a:alpha val="95000"/>
            </a:srgbClr>
          </a:solidFill>
          <a:ln w="12700">
            <a:miter lim="400000"/>
          </a:ln>
        </p:spPr>
        <p:txBody>
          <a:bodyPr lIns="45719" rIns="45719" anchor="ctr"/>
          <a:lstStyle/>
          <a:p>
            <a:pPr algn="ctr">
              <a:defRPr>
                <a:solidFill>
                  <a:srgbClr val="FFFFFF"/>
                </a:solidFill>
              </a:defRPr>
            </a:pPr>
          </a:p>
        </p:txBody>
      </p:sp>
      <p:sp>
        <p:nvSpPr>
          <p:cNvPr id="702" name="Title 1"/>
          <p:cNvSpPr txBox="1"/>
          <p:nvPr>
            <p:ph type="title"/>
          </p:nvPr>
        </p:nvSpPr>
        <p:spPr>
          <a:xfrm>
            <a:off x="524255" y="491259"/>
            <a:ext cx="6594190" cy="1625211"/>
          </a:xfrm>
          <a:prstGeom prst="rect">
            <a:avLst/>
          </a:prstGeom>
        </p:spPr>
        <p:txBody>
          <a:bodyPr/>
          <a:lstStyle>
            <a:lvl1pPr>
              <a:defRPr b="1">
                <a:solidFill>
                  <a:srgbClr val="FFFFFF"/>
                </a:solidFill>
                <a:latin typeface="+mj-lt"/>
                <a:ea typeface="+mj-ea"/>
                <a:cs typeface="+mj-cs"/>
                <a:sym typeface="Calibri"/>
              </a:defRPr>
            </a:lvl1pPr>
          </a:lstStyle>
          <a:p>
            <a:pPr/>
            <a:r>
              <a:t>Licencia de tecnología / Transferencia Tecnológica</a:t>
            </a:r>
          </a:p>
        </p:txBody>
      </p:sp>
      <p:pic>
        <p:nvPicPr>
          <p:cNvPr id="703" name="Picture 2" descr="Picture 2">
            <a:hlinkClick r:id="rId2" invalidUrl="" action="" tgtFrame="" tooltip="" history="1" highlightClick="0" endSnd="0"/>
          </p:cNvPr>
          <p:cNvPicPr>
            <a:picLocks noChangeAspect="1"/>
          </p:cNvPicPr>
          <p:nvPr/>
        </p:nvPicPr>
        <p:blipFill>
          <a:blip r:embed="rId3">
            <a:extLst/>
          </a:blip>
          <a:srcRect l="3613" t="0" r="1615" b="0"/>
          <a:stretch>
            <a:fillRect/>
          </a:stretch>
        </p:blipFill>
        <p:spPr>
          <a:xfrm>
            <a:off x="327546" y="2454903"/>
            <a:ext cx="7058308" cy="4080255"/>
          </a:xfrm>
          <a:prstGeom prst="rect">
            <a:avLst/>
          </a:prstGeom>
          <a:ln w="12700">
            <a:miter lim="400000"/>
          </a:ln>
        </p:spPr>
      </p:pic>
      <p:sp>
        <p:nvSpPr>
          <p:cNvPr id="704" name="Rectangle 72"/>
          <p:cNvSpPr/>
          <p:nvPr/>
        </p:nvSpPr>
        <p:spPr>
          <a:xfrm>
            <a:off x="7556975" y="321731"/>
            <a:ext cx="4313294" cy="6214536"/>
          </a:xfrm>
          <a:prstGeom prst="rect">
            <a:avLst/>
          </a:prstGeom>
          <a:solidFill>
            <a:srgbClr val="595959"/>
          </a:solidFill>
          <a:ln w="12700">
            <a:miter lim="400000"/>
          </a:ln>
        </p:spPr>
        <p:txBody>
          <a:bodyPr lIns="45719" rIns="45719" anchor="ctr"/>
          <a:lstStyle/>
          <a:p>
            <a:pPr algn="ctr">
              <a:defRPr>
                <a:solidFill>
                  <a:srgbClr val="FFFFFF"/>
                </a:solidFill>
              </a:defRPr>
            </a:pPr>
          </a:p>
        </p:txBody>
      </p:sp>
      <p:sp>
        <p:nvSpPr>
          <p:cNvPr id="705" name="Content Placeholder 2"/>
          <p:cNvSpPr txBox="1"/>
          <p:nvPr>
            <p:ph type="body" sz="half" idx="1"/>
          </p:nvPr>
        </p:nvSpPr>
        <p:spPr>
          <a:xfrm>
            <a:off x="7828115" y="1002819"/>
            <a:ext cx="3771013" cy="4852362"/>
          </a:xfrm>
          <a:prstGeom prst="rect">
            <a:avLst/>
          </a:prstGeom>
        </p:spPr>
        <p:txBody>
          <a:bodyPr anchor="ctr"/>
          <a:lstStyle/>
          <a:p>
            <a:pPr marL="228599" indent="-228599">
              <a:lnSpc>
                <a:spcPct val="100000"/>
              </a:lnSpc>
              <a:spcBef>
                <a:spcPts val="1700"/>
              </a:spcBef>
              <a:defRPr sz="2200">
                <a:solidFill>
                  <a:srgbClr val="FFFFFF"/>
                </a:solidFill>
                <a:latin typeface="Arial"/>
                <a:ea typeface="Arial"/>
                <a:cs typeface="Arial"/>
                <a:sym typeface="Arial"/>
              </a:defRPr>
            </a:pPr>
            <a:r>
              <a:t>Es el proceso de transferencia de hallazgos científicos de una organización a otra con el propósito de un mayor desarrollo y comercialización.</a:t>
            </a:r>
          </a:p>
          <a:p>
            <a:pPr marL="228599" indent="-228599">
              <a:lnSpc>
                <a:spcPct val="100000"/>
              </a:lnSpc>
              <a:spcBef>
                <a:spcPts val="1700"/>
              </a:spcBef>
              <a:defRPr sz="2200">
                <a:solidFill>
                  <a:srgbClr val="FFFFFF"/>
                </a:solidFill>
                <a:latin typeface="Arial"/>
                <a:ea typeface="Arial"/>
                <a:cs typeface="Arial"/>
                <a:sym typeface="Arial"/>
              </a:defRPr>
            </a:pPr>
            <a:r>
              <a:t>Dicha transferencia puede realizarse mediante Licencia de Tecnología, Joint Venture, Fusión, Desarrollo Conjunto.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pic>
        <p:nvPicPr>
          <p:cNvPr id="185" name="Picture 3" descr="Picture 3"/>
          <p:cNvPicPr>
            <a:picLocks noChangeAspect="1"/>
          </p:cNvPicPr>
          <p:nvPr/>
        </p:nvPicPr>
        <p:blipFill>
          <a:blip r:embed="rId2">
            <a:extLst/>
          </a:blip>
          <a:srcRect l="0" t="20882" r="9091" b="2507"/>
          <a:stretch>
            <a:fillRect/>
          </a:stretch>
        </p:blipFill>
        <p:spPr>
          <a:xfrm>
            <a:off x="19" y="10"/>
            <a:ext cx="12191982" cy="6857990"/>
          </a:xfrm>
          <a:prstGeom prst="rect">
            <a:avLst/>
          </a:prstGeom>
          <a:ln w="12700">
            <a:miter lim="400000"/>
          </a:ln>
        </p:spPr>
      </p:pic>
      <p:sp>
        <p:nvSpPr>
          <p:cNvPr id="186" name="Rectangle 10"/>
          <p:cNvSpPr/>
          <p:nvPr/>
        </p:nvSpPr>
        <p:spPr>
          <a:xfrm rot="16200000">
            <a:off x="3799868" y="-1534137"/>
            <a:ext cx="4592271" cy="12192003"/>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lIns="45719" rIns="45719" anchor="ctr"/>
          <a:lstStyle/>
          <a:p>
            <a:pPr algn="ctr">
              <a:defRPr>
                <a:solidFill>
                  <a:srgbClr val="FFFFFF"/>
                </a:solidFill>
              </a:defRPr>
            </a:pPr>
          </a:p>
        </p:txBody>
      </p:sp>
      <p:sp>
        <p:nvSpPr>
          <p:cNvPr id="187" name="Title 2"/>
          <p:cNvSpPr txBox="1"/>
          <p:nvPr>
            <p:ph type="title"/>
          </p:nvPr>
        </p:nvSpPr>
        <p:spPr>
          <a:xfrm>
            <a:off x="404552" y="4366496"/>
            <a:ext cx="9078564" cy="1188001"/>
          </a:xfrm>
          <a:prstGeom prst="rect">
            <a:avLst/>
          </a:prstGeom>
        </p:spPr>
        <p:txBody>
          <a:bodyPr/>
          <a:lstStyle>
            <a:lvl1pPr>
              <a:defRPr b="1" sz="7000">
                <a:latin typeface="+mj-lt"/>
                <a:ea typeface="+mj-ea"/>
                <a:cs typeface="+mj-cs"/>
                <a:sym typeface="Calibri"/>
              </a:defRPr>
            </a:lvl1pPr>
          </a:lstStyle>
          <a:p>
            <a:pPr/>
            <a:r>
              <a:t>patentes</a:t>
            </a:r>
          </a:p>
        </p:txBody>
      </p:sp>
      <p:sp>
        <p:nvSpPr>
          <p:cNvPr id="188" name="Rectangle: Rounded Corners 12"/>
          <p:cNvSpPr/>
          <p:nvPr/>
        </p:nvSpPr>
        <p:spPr>
          <a:xfrm>
            <a:off x="0" y="5575039"/>
            <a:ext cx="9785898" cy="685801"/>
          </a:xfrm>
          <a:prstGeom prst="roundRect">
            <a:avLst>
              <a:gd name="adj" fmla="val 0"/>
            </a:avLst>
          </a:prstGeom>
          <a:solidFill>
            <a:schemeClr val="accent2"/>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p:cNvSpPr/>
          <p:nvPr/>
        </p:nvSpPr>
        <p:spPr>
          <a:xfrm>
            <a:off x="4791989" y="1938634"/>
            <a:ext cx="1228433" cy="593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29"/>
                </a:moveTo>
                <a:cubicBezTo>
                  <a:pt x="5729" y="6665"/>
                  <a:pt x="13498" y="0"/>
                  <a:pt x="21600" y="0"/>
                </a:cubicBezTo>
                <a:lnTo>
                  <a:pt x="21600" y="4342"/>
                </a:lnTo>
                <a:cubicBezTo>
                  <a:pt x="14055" y="4342"/>
                  <a:pt x="6818" y="10550"/>
                  <a:pt x="1483" y="21600"/>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08" name="Shape"/>
          <p:cNvSpPr/>
          <p:nvPr/>
        </p:nvSpPr>
        <p:spPr>
          <a:xfrm>
            <a:off x="4283156" y="2447468"/>
            <a:ext cx="593154" cy="1228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3498"/>
                  <a:pt x="6665" y="5729"/>
                  <a:pt x="18529" y="0"/>
                </a:cubicBezTo>
                <a:lnTo>
                  <a:pt x="21600" y="1483"/>
                </a:lnTo>
                <a:cubicBezTo>
                  <a:pt x="10550" y="6818"/>
                  <a:pt x="4342" y="14055"/>
                  <a:pt x="4342" y="21600"/>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09" name="Shape"/>
          <p:cNvSpPr/>
          <p:nvPr/>
        </p:nvSpPr>
        <p:spPr>
          <a:xfrm>
            <a:off x="4283156" y="3675900"/>
            <a:ext cx="593154" cy="1228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29" y="21600"/>
                </a:moveTo>
                <a:cubicBezTo>
                  <a:pt x="6665" y="15871"/>
                  <a:pt x="0" y="8102"/>
                  <a:pt x="0" y="0"/>
                </a:cubicBezTo>
                <a:lnTo>
                  <a:pt x="4342" y="0"/>
                </a:lnTo>
                <a:cubicBezTo>
                  <a:pt x="4342" y="7545"/>
                  <a:pt x="10550" y="14782"/>
                  <a:pt x="21600" y="20117"/>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0" name="Shape"/>
          <p:cNvSpPr/>
          <p:nvPr/>
        </p:nvSpPr>
        <p:spPr>
          <a:xfrm>
            <a:off x="4791989" y="4820011"/>
            <a:ext cx="1228433" cy="593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498" y="21600"/>
                  <a:pt x="5729" y="14935"/>
                  <a:pt x="0" y="3071"/>
                </a:cubicBezTo>
                <a:lnTo>
                  <a:pt x="1483" y="0"/>
                </a:lnTo>
                <a:cubicBezTo>
                  <a:pt x="6818" y="11050"/>
                  <a:pt x="14055" y="17258"/>
                  <a:pt x="21600" y="17258"/>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1" name="Shape"/>
          <p:cNvSpPr/>
          <p:nvPr/>
        </p:nvSpPr>
        <p:spPr>
          <a:xfrm>
            <a:off x="6020421" y="4820011"/>
            <a:ext cx="1228433" cy="593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71"/>
                </a:moveTo>
                <a:cubicBezTo>
                  <a:pt x="15871" y="14935"/>
                  <a:pt x="8102" y="21600"/>
                  <a:pt x="0" y="21600"/>
                </a:cubicBezTo>
                <a:lnTo>
                  <a:pt x="0" y="17258"/>
                </a:lnTo>
                <a:cubicBezTo>
                  <a:pt x="7545" y="17258"/>
                  <a:pt x="14782" y="11050"/>
                  <a:pt x="20117" y="0"/>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2" name="Shape"/>
          <p:cNvSpPr/>
          <p:nvPr/>
        </p:nvSpPr>
        <p:spPr>
          <a:xfrm>
            <a:off x="7164534" y="3675899"/>
            <a:ext cx="593153" cy="1228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8102"/>
                  <a:pt x="14935" y="15871"/>
                  <a:pt x="3071" y="21600"/>
                </a:cubicBezTo>
                <a:lnTo>
                  <a:pt x="0" y="20117"/>
                </a:lnTo>
                <a:cubicBezTo>
                  <a:pt x="11050" y="14782"/>
                  <a:pt x="17258" y="7545"/>
                  <a:pt x="17258" y="0"/>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3" name="Shape"/>
          <p:cNvSpPr/>
          <p:nvPr/>
        </p:nvSpPr>
        <p:spPr>
          <a:xfrm>
            <a:off x="7164534" y="2447467"/>
            <a:ext cx="593153" cy="1228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1" y="0"/>
                </a:moveTo>
                <a:cubicBezTo>
                  <a:pt x="14935" y="5729"/>
                  <a:pt x="21600" y="13498"/>
                  <a:pt x="21600" y="21600"/>
                </a:cubicBezTo>
                <a:lnTo>
                  <a:pt x="17258" y="21600"/>
                </a:lnTo>
                <a:cubicBezTo>
                  <a:pt x="17258" y="14055"/>
                  <a:pt x="11050" y="6818"/>
                  <a:pt x="0" y="1483"/>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4" name="Shape"/>
          <p:cNvSpPr/>
          <p:nvPr/>
        </p:nvSpPr>
        <p:spPr>
          <a:xfrm>
            <a:off x="6020421" y="1938634"/>
            <a:ext cx="1228433" cy="593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102" y="0"/>
                  <a:pt x="15871" y="6665"/>
                  <a:pt x="21600" y="18529"/>
                </a:cubicBezTo>
                <a:lnTo>
                  <a:pt x="20117" y="21600"/>
                </a:lnTo>
                <a:cubicBezTo>
                  <a:pt x="14782" y="10550"/>
                  <a:pt x="7545" y="4342"/>
                  <a:pt x="0" y="4342"/>
                </a:cubicBezTo>
                <a:close/>
              </a:path>
            </a:pathLst>
          </a:custGeom>
          <a:solidFill>
            <a:srgbClr val="AEBADE"/>
          </a:solidFill>
          <a:ln w="12700">
            <a:miter lim="400000"/>
          </a:ln>
        </p:spPr>
        <p:txBody>
          <a:bodyPr lIns="45719" rIns="45719"/>
          <a:lstStyle/>
          <a:p>
            <a:pPr>
              <a:lnSpc>
                <a:spcPct val="90000"/>
              </a:lnSpc>
              <a:spcBef>
                <a:spcPts val="1000"/>
              </a:spcBef>
              <a:defRPr sz="2800"/>
            </a:pPr>
          </a:p>
        </p:txBody>
      </p:sp>
      <p:sp>
        <p:nvSpPr>
          <p:cNvPr id="715" name="Circle"/>
          <p:cNvSpPr/>
          <p:nvPr/>
        </p:nvSpPr>
        <p:spPr>
          <a:xfrm>
            <a:off x="5428850" y="3084328"/>
            <a:ext cx="1183143" cy="1183143"/>
          </a:xfrm>
          <a:prstGeom prst="ellipse">
            <a:avLst/>
          </a:prstGeom>
          <a:solidFill>
            <a:schemeClr val="accent1"/>
          </a:solidFill>
          <a:ln w="12700">
            <a:solidFill>
              <a:srgbClr val="FFFFFF"/>
            </a:solidFill>
            <a:miter/>
          </a:ln>
        </p:spPr>
        <p:txBody>
          <a:bodyPr lIns="45719" rIns="45719" anchor="ctr"/>
          <a:lstStyle/>
          <a:p>
            <a:pPr algn="ctr" defTabSz="577850">
              <a:lnSpc>
                <a:spcPct val="90000"/>
              </a:lnSpc>
              <a:spcBef>
                <a:spcPts val="1100"/>
              </a:spcBef>
              <a:defRPr sz="2800">
                <a:solidFill>
                  <a:srgbClr val="FFFFFF"/>
                </a:solidFill>
              </a:defRPr>
            </a:pPr>
          </a:p>
        </p:txBody>
      </p:sp>
      <p:sp>
        <p:nvSpPr>
          <p:cNvPr id="716" name="Technology Transfer Cycle"/>
          <p:cNvSpPr txBox="1"/>
          <p:nvPr/>
        </p:nvSpPr>
        <p:spPr>
          <a:xfrm>
            <a:off x="5602117" y="3392689"/>
            <a:ext cx="836609" cy="566421"/>
          </a:xfrm>
          <a:prstGeom prst="rect">
            <a:avLst/>
          </a:prstGeom>
          <a:ln w="12700">
            <a:miter lim="400000"/>
          </a:ln>
          <a:extLst>
            <a:ext uri="{C572A759-6A51-4108-AA02-DFA0A04FC94B}">
              <ma14:wrappingTextBoxFlag xmlns:ma14="http://schemas.microsoft.com/office/mac/drawingml/2011/main" val="1"/>
            </a:ext>
          </a:extLst>
        </p:spPr>
        <p:txBody>
          <a:bodyPr lIns="16509" tIns="16509" rIns="16509" bIns="16509" anchor="ctr">
            <a:spAutoFit/>
          </a:bodyPr>
          <a:lstStyle>
            <a:lvl1pPr algn="ctr" defTabSz="577850">
              <a:lnSpc>
                <a:spcPct val="90000"/>
              </a:lnSpc>
              <a:spcBef>
                <a:spcPts val="500"/>
              </a:spcBef>
              <a:defRPr sz="1300">
                <a:solidFill>
                  <a:srgbClr val="FFFFFF"/>
                </a:solidFill>
              </a:defRPr>
            </a:lvl1pPr>
          </a:lstStyle>
          <a:p>
            <a:pPr/>
            <a:r>
              <a:t>Technology Transfer Cycle</a:t>
            </a:r>
          </a:p>
        </p:txBody>
      </p:sp>
      <p:sp>
        <p:nvSpPr>
          <p:cNvPr id="717" name="Circle"/>
          <p:cNvSpPr/>
          <p:nvPr/>
        </p:nvSpPr>
        <p:spPr>
          <a:xfrm>
            <a:off x="5606322" y="15543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18" name="I+D"/>
          <p:cNvSpPr txBox="1"/>
          <p:nvPr/>
        </p:nvSpPr>
        <p:spPr>
          <a:xfrm>
            <a:off x="5727609" y="1875740"/>
            <a:ext cx="585626" cy="18542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I+D</a:t>
            </a:r>
          </a:p>
        </p:txBody>
      </p:sp>
      <p:sp>
        <p:nvSpPr>
          <p:cNvPr id="719" name="Circle"/>
          <p:cNvSpPr/>
          <p:nvPr/>
        </p:nvSpPr>
        <p:spPr>
          <a:xfrm>
            <a:off x="6813671" y="20544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20" name="Invención"/>
          <p:cNvSpPr txBox="1"/>
          <p:nvPr/>
        </p:nvSpPr>
        <p:spPr>
          <a:xfrm>
            <a:off x="6934958" y="2375840"/>
            <a:ext cx="585626" cy="18542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Invención </a:t>
            </a:r>
          </a:p>
        </p:txBody>
      </p:sp>
      <p:sp>
        <p:nvSpPr>
          <p:cNvPr id="721" name="Circle"/>
          <p:cNvSpPr/>
          <p:nvPr/>
        </p:nvSpPr>
        <p:spPr>
          <a:xfrm>
            <a:off x="7313772" y="326180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22" name="Evaluación tecnológica"/>
          <p:cNvSpPr txBox="1"/>
          <p:nvPr/>
        </p:nvSpPr>
        <p:spPr>
          <a:xfrm>
            <a:off x="7358859" y="3508895"/>
            <a:ext cx="722006" cy="33401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Evaluación tecnológica</a:t>
            </a:r>
          </a:p>
        </p:txBody>
      </p:sp>
      <p:sp>
        <p:nvSpPr>
          <p:cNvPr id="723" name="Circle"/>
          <p:cNvSpPr/>
          <p:nvPr/>
        </p:nvSpPr>
        <p:spPr>
          <a:xfrm>
            <a:off x="6813671" y="44691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24" name="Protección de la PI"/>
          <p:cNvSpPr txBox="1"/>
          <p:nvPr/>
        </p:nvSpPr>
        <p:spPr>
          <a:xfrm>
            <a:off x="6934958" y="4716244"/>
            <a:ext cx="585626" cy="33401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Protección de la PI </a:t>
            </a:r>
          </a:p>
        </p:txBody>
      </p:sp>
      <p:sp>
        <p:nvSpPr>
          <p:cNvPr id="725" name="Circle"/>
          <p:cNvSpPr/>
          <p:nvPr/>
        </p:nvSpPr>
        <p:spPr>
          <a:xfrm>
            <a:off x="5606322" y="49692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26" name="Marketing"/>
          <p:cNvSpPr txBox="1"/>
          <p:nvPr/>
        </p:nvSpPr>
        <p:spPr>
          <a:xfrm>
            <a:off x="5727609" y="5290640"/>
            <a:ext cx="585626" cy="18542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Marketing </a:t>
            </a:r>
          </a:p>
        </p:txBody>
      </p:sp>
      <p:sp>
        <p:nvSpPr>
          <p:cNvPr id="727" name="Circle"/>
          <p:cNvSpPr/>
          <p:nvPr/>
        </p:nvSpPr>
        <p:spPr>
          <a:xfrm>
            <a:off x="4398972" y="44691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28" name="Licencia"/>
          <p:cNvSpPr txBox="1"/>
          <p:nvPr/>
        </p:nvSpPr>
        <p:spPr>
          <a:xfrm>
            <a:off x="4520259" y="4790539"/>
            <a:ext cx="585626" cy="18542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Licencia </a:t>
            </a:r>
          </a:p>
        </p:txBody>
      </p:sp>
      <p:sp>
        <p:nvSpPr>
          <p:cNvPr id="729" name="Circle"/>
          <p:cNvSpPr/>
          <p:nvPr/>
        </p:nvSpPr>
        <p:spPr>
          <a:xfrm>
            <a:off x="3898872" y="326180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30" name="Productos y Servicios"/>
          <p:cNvSpPr txBox="1"/>
          <p:nvPr/>
        </p:nvSpPr>
        <p:spPr>
          <a:xfrm>
            <a:off x="4020159" y="3508895"/>
            <a:ext cx="585626" cy="33401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Productos y Servicios</a:t>
            </a:r>
          </a:p>
        </p:txBody>
      </p:sp>
      <p:sp>
        <p:nvSpPr>
          <p:cNvPr id="731" name="Circle"/>
          <p:cNvSpPr/>
          <p:nvPr/>
        </p:nvSpPr>
        <p:spPr>
          <a:xfrm>
            <a:off x="4398972" y="2054450"/>
            <a:ext cx="828199" cy="828199"/>
          </a:xfrm>
          <a:prstGeom prst="ellipse">
            <a:avLst/>
          </a:prstGeom>
          <a:solidFill>
            <a:schemeClr val="accent1"/>
          </a:solidFill>
          <a:ln w="12700">
            <a:solidFill>
              <a:srgbClr val="FFFFFF"/>
            </a:solidFill>
            <a:miter/>
          </a:ln>
        </p:spPr>
        <p:txBody>
          <a:bodyPr lIns="45719" rIns="45719" anchor="ctr"/>
          <a:lstStyle/>
          <a:p>
            <a:pPr algn="ctr" defTabSz="355600">
              <a:lnSpc>
                <a:spcPct val="90000"/>
              </a:lnSpc>
              <a:spcBef>
                <a:spcPts val="1100"/>
              </a:spcBef>
              <a:defRPr sz="2800">
                <a:solidFill>
                  <a:srgbClr val="FFFFFF"/>
                </a:solidFill>
              </a:defRPr>
            </a:pPr>
          </a:p>
        </p:txBody>
      </p:sp>
      <p:sp>
        <p:nvSpPr>
          <p:cNvPr id="732" name="Ingresos"/>
          <p:cNvSpPr txBox="1"/>
          <p:nvPr/>
        </p:nvSpPr>
        <p:spPr>
          <a:xfrm>
            <a:off x="4520259" y="2375840"/>
            <a:ext cx="585626" cy="185421"/>
          </a:xfrm>
          <a:prstGeom prst="rect">
            <a:avLst/>
          </a:prstGeom>
          <a:ln w="12700">
            <a:miter lim="400000"/>
          </a:ln>
          <a:extLst>
            <a:ext uri="{C572A759-6A51-4108-AA02-DFA0A04FC94B}">
              <ma14:wrappingTextBoxFlag xmlns:ma14="http://schemas.microsoft.com/office/mac/drawingml/2011/main" val="1"/>
            </a:ext>
          </a:extLst>
        </p:spPr>
        <p:txBody>
          <a:bodyPr lIns="10160" tIns="10160" rIns="10160" bIns="10160" anchor="ctr">
            <a:spAutoFit/>
          </a:bodyPr>
          <a:lstStyle>
            <a:lvl1pPr algn="ctr" defTabSz="355600">
              <a:lnSpc>
                <a:spcPct val="90000"/>
              </a:lnSpc>
              <a:spcBef>
                <a:spcPts val="300"/>
              </a:spcBef>
              <a:defRPr sz="1000">
                <a:solidFill>
                  <a:srgbClr val="FFFFFF"/>
                </a:solidFill>
              </a:defRPr>
            </a:lvl1pPr>
          </a:lstStyle>
          <a:p>
            <a:pPr/>
            <a:r>
              <a:t>Ingresos </a:t>
            </a:r>
          </a:p>
        </p:txBody>
      </p:sp>
      <p:sp>
        <p:nvSpPr>
          <p:cNvPr id="733" name="Rectangle"/>
          <p:cNvSpPr/>
          <p:nvPr/>
        </p:nvSpPr>
        <p:spPr>
          <a:xfrm>
            <a:off x="8806830" y="2538434"/>
            <a:ext cx="1246175" cy="1052951"/>
          </a:xfrm>
          <a:prstGeom prst="rect">
            <a:avLst/>
          </a:prstGeom>
          <a:solidFill>
            <a:schemeClr val="accent1"/>
          </a:solidFill>
          <a:ln w="12700">
            <a:solidFill>
              <a:srgbClr val="32538F"/>
            </a:solidFill>
            <a:miter/>
          </a:ln>
        </p:spPr>
        <p:txBody>
          <a:bodyPr lIns="45719" rIns="45719" anchor="ctr"/>
          <a:lstStyle/>
          <a:p>
            <a:pPr algn="ctr">
              <a:defRPr>
                <a:solidFill>
                  <a:srgbClr val="FFFFFF"/>
                </a:solidFill>
              </a:defRPr>
            </a:pPr>
          </a:p>
        </p:txBody>
      </p:sp>
      <p:sp>
        <p:nvSpPr>
          <p:cNvPr id="734" name="Identificando nuevas tecnologías"/>
          <p:cNvSpPr txBox="1"/>
          <p:nvPr/>
        </p:nvSpPr>
        <p:spPr>
          <a:xfrm>
            <a:off x="8858900" y="2717298"/>
            <a:ext cx="1142035" cy="69522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400">
                <a:solidFill>
                  <a:srgbClr val="FFFFFF"/>
                </a:solidFill>
                <a:latin typeface="Arial"/>
                <a:ea typeface="Arial"/>
                <a:cs typeface="Arial"/>
                <a:sym typeface="Arial"/>
              </a:defRPr>
            </a:lvl1pPr>
          </a:lstStyle>
          <a:p>
            <a:pPr/>
            <a:r>
              <a:t>Identificando nuevas tecnologías</a:t>
            </a:r>
          </a:p>
        </p:txBody>
      </p:sp>
      <p:sp>
        <p:nvSpPr>
          <p:cNvPr id="735" name="Rectangle"/>
          <p:cNvSpPr/>
          <p:nvPr/>
        </p:nvSpPr>
        <p:spPr>
          <a:xfrm>
            <a:off x="1815314" y="4357794"/>
            <a:ext cx="1625151" cy="1383450"/>
          </a:xfrm>
          <a:prstGeom prst="rect">
            <a:avLst/>
          </a:prstGeom>
          <a:solidFill>
            <a:schemeClr val="accent1"/>
          </a:solidFill>
          <a:ln w="12700">
            <a:solidFill>
              <a:srgbClr val="32538F"/>
            </a:solidFill>
            <a:miter/>
          </a:ln>
        </p:spPr>
        <p:txBody>
          <a:bodyPr lIns="45719" rIns="45719" anchor="ctr"/>
          <a:lstStyle/>
          <a:p>
            <a:pPr algn="ctr">
              <a:defRPr>
                <a:solidFill>
                  <a:srgbClr val="FFFFFF"/>
                </a:solidFill>
              </a:defRPr>
            </a:pPr>
          </a:p>
        </p:txBody>
      </p:sp>
      <p:sp>
        <p:nvSpPr>
          <p:cNvPr id="736" name="Creando estrategias de desarrollo y comercialización"/>
          <p:cNvSpPr txBox="1"/>
          <p:nvPr/>
        </p:nvSpPr>
        <p:spPr>
          <a:xfrm>
            <a:off x="1867384" y="4600306"/>
            <a:ext cx="1521012" cy="8984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400">
                <a:solidFill>
                  <a:srgbClr val="FFFFFF"/>
                </a:solidFill>
                <a:latin typeface="Arial"/>
                <a:ea typeface="Arial"/>
                <a:cs typeface="Arial"/>
                <a:sym typeface="Arial"/>
              </a:defRPr>
            </a:lvl1pPr>
          </a:lstStyle>
          <a:p>
            <a:pPr/>
            <a:r>
              <a:t>Creando estrategias de desarrollo y comercialización</a:t>
            </a:r>
          </a:p>
        </p:txBody>
      </p:sp>
      <p:sp>
        <p:nvSpPr>
          <p:cNvPr id="737" name="Date Placeholder 3"/>
          <p:cNvSpPr txBox="1"/>
          <p:nvPr/>
        </p:nvSpPr>
        <p:spPr>
          <a:xfrm>
            <a:off x="868681" y="6514078"/>
            <a:ext cx="1762763" cy="2565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000">
                <a:solidFill>
                  <a:srgbClr val="FFFFFF"/>
                </a:solidFill>
              </a:defRPr>
            </a:lvl1pPr>
          </a:lstStyle>
          <a:p>
            <a:pPr/>
            <a:r>
              <a:t>25 June 2013</a:t>
            </a:r>
          </a:p>
        </p:txBody>
      </p:sp>
      <p:sp>
        <p:nvSpPr>
          <p:cNvPr id="738" name="Title 1"/>
          <p:cNvSpPr txBox="1"/>
          <p:nvPr>
            <p:ph type="title"/>
          </p:nvPr>
        </p:nvSpPr>
        <p:spPr>
          <a:prstGeom prst="rect">
            <a:avLst/>
          </a:prstGeom>
        </p:spPr>
        <p:txBody>
          <a:bodyPr/>
          <a:lstStyle>
            <a:lvl1pPr>
              <a:defRPr b="1" sz="3600">
                <a:latin typeface="+mj-lt"/>
                <a:ea typeface="+mj-ea"/>
                <a:cs typeface="+mj-cs"/>
                <a:sym typeface="Calibri"/>
              </a:defRPr>
            </a:lvl1pPr>
          </a:lstStyle>
          <a:p>
            <a:pPr/>
            <a:r>
              <a:t>Proceso de Transferencia Tecnológica</a:t>
            </a:r>
          </a:p>
        </p:txBody>
      </p:sp>
      <p:sp>
        <p:nvSpPr>
          <p:cNvPr id="739"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45" name="AutoShape 4"/>
          <p:cNvGrpSpPr/>
          <p:nvPr/>
        </p:nvGrpSpPr>
        <p:grpSpPr>
          <a:xfrm>
            <a:off x="4961444" y="2388107"/>
            <a:ext cx="2209801" cy="2586037"/>
            <a:chOff x="0" y="0"/>
            <a:chExt cx="2209800" cy="2586036"/>
          </a:xfrm>
        </p:grpSpPr>
        <p:sp>
          <p:nvSpPr>
            <p:cNvPr id="743" name="Rectangle"/>
            <p:cNvSpPr/>
            <p:nvPr/>
          </p:nvSpPr>
          <p:spPr>
            <a:xfrm>
              <a:off x="0" y="0"/>
              <a:ext cx="2209800" cy="2586037"/>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lnSpc>
                  <a:spcPct val="115000"/>
                </a:lnSpc>
                <a:spcBef>
                  <a:spcPts val="700"/>
                </a:spcBef>
              </a:pPr>
            </a:p>
          </p:txBody>
        </p:sp>
        <p:sp>
          <p:nvSpPr>
            <p:cNvPr id="744" name="El titular de la tecnología no puede licenciar la tecnología a otras partes…"/>
            <p:cNvSpPr txBox="1"/>
            <p:nvPr/>
          </p:nvSpPr>
          <p:spPr>
            <a:xfrm>
              <a:off x="4762" y="50482"/>
              <a:ext cx="2200276" cy="18517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nSpc>
                  <a:spcPct val="115000"/>
                </a:lnSpc>
                <a:spcBef>
                  <a:spcPts val="500"/>
                </a:spcBef>
                <a:defRPr sz="1400">
                  <a:latin typeface="Arial"/>
                  <a:ea typeface="Arial"/>
                  <a:cs typeface="Arial"/>
                  <a:sym typeface="Arial"/>
                </a:defRPr>
              </a:pPr>
              <a:r>
                <a:t>El titular de la tecnología no puede licenciar la tecnología a otras partes</a:t>
              </a:r>
            </a:p>
            <a:p>
              <a:pPr>
                <a:lnSpc>
                  <a:spcPct val="115000"/>
                </a:lnSpc>
                <a:spcBef>
                  <a:spcPts val="500"/>
                </a:spcBef>
                <a:defRPr sz="1400">
                  <a:latin typeface="Arial"/>
                  <a:ea typeface="Arial"/>
                  <a:cs typeface="Arial"/>
                  <a:sym typeface="Arial"/>
                </a:defRPr>
              </a:pPr>
              <a:r>
                <a:t>Tanto el titular como el licenciatario esta facultados para explotar los resultados  </a:t>
              </a:r>
            </a:p>
          </p:txBody>
        </p:sp>
      </p:grpSp>
      <p:grpSp>
        <p:nvGrpSpPr>
          <p:cNvPr id="748" name="Rectangle 5"/>
          <p:cNvGrpSpPr/>
          <p:nvPr/>
        </p:nvGrpSpPr>
        <p:grpSpPr>
          <a:xfrm>
            <a:off x="2513172" y="1752733"/>
            <a:ext cx="2159001" cy="609601"/>
            <a:chOff x="0" y="0"/>
            <a:chExt cx="2159000" cy="609600"/>
          </a:xfrm>
        </p:grpSpPr>
        <p:sp>
          <p:nvSpPr>
            <p:cNvPr id="746" name="Rectangle"/>
            <p:cNvSpPr/>
            <p:nvPr/>
          </p:nvSpPr>
          <p:spPr>
            <a:xfrm>
              <a:off x="0" y="0"/>
              <a:ext cx="2159000" cy="609600"/>
            </a:xfrm>
            <a:prstGeom prst="rect">
              <a:avLst/>
            </a:prstGeom>
            <a:solidFill>
              <a:srgbClr val="FFFFCC"/>
            </a:solidFill>
            <a:ln w="9525" cap="flat">
              <a:solidFill>
                <a:srgbClr val="000000"/>
              </a:solidFill>
              <a:prstDash val="solid"/>
              <a:miter lim="800000"/>
            </a:ln>
            <a:effectLst/>
          </p:spPr>
          <p:txBody>
            <a:bodyPr wrap="square" lIns="45719" tIns="45719" rIns="45719" bIns="45719" numCol="1" anchor="ctr">
              <a:noAutofit/>
            </a:bodyPr>
            <a:lstStyle/>
            <a:p>
              <a:pPr marL="285750" indent="-285750" algn="ctr" defTabSz="762000">
                <a:spcBef>
                  <a:spcPts val="400"/>
                </a:spcBef>
                <a:defRPr sz="1600">
                  <a:solidFill>
                    <a:srgbClr val="0000FF"/>
                  </a:solidFill>
                  <a:latin typeface="Arial"/>
                  <a:ea typeface="Arial"/>
                  <a:cs typeface="Arial"/>
                  <a:sym typeface="Arial"/>
                </a:defRPr>
              </a:pPr>
            </a:p>
          </p:txBody>
        </p:sp>
        <p:sp>
          <p:nvSpPr>
            <p:cNvPr id="747" name="No-Exclusivo"/>
            <p:cNvSpPr txBox="1"/>
            <p:nvPr/>
          </p:nvSpPr>
          <p:spPr>
            <a:xfrm>
              <a:off x="50482" y="148103"/>
              <a:ext cx="2058036"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285750" indent="-285750" algn="ctr" defTabSz="762000">
                <a:spcBef>
                  <a:spcPts val="300"/>
                </a:spcBef>
                <a:defRPr sz="1600">
                  <a:solidFill>
                    <a:srgbClr val="0000FF"/>
                  </a:solidFill>
                  <a:latin typeface="Arial"/>
                  <a:ea typeface="Arial"/>
                  <a:cs typeface="Arial"/>
                  <a:sym typeface="Arial"/>
                </a:defRPr>
              </a:lvl1pPr>
            </a:lstStyle>
            <a:p>
              <a:pPr/>
              <a:r>
                <a:t>No-Exclusivo</a:t>
              </a:r>
            </a:p>
          </p:txBody>
        </p:sp>
      </p:grpSp>
      <p:grpSp>
        <p:nvGrpSpPr>
          <p:cNvPr id="751" name="Rectangle 6"/>
          <p:cNvGrpSpPr/>
          <p:nvPr/>
        </p:nvGrpSpPr>
        <p:grpSpPr>
          <a:xfrm>
            <a:off x="4961444" y="1752733"/>
            <a:ext cx="2209801" cy="609601"/>
            <a:chOff x="0" y="0"/>
            <a:chExt cx="2209800" cy="609600"/>
          </a:xfrm>
        </p:grpSpPr>
        <p:sp>
          <p:nvSpPr>
            <p:cNvPr id="749" name="Rectangle"/>
            <p:cNvSpPr/>
            <p:nvPr/>
          </p:nvSpPr>
          <p:spPr>
            <a:xfrm>
              <a:off x="0" y="0"/>
              <a:ext cx="2209800" cy="609600"/>
            </a:xfrm>
            <a:prstGeom prst="rect">
              <a:avLst/>
            </a:prstGeom>
            <a:solidFill>
              <a:srgbClr val="FFFFCC"/>
            </a:solidFill>
            <a:ln w="9525" cap="flat">
              <a:solidFill>
                <a:srgbClr val="000000"/>
              </a:solidFill>
              <a:prstDash val="solid"/>
              <a:miter lim="800000"/>
            </a:ln>
            <a:effectLst/>
          </p:spPr>
          <p:txBody>
            <a:bodyPr wrap="square" lIns="45719" tIns="45719" rIns="45719" bIns="45719" numCol="1" anchor="ctr">
              <a:noAutofit/>
            </a:bodyPr>
            <a:lstStyle/>
            <a:p>
              <a:pPr marL="285750" indent="-285750" algn="ctr" defTabSz="762000">
                <a:spcBef>
                  <a:spcPts val="400"/>
                </a:spcBef>
                <a:defRPr sz="1600">
                  <a:solidFill>
                    <a:srgbClr val="0000FF"/>
                  </a:solidFill>
                  <a:latin typeface="Arial"/>
                  <a:ea typeface="Arial"/>
                  <a:cs typeface="Arial"/>
                  <a:sym typeface="Arial"/>
                </a:defRPr>
              </a:pPr>
            </a:p>
          </p:txBody>
        </p:sp>
        <p:sp>
          <p:nvSpPr>
            <p:cNvPr id="750" name="Único"/>
            <p:cNvSpPr txBox="1"/>
            <p:nvPr/>
          </p:nvSpPr>
          <p:spPr>
            <a:xfrm>
              <a:off x="50482" y="148103"/>
              <a:ext cx="2108836"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285750" indent="-285750" algn="ctr" defTabSz="762000">
                <a:spcBef>
                  <a:spcPts val="300"/>
                </a:spcBef>
                <a:defRPr sz="1600">
                  <a:solidFill>
                    <a:srgbClr val="0000FF"/>
                  </a:solidFill>
                  <a:latin typeface="Arial"/>
                  <a:ea typeface="Arial"/>
                  <a:cs typeface="Arial"/>
                  <a:sym typeface="Arial"/>
                </a:defRPr>
              </a:lvl1pPr>
            </a:lstStyle>
            <a:p>
              <a:pPr/>
              <a:r>
                <a:t>Único</a:t>
              </a:r>
            </a:p>
          </p:txBody>
        </p:sp>
      </p:grpSp>
      <p:grpSp>
        <p:nvGrpSpPr>
          <p:cNvPr id="754" name="Rectangle 7"/>
          <p:cNvGrpSpPr/>
          <p:nvPr/>
        </p:nvGrpSpPr>
        <p:grpSpPr>
          <a:xfrm>
            <a:off x="7481724" y="1752733"/>
            <a:ext cx="2159001" cy="609601"/>
            <a:chOff x="0" y="0"/>
            <a:chExt cx="2159000" cy="609600"/>
          </a:xfrm>
        </p:grpSpPr>
        <p:sp>
          <p:nvSpPr>
            <p:cNvPr id="752" name="Rectangle"/>
            <p:cNvSpPr/>
            <p:nvPr/>
          </p:nvSpPr>
          <p:spPr>
            <a:xfrm>
              <a:off x="0" y="0"/>
              <a:ext cx="2159000" cy="609600"/>
            </a:xfrm>
            <a:prstGeom prst="rect">
              <a:avLst/>
            </a:prstGeom>
            <a:solidFill>
              <a:srgbClr val="FFFFCC"/>
            </a:solidFill>
            <a:ln w="9525" cap="flat">
              <a:solidFill>
                <a:srgbClr val="000000"/>
              </a:solidFill>
              <a:prstDash val="solid"/>
              <a:miter lim="800000"/>
            </a:ln>
            <a:effectLst/>
          </p:spPr>
          <p:txBody>
            <a:bodyPr wrap="square" lIns="45719" tIns="45719" rIns="45719" bIns="45719" numCol="1" anchor="ctr">
              <a:noAutofit/>
            </a:bodyPr>
            <a:lstStyle/>
            <a:p>
              <a:pPr marL="285750" indent="-285750" algn="ctr" defTabSz="762000">
                <a:spcBef>
                  <a:spcPts val="400"/>
                </a:spcBef>
                <a:defRPr sz="1600">
                  <a:solidFill>
                    <a:srgbClr val="FFFFFF"/>
                  </a:solidFill>
                  <a:latin typeface="Arial"/>
                  <a:ea typeface="Arial"/>
                  <a:cs typeface="Arial"/>
                  <a:sym typeface="Arial"/>
                </a:defRPr>
              </a:pPr>
            </a:p>
          </p:txBody>
        </p:sp>
        <p:sp>
          <p:nvSpPr>
            <p:cNvPr id="753" name="Exclusivo"/>
            <p:cNvSpPr txBox="1"/>
            <p:nvPr/>
          </p:nvSpPr>
          <p:spPr>
            <a:xfrm>
              <a:off x="50482" y="148103"/>
              <a:ext cx="2058036"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285750" indent="-285750" algn="ctr" defTabSz="762000">
                <a:spcBef>
                  <a:spcPts val="300"/>
                </a:spcBef>
                <a:defRPr sz="1600">
                  <a:solidFill>
                    <a:srgbClr val="0000FF"/>
                  </a:solidFill>
                  <a:latin typeface="Arial"/>
                  <a:ea typeface="Arial"/>
                  <a:cs typeface="Arial"/>
                  <a:sym typeface="Arial"/>
                </a:defRPr>
              </a:lvl1pPr>
            </a:lstStyle>
            <a:p>
              <a:pPr/>
              <a:r>
                <a:t>Exclusivo</a:t>
              </a:r>
            </a:p>
          </p:txBody>
        </p:sp>
      </p:grpSp>
      <p:grpSp>
        <p:nvGrpSpPr>
          <p:cNvPr id="757" name="AutoShape 8"/>
          <p:cNvGrpSpPr/>
          <p:nvPr/>
        </p:nvGrpSpPr>
        <p:grpSpPr>
          <a:xfrm>
            <a:off x="7481724" y="2388107"/>
            <a:ext cx="2159001" cy="2586037"/>
            <a:chOff x="0" y="0"/>
            <a:chExt cx="2159000" cy="2586036"/>
          </a:xfrm>
        </p:grpSpPr>
        <p:sp>
          <p:nvSpPr>
            <p:cNvPr id="755" name="Rectangle"/>
            <p:cNvSpPr/>
            <p:nvPr/>
          </p:nvSpPr>
          <p:spPr>
            <a:xfrm>
              <a:off x="0" y="0"/>
              <a:ext cx="2159000" cy="2586037"/>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lnSpc>
                  <a:spcPct val="115000"/>
                </a:lnSpc>
                <a:spcBef>
                  <a:spcPts val="700"/>
                </a:spcBef>
              </a:pPr>
            </a:p>
          </p:txBody>
        </p:sp>
        <p:sp>
          <p:nvSpPr>
            <p:cNvPr id="756" name="Se otorgan plenas facultades al licenciatario.…"/>
            <p:cNvSpPr txBox="1"/>
            <p:nvPr/>
          </p:nvSpPr>
          <p:spPr>
            <a:xfrm>
              <a:off x="4762" y="50482"/>
              <a:ext cx="2149476" cy="2084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nSpc>
                  <a:spcPct val="115000"/>
                </a:lnSpc>
                <a:spcBef>
                  <a:spcPts val="500"/>
                </a:spcBef>
                <a:defRPr sz="1400">
                  <a:latin typeface="Arial"/>
                  <a:ea typeface="Arial"/>
                  <a:cs typeface="Arial"/>
                  <a:sym typeface="Arial"/>
                </a:defRPr>
              </a:pPr>
              <a:r>
                <a:t>Se otorgan plenas facultades al licenciatario.</a:t>
              </a:r>
            </a:p>
            <a:p>
              <a:pPr>
                <a:lnSpc>
                  <a:spcPct val="115000"/>
                </a:lnSpc>
                <a:spcBef>
                  <a:spcPts val="500"/>
                </a:spcBef>
                <a:defRPr sz="1400">
                  <a:latin typeface="Arial"/>
                  <a:ea typeface="Arial"/>
                  <a:cs typeface="Arial"/>
                  <a:sym typeface="Arial"/>
                </a:defRPr>
              </a:pPr>
              <a:r>
                <a:t>El titular de la tecnología no puede conceder licencias a otros ni explotar la tecnología por sí mismo.</a:t>
              </a:r>
            </a:p>
          </p:txBody>
        </p:sp>
      </p:grpSp>
      <p:grpSp>
        <p:nvGrpSpPr>
          <p:cNvPr id="760" name="AutoShape 9"/>
          <p:cNvGrpSpPr/>
          <p:nvPr/>
        </p:nvGrpSpPr>
        <p:grpSpPr>
          <a:xfrm>
            <a:off x="2513172" y="2388107"/>
            <a:ext cx="2159001" cy="2586037"/>
            <a:chOff x="0" y="0"/>
            <a:chExt cx="2159000" cy="2586036"/>
          </a:xfrm>
        </p:grpSpPr>
        <p:sp>
          <p:nvSpPr>
            <p:cNvPr id="758" name="Rectangle"/>
            <p:cNvSpPr/>
            <p:nvPr/>
          </p:nvSpPr>
          <p:spPr>
            <a:xfrm>
              <a:off x="0" y="0"/>
              <a:ext cx="2159000" cy="2586037"/>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lnSpc>
                  <a:spcPct val="115000"/>
                </a:lnSpc>
                <a:spcBef>
                  <a:spcPts val="700"/>
                </a:spcBef>
              </a:pPr>
            </a:p>
          </p:txBody>
        </p:sp>
        <p:sp>
          <p:nvSpPr>
            <p:cNvPr id="759" name="El titular de la tecnología puede explotar la tecnología por sí mismo, y puede licenciarte a otras partes."/>
            <p:cNvSpPr txBox="1"/>
            <p:nvPr/>
          </p:nvSpPr>
          <p:spPr>
            <a:xfrm>
              <a:off x="4762" y="50482"/>
              <a:ext cx="2149476" cy="21238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nSpc>
                  <a:spcPct val="115000"/>
                </a:lnSpc>
                <a:spcBef>
                  <a:spcPts val="500"/>
                </a:spcBef>
                <a:defRPr sz="1400">
                  <a:latin typeface="Arial"/>
                  <a:ea typeface="Arial"/>
                  <a:cs typeface="Arial"/>
                  <a:sym typeface="Arial"/>
                </a:defRPr>
              </a:pPr>
              <a:r>
                <a:t>El titular de la tecnología puede explotar la tecnología por sí mismo, y puede licenciarte a otras partes.</a:t>
              </a:r>
            </a:p>
            <a:p>
              <a:pPr>
                <a:lnSpc>
                  <a:spcPct val="115000"/>
                </a:lnSpc>
                <a:spcBef>
                  <a:spcPts val="500"/>
                </a:spcBef>
                <a:defRPr sz="1400">
                  <a:latin typeface="Arial"/>
                  <a:ea typeface="Arial"/>
                  <a:cs typeface="Arial"/>
                  <a:sym typeface="Arial"/>
                </a:defRPr>
              </a:pPr>
            </a:p>
          </p:txBody>
        </p:sp>
      </p:grpSp>
      <p:sp>
        <p:nvSpPr>
          <p:cNvPr id="761" name="TextBox 3"/>
          <p:cNvSpPr txBox="1"/>
          <p:nvPr/>
        </p:nvSpPr>
        <p:spPr>
          <a:xfrm>
            <a:off x="2558893" y="5411630"/>
            <a:ext cx="690428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Restricciones de territorios, productos, procesos, alcance </a:t>
            </a:r>
          </a:p>
        </p:txBody>
      </p:sp>
      <p:sp>
        <p:nvSpPr>
          <p:cNvPr id="762" name="Title 1"/>
          <p:cNvSpPr txBox="1"/>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3600"/>
            </a:lvl1pPr>
          </a:lstStyle>
          <a:p>
            <a:pPr/>
            <a:r>
              <a:t>Tipos de Acuerdos de Licencia</a:t>
            </a:r>
          </a:p>
        </p:txBody>
      </p:sp>
      <p:sp>
        <p:nvSpPr>
          <p:cNvPr id="763"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Title 1"/>
          <p:cNvSpPr txBox="1"/>
          <p:nvPr>
            <p:ph type="title"/>
          </p:nvPr>
        </p:nvSpPr>
        <p:spPr>
          <a:xfrm>
            <a:off x="365759" y="2166366"/>
            <a:ext cx="11471565" cy="1739346"/>
          </a:xfrm>
          <a:prstGeom prst="rect">
            <a:avLst/>
          </a:prstGeom>
        </p:spPr>
        <p:txBody>
          <a:bodyPr/>
          <a:lstStyle/>
          <a:p>
            <a:pPr/>
            <a:r>
              <a:t>Veamos si te has enterado bien</a:t>
            </a:r>
          </a:p>
        </p:txBody>
      </p:sp>
      <p:sp>
        <p:nvSpPr>
          <p:cNvPr id="76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Title 3"/>
          <p:cNvSpPr txBox="1"/>
          <p:nvPr>
            <p:ph type="title"/>
          </p:nvPr>
        </p:nvSpPr>
        <p:spPr>
          <a:xfrm>
            <a:off x="365759" y="2166366"/>
            <a:ext cx="11471565" cy="1739346"/>
          </a:xfrm>
          <a:prstGeom prst="rect">
            <a:avLst/>
          </a:prstGeom>
        </p:spPr>
        <p:txBody>
          <a:bodyPr/>
          <a:lstStyle>
            <a:lvl1pPr>
              <a:defRPr sz="4800"/>
            </a:lvl1pPr>
          </a:lstStyle>
          <a:p>
            <a:pPr/>
            <a:r>
              <a:t>¿Cómo se protege la propiedad intelectual creada por los artistas? </a:t>
            </a:r>
          </a:p>
        </p:txBody>
      </p:sp>
      <p:sp>
        <p:nvSpPr>
          <p:cNvPr id="769" name="Subtitle 4"/>
          <p:cNvSpPr txBox="1"/>
          <p:nvPr>
            <p:ph type="body" sz="quarter" idx="1"/>
          </p:nvPr>
        </p:nvSpPr>
        <p:spPr>
          <a:xfrm>
            <a:off x="1524000" y="3970316"/>
            <a:ext cx="9144000" cy="1309256"/>
          </a:xfrm>
          <a:prstGeom prst="rect">
            <a:avLst/>
          </a:prstGeom>
        </p:spPr>
        <p:txBody>
          <a:bodyPr/>
          <a:lstStyle>
            <a:lvl1pPr>
              <a:defRPr sz="3600"/>
            </a:lvl1pPr>
          </a:lstStyle>
          <a:p>
            <a:pPr/>
            <a:r>
              <a:t>Derechos de autor (copyright)</a:t>
            </a:r>
          </a:p>
        </p:txBody>
      </p:sp>
      <p:sp>
        <p:nvSpPr>
          <p:cNvPr id="770"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769">
                                            <p:bg/>
                                          </p:spTgt>
                                        </p:tgtEl>
                                        <p:attrNameLst>
                                          <p:attrName>style.visibility</p:attrName>
                                        </p:attrNameLst>
                                      </p:cBhvr>
                                      <p:to>
                                        <p:strVal val="visible"/>
                                      </p:to>
                                    </p:set>
                                    <p:animEffect filter="wipe(down)" transition="in">
                                      <p:cBhvr>
                                        <p:cTn id="7" dur="500"/>
                                        <p:tgtEl>
                                          <p:spTgt spid="769">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769">
                                            <p:txEl>
                                              <p:pRg st="0" end="0"/>
                                            </p:txEl>
                                          </p:spTgt>
                                        </p:tgtEl>
                                        <p:attrNameLst>
                                          <p:attrName>style.visibility</p:attrName>
                                        </p:attrNameLst>
                                      </p:cBhvr>
                                      <p:to>
                                        <p:strVal val="visible"/>
                                      </p:to>
                                    </p:set>
                                    <p:animEffect filter="wipe(down)" transition="in">
                                      <p:cBhvr>
                                        <p:cTn id="10" dur="500"/>
                                        <p:tgtEl>
                                          <p:spTgt spid="76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69"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Title 1"/>
          <p:cNvSpPr txBox="1"/>
          <p:nvPr>
            <p:ph type="title"/>
          </p:nvPr>
        </p:nvSpPr>
        <p:spPr>
          <a:xfrm>
            <a:off x="365759" y="2166366"/>
            <a:ext cx="11471565" cy="1739346"/>
          </a:xfrm>
          <a:prstGeom prst="rect">
            <a:avLst/>
          </a:prstGeom>
        </p:spPr>
        <p:txBody>
          <a:bodyPr/>
          <a:lstStyle>
            <a:lvl1pPr>
              <a:defRPr sz="4800"/>
            </a:lvl1pPr>
          </a:lstStyle>
          <a:p>
            <a:pPr/>
            <a:r>
              <a:t>¿Cómo se protege la propiedad industrial creada por los diseñadores? </a:t>
            </a:r>
          </a:p>
        </p:txBody>
      </p:sp>
      <p:sp>
        <p:nvSpPr>
          <p:cNvPr id="773" name="Subtitle 2"/>
          <p:cNvSpPr txBox="1"/>
          <p:nvPr>
            <p:ph type="body" sz="quarter" idx="1"/>
          </p:nvPr>
        </p:nvSpPr>
        <p:spPr>
          <a:xfrm>
            <a:off x="1524000" y="3970316"/>
            <a:ext cx="9144000" cy="1309256"/>
          </a:xfrm>
          <a:prstGeom prst="rect">
            <a:avLst/>
          </a:prstGeom>
        </p:spPr>
        <p:txBody>
          <a:bodyPr/>
          <a:lstStyle>
            <a:lvl1pPr>
              <a:defRPr sz="3600"/>
            </a:lvl1pPr>
          </a:lstStyle>
          <a:p>
            <a:pPr/>
            <a:r>
              <a:t>Diseño industrial</a:t>
            </a:r>
          </a:p>
        </p:txBody>
      </p:sp>
      <p:sp>
        <p:nvSpPr>
          <p:cNvPr id="774"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773">
                                            <p:bg/>
                                          </p:spTgt>
                                        </p:tgtEl>
                                        <p:attrNameLst>
                                          <p:attrName>style.visibility</p:attrName>
                                        </p:attrNameLst>
                                      </p:cBhvr>
                                      <p:to>
                                        <p:strVal val="visible"/>
                                      </p:to>
                                    </p:set>
                                    <p:animEffect filter="wipe(down)" transition="in">
                                      <p:cBhvr>
                                        <p:cTn id="7" dur="500"/>
                                        <p:tgtEl>
                                          <p:spTgt spid="773">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773">
                                            <p:txEl>
                                              <p:pRg st="0" end="0"/>
                                            </p:txEl>
                                          </p:spTgt>
                                        </p:tgtEl>
                                        <p:attrNameLst>
                                          <p:attrName>style.visibility</p:attrName>
                                        </p:attrNameLst>
                                      </p:cBhvr>
                                      <p:to>
                                        <p:strVal val="visible"/>
                                      </p:to>
                                    </p:set>
                                    <p:animEffect filter="wipe(down)" transition="in">
                                      <p:cBhvr>
                                        <p:cTn id="10" dur="500"/>
                                        <p:tgtEl>
                                          <p:spTgt spid="77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73"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Title 1"/>
          <p:cNvSpPr txBox="1"/>
          <p:nvPr>
            <p:ph type="title"/>
          </p:nvPr>
        </p:nvSpPr>
        <p:spPr>
          <a:xfrm>
            <a:off x="365759" y="2166366"/>
            <a:ext cx="11471565" cy="1739346"/>
          </a:xfrm>
          <a:prstGeom prst="rect">
            <a:avLst/>
          </a:prstGeom>
        </p:spPr>
        <p:txBody>
          <a:bodyPr/>
          <a:lstStyle>
            <a:lvl1pPr>
              <a:defRPr sz="4800"/>
            </a:lvl1pPr>
          </a:lstStyle>
          <a:p>
            <a:pPr/>
            <a:r>
              <a:t>¿Cómo se protege la propiedad industrial creada por inventores?</a:t>
            </a:r>
          </a:p>
        </p:txBody>
      </p:sp>
      <p:sp>
        <p:nvSpPr>
          <p:cNvPr id="777" name="Subtitle 2"/>
          <p:cNvSpPr txBox="1"/>
          <p:nvPr>
            <p:ph type="body" sz="quarter" idx="1"/>
          </p:nvPr>
        </p:nvSpPr>
        <p:spPr>
          <a:xfrm>
            <a:off x="1524000" y="3970316"/>
            <a:ext cx="9144000" cy="1309256"/>
          </a:xfrm>
          <a:prstGeom prst="rect">
            <a:avLst/>
          </a:prstGeom>
        </p:spPr>
        <p:txBody>
          <a:bodyPr/>
          <a:lstStyle>
            <a:lvl1pPr>
              <a:defRPr sz="3600"/>
            </a:lvl1pPr>
          </a:lstStyle>
          <a:p>
            <a:pPr/>
            <a:r>
              <a:t>Patentes</a:t>
            </a:r>
          </a:p>
        </p:txBody>
      </p:sp>
      <p:sp>
        <p:nvSpPr>
          <p:cNvPr id="77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777">
                                            <p:bg/>
                                          </p:spTgt>
                                        </p:tgtEl>
                                        <p:attrNameLst>
                                          <p:attrName>style.visibility</p:attrName>
                                        </p:attrNameLst>
                                      </p:cBhvr>
                                      <p:to>
                                        <p:strVal val="visible"/>
                                      </p:to>
                                    </p:set>
                                    <p:animEffect filter="wipe(down)" transition="in">
                                      <p:cBhvr>
                                        <p:cTn id="7" dur="500"/>
                                        <p:tgtEl>
                                          <p:spTgt spid="777">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777">
                                            <p:txEl>
                                              <p:pRg st="0" end="0"/>
                                            </p:txEl>
                                          </p:spTgt>
                                        </p:tgtEl>
                                        <p:attrNameLst>
                                          <p:attrName>style.visibility</p:attrName>
                                        </p:attrNameLst>
                                      </p:cBhvr>
                                      <p:to>
                                        <p:strVal val="visible"/>
                                      </p:to>
                                    </p:set>
                                    <p:animEffect filter="wipe(down)" transition="in">
                                      <p:cBhvr>
                                        <p:cTn id="10" dur="500"/>
                                        <p:tgtEl>
                                          <p:spTgt spid="77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77"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Title 1"/>
          <p:cNvSpPr txBox="1"/>
          <p:nvPr>
            <p:ph type="title"/>
          </p:nvPr>
        </p:nvSpPr>
        <p:spPr>
          <a:xfrm>
            <a:off x="365759" y="2166366"/>
            <a:ext cx="11471565" cy="1739346"/>
          </a:xfrm>
          <a:prstGeom prst="rect">
            <a:avLst/>
          </a:prstGeom>
        </p:spPr>
        <p:txBody>
          <a:bodyPr/>
          <a:lstStyle>
            <a:lvl1pPr>
              <a:defRPr sz="4800"/>
            </a:lvl1pPr>
          </a:lstStyle>
          <a:p>
            <a:pPr/>
            <a:r>
              <a:t>¿Qué es una “indicación geográfica”?</a:t>
            </a:r>
          </a:p>
        </p:txBody>
      </p:sp>
      <p:sp>
        <p:nvSpPr>
          <p:cNvPr id="781" name="Subtitle 2"/>
          <p:cNvSpPr txBox="1"/>
          <p:nvPr>
            <p:ph type="body" sz="quarter" idx="1"/>
          </p:nvPr>
        </p:nvSpPr>
        <p:spPr>
          <a:xfrm>
            <a:off x="1524000" y="3970316"/>
            <a:ext cx="9144000" cy="1309256"/>
          </a:xfrm>
          <a:prstGeom prst="rect">
            <a:avLst/>
          </a:prstGeom>
        </p:spPr>
        <p:txBody>
          <a:bodyPr/>
          <a:lstStyle/>
          <a:p>
            <a:pPr defTabSz="758951">
              <a:lnSpc>
                <a:spcPct val="72000"/>
              </a:lnSpc>
              <a:spcBef>
                <a:spcPts val="800"/>
              </a:spcBef>
              <a:defRPr sz="2075"/>
            </a:pPr>
            <a:r>
              <a:t>Una indicación geográfica proporcionan information sobre la procedencia geográfica de un producto, cuando ese lugar es reconocido por este tipo de productos. </a:t>
            </a:r>
            <a:endParaRPr sz="1162"/>
          </a:p>
          <a:p>
            <a:pPr defTabSz="758951">
              <a:lnSpc>
                <a:spcPct val="72000"/>
              </a:lnSpc>
              <a:spcBef>
                <a:spcPts val="800"/>
              </a:spcBef>
              <a:defRPr sz="2075"/>
            </a:pPr>
            <a:r>
              <a:t>Solo los producto que provengan de esa zona, pueden ser marcados con la “indicación geográfica” correspondiente</a:t>
            </a:r>
          </a:p>
        </p:txBody>
      </p:sp>
      <p:sp>
        <p:nvSpPr>
          <p:cNvPr id="782"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781">
                                            <p:bg/>
                                          </p:spTgt>
                                        </p:tgtEl>
                                        <p:attrNameLst>
                                          <p:attrName>style.visibility</p:attrName>
                                        </p:attrNameLst>
                                      </p:cBhvr>
                                      <p:to>
                                        <p:strVal val="visible"/>
                                      </p:to>
                                    </p:set>
                                    <p:animEffect filter="wipe(down)" transition="in">
                                      <p:cBhvr>
                                        <p:cTn id="7" dur="500"/>
                                        <p:tgtEl>
                                          <p:spTgt spid="781">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781">
                                            <p:txEl>
                                              <p:pRg st="0" end="0"/>
                                            </p:txEl>
                                          </p:spTgt>
                                        </p:tgtEl>
                                        <p:attrNameLst>
                                          <p:attrName>style.visibility</p:attrName>
                                        </p:attrNameLst>
                                      </p:cBhvr>
                                      <p:to>
                                        <p:strVal val="visible"/>
                                      </p:to>
                                    </p:set>
                                    <p:animEffect filter="wipe(down)" transition="in">
                                      <p:cBhvr>
                                        <p:cTn id="10" dur="500"/>
                                        <p:tgtEl>
                                          <p:spTgt spid="7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1" fill="hold">
                                  <p:stCondLst>
                                    <p:cond delay="0"/>
                                  </p:stCondLst>
                                  <p:iterate type="el" backwards="0">
                                    <p:tmAbs val="0"/>
                                  </p:iterate>
                                  <p:childTnLst>
                                    <p:set>
                                      <p:cBhvr>
                                        <p:cTn id="14" fill="hold"/>
                                        <p:tgtEl>
                                          <p:spTgt spid="781">
                                            <p:txEl>
                                              <p:pRg st="1" end="1"/>
                                            </p:txEl>
                                          </p:spTgt>
                                        </p:tgtEl>
                                        <p:attrNameLst>
                                          <p:attrName>style.visibility</p:attrName>
                                        </p:attrNameLst>
                                      </p:cBhvr>
                                      <p:to>
                                        <p:strVal val="visible"/>
                                      </p:to>
                                    </p:set>
                                    <p:animEffect filter="wipe(down)" transition="in">
                                      <p:cBhvr>
                                        <p:cTn id="15" dur="500"/>
                                        <p:tgtEl>
                                          <p:spTgt spid="78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81"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Title 1"/>
          <p:cNvSpPr txBox="1"/>
          <p:nvPr>
            <p:ph type="title"/>
          </p:nvPr>
        </p:nvSpPr>
        <p:spPr>
          <a:xfrm>
            <a:off x="365759" y="2166366"/>
            <a:ext cx="11471565" cy="1739346"/>
          </a:xfrm>
          <a:prstGeom prst="rect">
            <a:avLst/>
          </a:prstGeom>
        </p:spPr>
        <p:txBody>
          <a:bodyPr/>
          <a:lstStyle/>
          <a:p>
            <a:pPr/>
            <a:r>
              <a:t>¿Cómo comercializo mi PI?</a:t>
            </a:r>
          </a:p>
        </p:txBody>
      </p:sp>
      <p:sp>
        <p:nvSpPr>
          <p:cNvPr id="785" name="Subtitle 2"/>
          <p:cNvSpPr txBox="1"/>
          <p:nvPr>
            <p:ph type="body" sz="quarter" idx="1"/>
          </p:nvPr>
        </p:nvSpPr>
        <p:spPr>
          <a:xfrm>
            <a:off x="1524000" y="3970316"/>
            <a:ext cx="9144000" cy="1309256"/>
          </a:xfrm>
          <a:prstGeom prst="rect">
            <a:avLst/>
          </a:prstGeom>
        </p:spPr>
        <p:txBody>
          <a:bodyPr/>
          <a:lstStyle/>
          <a:p>
            <a:pPr defTabSz="877823">
              <a:lnSpc>
                <a:spcPct val="72000"/>
              </a:lnSpc>
              <a:spcBef>
                <a:spcPts val="900"/>
              </a:spcBef>
              <a:defRPr sz="1727"/>
            </a:pPr>
            <a:r>
              <a:t>Licencia</a:t>
            </a:r>
          </a:p>
          <a:p>
            <a:pPr defTabSz="877823">
              <a:lnSpc>
                <a:spcPct val="72000"/>
              </a:lnSpc>
              <a:spcBef>
                <a:spcPts val="900"/>
              </a:spcBef>
              <a:defRPr sz="1727"/>
            </a:pPr>
            <a:r>
              <a:t>Venta</a:t>
            </a:r>
          </a:p>
          <a:p>
            <a:pPr defTabSz="877823">
              <a:lnSpc>
                <a:spcPct val="72000"/>
              </a:lnSpc>
              <a:spcBef>
                <a:spcPts val="900"/>
              </a:spcBef>
              <a:defRPr sz="1727"/>
            </a:pPr>
            <a:r>
              <a:t>Emprendimiento</a:t>
            </a:r>
          </a:p>
          <a:p>
            <a:pPr defTabSz="877823">
              <a:lnSpc>
                <a:spcPct val="72000"/>
              </a:lnSpc>
              <a:spcBef>
                <a:spcPts val="900"/>
              </a:spcBef>
              <a:defRPr sz="1727"/>
            </a:pPr>
            <a:r>
              <a:t>Startup</a:t>
            </a:r>
          </a:p>
        </p:txBody>
      </p:sp>
      <p:sp>
        <p:nvSpPr>
          <p:cNvPr id="786"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8" name="Picture 2" descr="Picture 2"/>
          <p:cNvPicPr>
            <a:picLocks noChangeAspect="1"/>
          </p:cNvPicPr>
          <p:nvPr/>
        </p:nvPicPr>
        <p:blipFill>
          <a:blip r:embed="rId2">
            <a:extLst/>
          </a:blip>
          <a:stretch>
            <a:fillRect/>
          </a:stretch>
        </p:blipFill>
        <p:spPr>
          <a:xfrm>
            <a:off x="913751" y="3704240"/>
            <a:ext cx="2857501" cy="2514601"/>
          </a:xfrm>
          <a:prstGeom prst="rect">
            <a:avLst/>
          </a:prstGeom>
          <a:ln w="12700">
            <a:miter lim="400000"/>
          </a:ln>
        </p:spPr>
      </p:pic>
      <p:pic>
        <p:nvPicPr>
          <p:cNvPr id="789" name="Picture 3" descr="Picture 3"/>
          <p:cNvPicPr>
            <a:picLocks noChangeAspect="1"/>
          </p:cNvPicPr>
          <p:nvPr/>
        </p:nvPicPr>
        <p:blipFill>
          <a:blip r:embed="rId3">
            <a:extLst/>
          </a:blip>
          <a:stretch>
            <a:fillRect/>
          </a:stretch>
        </p:blipFill>
        <p:spPr>
          <a:xfrm>
            <a:off x="4468798" y="3536003"/>
            <a:ext cx="3667126" cy="2971801"/>
          </a:xfrm>
          <a:prstGeom prst="rect">
            <a:avLst/>
          </a:prstGeom>
          <a:ln w="12700">
            <a:miter lim="400000"/>
          </a:ln>
        </p:spPr>
      </p:pic>
      <p:sp>
        <p:nvSpPr>
          <p:cNvPr id="790"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Title 1"/>
          <p:cNvSpPr txBox="1"/>
          <p:nvPr>
            <p:ph type="title"/>
          </p:nvPr>
        </p:nvSpPr>
        <p:spPr>
          <a:prstGeom prst="rect">
            <a:avLst/>
          </a:prstGeom>
        </p:spPr>
        <p:txBody>
          <a:bodyPr/>
          <a:lstStyle>
            <a:lvl1pPr>
              <a:defRPr b="1">
                <a:latin typeface="+mj-lt"/>
                <a:ea typeface="+mj-ea"/>
                <a:cs typeface="+mj-cs"/>
                <a:sym typeface="Calibri"/>
              </a:defRPr>
            </a:lvl1pPr>
          </a:lstStyle>
          <a:p>
            <a:pPr/>
            <a:r>
              <a:t>Referencias</a:t>
            </a:r>
          </a:p>
        </p:txBody>
      </p:sp>
      <p:sp>
        <p:nvSpPr>
          <p:cNvPr id="793" name="Content Placeholder 2"/>
          <p:cNvSpPr txBox="1"/>
          <p:nvPr>
            <p:ph type="body" sz="quarter" idx="1"/>
          </p:nvPr>
        </p:nvSpPr>
        <p:spPr>
          <a:xfrm>
            <a:off x="838200" y="1825625"/>
            <a:ext cx="10515600" cy="1468438"/>
          </a:xfrm>
          <a:prstGeom prst="rect">
            <a:avLst/>
          </a:prstGeom>
        </p:spPr>
        <p:txBody>
          <a:bodyPr/>
          <a:lstStyle>
            <a:lvl1pPr marL="0" indent="0" algn="ctr">
              <a:buSzTx/>
              <a:buFontTx/>
              <a:buNone/>
              <a:defRPr sz="2500">
                <a:latin typeface="Calibri Light"/>
                <a:ea typeface="Calibri Light"/>
                <a:cs typeface="Calibri Light"/>
                <a:sym typeface="Calibri Light"/>
              </a:defRPr>
            </a:lvl1pPr>
          </a:lstStyle>
          <a:p>
            <a:pPr/>
            <a:r>
              <a:t>Gracias a las siguientes fuentes que inspiraron esta presentación, o de cuyas creaciones hemos tomado prestadas para enseñar a nuestras generaciones más jóvenes el entusiasmo de la profesión de la PI</a:t>
            </a:r>
          </a:p>
        </p:txBody>
      </p:sp>
      <p:pic>
        <p:nvPicPr>
          <p:cNvPr id="794" name="Object 6" descr="Object 6"/>
          <p:cNvPicPr>
            <a:picLocks noChangeAspect="1"/>
          </p:cNvPicPr>
          <p:nvPr/>
        </p:nvPicPr>
        <p:blipFill>
          <a:blip r:embed="rId2">
            <a:extLst/>
          </a:blip>
          <a:stretch>
            <a:fillRect/>
          </a:stretch>
        </p:blipFill>
        <p:spPr>
          <a:xfrm>
            <a:off x="1951369" y="3608277"/>
            <a:ext cx="1371601" cy="1101881"/>
          </a:xfrm>
          <a:prstGeom prst="rect">
            <a:avLst/>
          </a:prstGeom>
          <a:ln w="12700">
            <a:miter lim="400000"/>
          </a:ln>
        </p:spPr>
      </p:pic>
      <p:pic>
        <p:nvPicPr>
          <p:cNvPr id="795" name="Picture 4" descr="Picture 4"/>
          <p:cNvPicPr>
            <a:picLocks noChangeAspect="1"/>
          </p:cNvPicPr>
          <p:nvPr/>
        </p:nvPicPr>
        <p:blipFill>
          <a:blip r:embed="rId3">
            <a:extLst/>
          </a:blip>
          <a:stretch>
            <a:fillRect/>
          </a:stretch>
        </p:blipFill>
        <p:spPr>
          <a:xfrm>
            <a:off x="3971802" y="3587144"/>
            <a:ext cx="1600201" cy="1144144"/>
          </a:xfrm>
          <a:prstGeom prst="rect">
            <a:avLst/>
          </a:prstGeom>
          <a:ln w="12700">
            <a:miter lim="400000"/>
          </a:ln>
        </p:spPr>
      </p:pic>
      <p:pic>
        <p:nvPicPr>
          <p:cNvPr id="796" name="Picture 5" descr="Picture 5"/>
          <p:cNvPicPr>
            <a:picLocks noChangeAspect="1"/>
          </p:cNvPicPr>
          <p:nvPr/>
        </p:nvPicPr>
        <p:blipFill>
          <a:blip r:embed="rId4">
            <a:extLst/>
          </a:blip>
          <a:stretch>
            <a:fillRect/>
          </a:stretch>
        </p:blipFill>
        <p:spPr>
          <a:xfrm>
            <a:off x="9224367" y="3429000"/>
            <a:ext cx="1367965" cy="1142960"/>
          </a:xfrm>
          <a:prstGeom prst="rect">
            <a:avLst/>
          </a:prstGeom>
          <a:ln w="12700">
            <a:miter lim="400000"/>
          </a:ln>
        </p:spPr>
      </p:pic>
      <p:pic>
        <p:nvPicPr>
          <p:cNvPr id="797" name="Picture 6" descr="Picture 6"/>
          <p:cNvPicPr>
            <a:picLocks noChangeAspect="1"/>
          </p:cNvPicPr>
          <p:nvPr/>
        </p:nvPicPr>
        <p:blipFill>
          <a:blip r:embed="rId5">
            <a:extLst/>
          </a:blip>
          <a:stretch>
            <a:fillRect/>
          </a:stretch>
        </p:blipFill>
        <p:spPr>
          <a:xfrm>
            <a:off x="6016199" y="3608277"/>
            <a:ext cx="2446703" cy="614066"/>
          </a:xfrm>
          <a:prstGeom prst="rect">
            <a:avLst/>
          </a:prstGeom>
          <a:ln w="12700">
            <a:miter lim="400000"/>
          </a:ln>
        </p:spPr>
      </p:pic>
      <p:sp>
        <p:nvSpPr>
          <p:cNvPr id="798" name="Slide Number Placeholder 3"/>
          <p:cNvSpPr txBox="1"/>
          <p:nvPr/>
        </p:nvSpPr>
        <p:spPr>
          <a:xfrm>
            <a:off x="10182356" y="6395455"/>
            <a:ext cx="335867"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Rectangle 135"/>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191" name="Title 3"/>
          <p:cNvSpPr txBox="1"/>
          <p:nvPr>
            <p:ph type="title"/>
          </p:nvPr>
        </p:nvSpPr>
        <p:spPr>
          <a:xfrm>
            <a:off x="6981825" y="1641751"/>
            <a:ext cx="4391024" cy="1323440"/>
          </a:xfrm>
          <a:prstGeom prst="rect">
            <a:avLst/>
          </a:prstGeom>
        </p:spPr>
        <p:txBody>
          <a:bodyPr anchor="t"/>
          <a:lstStyle>
            <a:lvl1pPr>
              <a:defRPr sz="4000">
                <a:solidFill>
                  <a:srgbClr val="FFFFFF"/>
                </a:solidFill>
              </a:defRPr>
            </a:lvl1pPr>
          </a:lstStyle>
          <a:p>
            <a:pPr/>
            <a:r>
              <a:t>patentes</a:t>
            </a:r>
          </a:p>
        </p:txBody>
      </p:sp>
      <p:pic>
        <p:nvPicPr>
          <p:cNvPr id="192" name="Picture 2" descr="Picture 2"/>
          <p:cNvPicPr>
            <a:picLocks noChangeAspect="1"/>
          </p:cNvPicPr>
          <p:nvPr/>
        </p:nvPicPr>
        <p:blipFill>
          <a:blip r:embed="rId3">
            <a:extLst/>
          </a:blip>
          <a:srcRect l="20484" t="0" r="23131" b="0"/>
          <a:stretch>
            <a:fillRect/>
          </a:stretch>
        </p:blipFill>
        <p:spPr>
          <a:xfrm>
            <a:off x="20" y="1"/>
            <a:ext cx="6186885" cy="6857999"/>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0" y="0"/>
                </a:moveTo>
                <a:lnTo>
                  <a:pt x="0" y="21600"/>
                </a:lnTo>
                <a:lnTo>
                  <a:pt x="21075" y="21600"/>
                </a:lnTo>
                <a:lnTo>
                  <a:pt x="21075" y="21599"/>
                </a:lnTo>
                <a:lnTo>
                  <a:pt x="21520" y="21599"/>
                </a:lnTo>
                <a:lnTo>
                  <a:pt x="21503" y="21408"/>
                </a:lnTo>
                <a:cubicBezTo>
                  <a:pt x="21485" y="21346"/>
                  <a:pt x="21459" y="21286"/>
                  <a:pt x="21442" y="21224"/>
                </a:cubicBezTo>
                <a:cubicBezTo>
                  <a:pt x="21427" y="21166"/>
                  <a:pt x="21391" y="21112"/>
                  <a:pt x="21362" y="21058"/>
                </a:cubicBezTo>
                <a:cubicBezTo>
                  <a:pt x="21306" y="20953"/>
                  <a:pt x="21341" y="20841"/>
                  <a:pt x="21326" y="20734"/>
                </a:cubicBezTo>
                <a:cubicBezTo>
                  <a:pt x="21321" y="20700"/>
                  <a:pt x="21317" y="20666"/>
                  <a:pt x="21308" y="20632"/>
                </a:cubicBezTo>
                <a:cubicBezTo>
                  <a:pt x="21283" y="20541"/>
                  <a:pt x="21261" y="20447"/>
                  <a:pt x="21228" y="20358"/>
                </a:cubicBezTo>
                <a:cubicBezTo>
                  <a:pt x="21190" y="20256"/>
                  <a:pt x="21139" y="20158"/>
                  <a:pt x="21086" y="20042"/>
                </a:cubicBezTo>
                <a:cubicBezTo>
                  <a:pt x="21100" y="20002"/>
                  <a:pt x="21136" y="19941"/>
                  <a:pt x="21139" y="19878"/>
                </a:cubicBezTo>
                <a:cubicBezTo>
                  <a:pt x="21150" y="19673"/>
                  <a:pt x="21088" y="19482"/>
                  <a:pt x="20991" y="19299"/>
                </a:cubicBezTo>
                <a:cubicBezTo>
                  <a:pt x="20961" y="19243"/>
                  <a:pt x="20942" y="19183"/>
                  <a:pt x="20913" y="19126"/>
                </a:cubicBezTo>
                <a:cubicBezTo>
                  <a:pt x="20903" y="19106"/>
                  <a:pt x="20882" y="19081"/>
                  <a:pt x="20862" y="19078"/>
                </a:cubicBezTo>
                <a:cubicBezTo>
                  <a:pt x="20746" y="19057"/>
                  <a:pt x="20749" y="18979"/>
                  <a:pt x="20743" y="18898"/>
                </a:cubicBezTo>
                <a:cubicBezTo>
                  <a:pt x="20735" y="18801"/>
                  <a:pt x="20716" y="18705"/>
                  <a:pt x="20700" y="18609"/>
                </a:cubicBezTo>
                <a:cubicBezTo>
                  <a:pt x="20698" y="18596"/>
                  <a:pt x="20684" y="18585"/>
                  <a:pt x="20675" y="18574"/>
                </a:cubicBezTo>
                <a:cubicBezTo>
                  <a:pt x="20661" y="18556"/>
                  <a:pt x="20639" y="18540"/>
                  <a:pt x="20633" y="18521"/>
                </a:cubicBezTo>
                <a:cubicBezTo>
                  <a:pt x="20607" y="18423"/>
                  <a:pt x="20585" y="18323"/>
                  <a:pt x="20561" y="18224"/>
                </a:cubicBezTo>
                <a:cubicBezTo>
                  <a:pt x="20556" y="18202"/>
                  <a:pt x="20550" y="18179"/>
                  <a:pt x="20539" y="18159"/>
                </a:cubicBezTo>
                <a:cubicBezTo>
                  <a:pt x="20529" y="18140"/>
                  <a:pt x="20512" y="18123"/>
                  <a:pt x="20502" y="18104"/>
                </a:cubicBezTo>
                <a:cubicBezTo>
                  <a:pt x="20473" y="18052"/>
                  <a:pt x="20446" y="17999"/>
                  <a:pt x="20414" y="17938"/>
                </a:cubicBezTo>
                <a:cubicBezTo>
                  <a:pt x="20474" y="17903"/>
                  <a:pt x="20440" y="17858"/>
                  <a:pt x="20412" y="17800"/>
                </a:cubicBezTo>
                <a:cubicBezTo>
                  <a:pt x="20382" y="17741"/>
                  <a:pt x="20372" y="17674"/>
                  <a:pt x="20362" y="17609"/>
                </a:cubicBezTo>
                <a:cubicBezTo>
                  <a:pt x="20342" y="17490"/>
                  <a:pt x="20331" y="17370"/>
                  <a:pt x="20313" y="17251"/>
                </a:cubicBezTo>
                <a:cubicBezTo>
                  <a:pt x="20309" y="17226"/>
                  <a:pt x="20302" y="17197"/>
                  <a:pt x="20286" y="17178"/>
                </a:cubicBezTo>
                <a:cubicBezTo>
                  <a:pt x="20174" y="17046"/>
                  <a:pt x="20143" y="16887"/>
                  <a:pt x="20154" y="16735"/>
                </a:cubicBezTo>
                <a:cubicBezTo>
                  <a:pt x="20162" y="16616"/>
                  <a:pt x="20168" y="16498"/>
                  <a:pt x="20157" y="16380"/>
                </a:cubicBezTo>
                <a:cubicBezTo>
                  <a:pt x="20156" y="16371"/>
                  <a:pt x="20157" y="16359"/>
                  <a:pt x="20162" y="16352"/>
                </a:cubicBezTo>
                <a:cubicBezTo>
                  <a:pt x="20197" y="16312"/>
                  <a:pt x="20201" y="16270"/>
                  <a:pt x="20207" y="16218"/>
                </a:cubicBezTo>
                <a:cubicBezTo>
                  <a:pt x="20215" y="16144"/>
                  <a:pt x="20209" y="16076"/>
                  <a:pt x="20194" y="16008"/>
                </a:cubicBezTo>
                <a:cubicBezTo>
                  <a:pt x="20183" y="15958"/>
                  <a:pt x="20161" y="15907"/>
                  <a:pt x="20133" y="15862"/>
                </a:cubicBezTo>
                <a:cubicBezTo>
                  <a:pt x="20094" y="15801"/>
                  <a:pt x="20079" y="15741"/>
                  <a:pt x="20130" y="15682"/>
                </a:cubicBezTo>
                <a:cubicBezTo>
                  <a:pt x="20186" y="15619"/>
                  <a:pt x="20167" y="15548"/>
                  <a:pt x="20169" y="15478"/>
                </a:cubicBezTo>
                <a:cubicBezTo>
                  <a:pt x="20170" y="15447"/>
                  <a:pt x="20169" y="15414"/>
                  <a:pt x="20177" y="15385"/>
                </a:cubicBezTo>
                <a:cubicBezTo>
                  <a:pt x="20202" y="15300"/>
                  <a:pt x="20238" y="15218"/>
                  <a:pt x="20255" y="15131"/>
                </a:cubicBezTo>
                <a:cubicBezTo>
                  <a:pt x="20264" y="15083"/>
                  <a:pt x="20248" y="15030"/>
                  <a:pt x="20236" y="14980"/>
                </a:cubicBezTo>
                <a:cubicBezTo>
                  <a:pt x="20223" y="14930"/>
                  <a:pt x="20204" y="14880"/>
                  <a:pt x="20184" y="14831"/>
                </a:cubicBezTo>
                <a:cubicBezTo>
                  <a:pt x="20171" y="14798"/>
                  <a:pt x="20158" y="14761"/>
                  <a:pt x="20135" y="14735"/>
                </a:cubicBezTo>
                <a:cubicBezTo>
                  <a:pt x="20080" y="14675"/>
                  <a:pt x="20070" y="14613"/>
                  <a:pt x="20099" y="14542"/>
                </a:cubicBezTo>
                <a:cubicBezTo>
                  <a:pt x="20103" y="14532"/>
                  <a:pt x="20103" y="14519"/>
                  <a:pt x="20104" y="14508"/>
                </a:cubicBezTo>
                <a:cubicBezTo>
                  <a:pt x="20118" y="14315"/>
                  <a:pt x="20127" y="14123"/>
                  <a:pt x="20148" y="13932"/>
                </a:cubicBezTo>
                <a:cubicBezTo>
                  <a:pt x="20157" y="13855"/>
                  <a:pt x="20195" y="13781"/>
                  <a:pt x="20219" y="13705"/>
                </a:cubicBezTo>
                <a:cubicBezTo>
                  <a:pt x="20224" y="13689"/>
                  <a:pt x="20231" y="13672"/>
                  <a:pt x="20227" y="13656"/>
                </a:cubicBezTo>
                <a:cubicBezTo>
                  <a:pt x="20194" y="13486"/>
                  <a:pt x="20242" y="13327"/>
                  <a:pt x="20306" y="13170"/>
                </a:cubicBezTo>
                <a:cubicBezTo>
                  <a:pt x="20313" y="13154"/>
                  <a:pt x="20312" y="13134"/>
                  <a:pt x="20310" y="13116"/>
                </a:cubicBezTo>
                <a:cubicBezTo>
                  <a:pt x="20306" y="13066"/>
                  <a:pt x="20281" y="13012"/>
                  <a:pt x="20295" y="12966"/>
                </a:cubicBezTo>
                <a:cubicBezTo>
                  <a:pt x="20334" y="12845"/>
                  <a:pt x="20381" y="12724"/>
                  <a:pt x="20439" y="12610"/>
                </a:cubicBezTo>
                <a:cubicBezTo>
                  <a:pt x="20498" y="12494"/>
                  <a:pt x="20549" y="12388"/>
                  <a:pt x="20489" y="12255"/>
                </a:cubicBezTo>
                <a:cubicBezTo>
                  <a:pt x="20464" y="12199"/>
                  <a:pt x="20481" y="12124"/>
                  <a:pt x="20488" y="12059"/>
                </a:cubicBezTo>
                <a:cubicBezTo>
                  <a:pt x="20493" y="12011"/>
                  <a:pt x="20524" y="11966"/>
                  <a:pt x="20524" y="11919"/>
                </a:cubicBezTo>
                <a:cubicBezTo>
                  <a:pt x="20524" y="11794"/>
                  <a:pt x="20559" y="11683"/>
                  <a:pt x="20630" y="11575"/>
                </a:cubicBezTo>
                <a:cubicBezTo>
                  <a:pt x="20658" y="11533"/>
                  <a:pt x="20640" y="11468"/>
                  <a:pt x="20647" y="11414"/>
                </a:cubicBezTo>
                <a:cubicBezTo>
                  <a:pt x="20656" y="11356"/>
                  <a:pt x="20664" y="11296"/>
                  <a:pt x="20683" y="11241"/>
                </a:cubicBezTo>
                <a:cubicBezTo>
                  <a:pt x="20734" y="11098"/>
                  <a:pt x="20791" y="10957"/>
                  <a:pt x="20844" y="10815"/>
                </a:cubicBezTo>
                <a:cubicBezTo>
                  <a:pt x="20888" y="10698"/>
                  <a:pt x="20853" y="10583"/>
                  <a:pt x="20834" y="10468"/>
                </a:cubicBezTo>
                <a:cubicBezTo>
                  <a:pt x="20822" y="10395"/>
                  <a:pt x="20794" y="10327"/>
                  <a:pt x="20837" y="10245"/>
                </a:cubicBezTo>
                <a:cubicBezTo>
                  <a:pt x="20877" y="10167"/>
                  <a:pt x="20868" y="10069"/>
                  <a:pt x="20890" y="9981"/>
                </a:cubicBezTo>
                <a:cubicBezTo>
                  <a:pt x="20908" y="9907"/>
                  <a:pt x="20938" y="9835"/>
                  <a:pt x="20967" y="9764"/>
                </a:cubicBezTo>
                <a:cubicBezTo>
                  <a:pt x="21007" y="9667"/>
                  <a:pt x="21049" y="9571"/>
                  <a:pt x="21029" y="9465"/>
                </a:cubicBezTo>
                <a:cubicBezTo>
                  <a:pt x="21007" y="9344"/>
                  <a:pt x="21092" y="9261"/>
                  <a:pt x="21149" y="9166"/>
                </a:cubicBezTo>
                <a:cubicBezTo>
                  <a:pt x="21187" y="9101"/>
                  <a:pt x="21216" y="9030"/>
                  <a:pt x="21240" y="8959"/>
                </a:cubicBezTo>
                <a:cubicBezTo>
                  <a:pt x="21271" y="8863"/>
                  <a:pt x="21290" y="8765"/>
                  <a:pt x="21320" y="8669"/>
                </a:cubicBezTo>
                <a:cubicBezTo>
                  <a:pt x="21366" y="8524"/>
                  <a:pt x="21401" y="8376"/>
                  <a:pt x="21376" y="8225"/>
                </a:cubicBezTo>
                <a:cubicBezTo>
                  <a:pt x="21364" y="8155"/>
                  <a:pt x="21366" y="8091"/>
                  <a:pt x="21383" y="8021"/>
                </a:cubicBezTo>
                <a:cubicBezTo>
                  <a:pt x="21410" y="7907"/>
                  <a:pt x="21413" y="7791"/>
                  <a:pt x="21514" y="7699"/>
                </a:cubicBezTo>
                <a:cubicBezTo>
                  <a:pt x="21550" y="7666"/>
                  <a:pt x="21559" y="7607"/>
                  <a:pt x="21578" y="7560"/>
                </a:cubicBezTo>
                <a:cubicBezTo>
                  <a:pt x="21600" y="7505"/>
                  <a:pt x="21589" y="7466"/>
                  <a:pt x="21525" y="7436"/>
                </a:cubicBezTo>
                <a:cubicBezTo>
                  <a:pt x="21497" y="7423"/>
                  <a:pt x="21469" y="7384"/>
                  <a:pt x="21464" y="7355"/>
                </a:cubicBezTo>
                <a:cubicBezTo>
                  <a:pt x="21450" y="7267"/>
                  <a:pt x="21470" y="7186"/>
                  <a:pt x="21516" y="7101"/>
                </a:cubicBezTo>
                <a:cubicBezTo>
                  <a:pt x="21558" y="7021"/>
                  <a:pt x="21554" y="6922"/>
                  <a:pt x="21571" y="6831"/>
                </a:cubicBezTo>
                <a:cubicBezTo>
                  <a:pt x="21577" y="6799"/>
                  <a:pt x="21586" y="6767"/>
                  <a:pt x="21593" y="6735"/>
                </a:cubicBezTo>
                <a:lnTo>
                  <a:pt x="21596" y="6714"/>
                </a:lnTo>
                <a:lnTo>
                  <a:pt x="21596" y="6526"/>
                </a:lnTo>
                <a:lnTo>
                  <a:pt x="21596" y="6518"/>
                </a:lnTo>
                <a:cubicBezTo>
                  <a:pt x="21590" y="6477"/>
                  <a:pt x="21582" y="6437"/>
                  <a:pt x="21578" y="6396"/>
                </a:cubicBezTo>
                <a:cubicBezTo>
                  <a:pt x="21571" y="6333"/>
                  <a:pt x="21574" y="6269"/>
                  <a:pt x="21566" y="6206"/>
                </a:cubicBezTo>
                <a:cubicBezTo>
                  <a:pt x="21560" y="6155"/>
                  <a:pt x="21545" y="6103"/>
                  <a:pt x="21532" y="6052"/>
                </a:cubicBezTo>
                <a:cubicBezTo>
                  <a:pt x="21528" y="6034"/>
                  <a:pt x="21509" y="6016"/>
                  <a:pt x="21512" y="5999"/>
                </a:cubicBezTo>
                <a:cubicBezTo>
                  <a:pt x="21540" y="5832"/>
                  <a:pt x="21413" y="5712"/>
                  <a:pt x="21356" y="5571"/>
                </a:cubicBezTo>
                <a:cubicBezTo>
                  <a:pt x="21297" y="5423"/>
                  <a:pt x="21204" y="5279"/>
                  <a:pt x="21232" y="5114"/>
                </a:cubicBezTo>
                <a:cubicBezTo>
                  <a:pt x="21248" y="5014"/>
                  <a:pt x="21287" y="4917"/>
                  <a:pt x="21311" y="4818"/>
                </a:cubicBezTo>
                <a:cubicBezTo>
                  <a:pt x="21319" y="4782"/>
                  <a:pt x="21317" y="4743"/>
                  <a:pt x="21309" y="4708"/>
                </a:cubicBezTo>
                <a:cubicBezTo>
                  <a:pt x="21273" y="4536"/>
                  <a:pt x="21267" y="4368"/>
                  <a:pt x="21327" y="4200"/>
                </a:cubicBezTo>
                <a:cubicBezTo>
                  <a:pt x="21337" y="4171"/>
                  <a:pt x="21347" y="4140"/>
                  <a:pt x="21347" y="4110"/>
                </a:cubicBezTo>
                <a:cubicBezTo>
                  <a:pt x="21347" y="3946"/>
                  <a:pt x="21333" y="3785"/>
                  <a:pt x="21268" y="3628"/>
                </a:cubicBezTo>
                <a:cubicBezTo>
                  <a:pt x="21246" y="3575"/>
                  <a:pt x="21259" y="3511"/>
                  <a:pt x="21254" y="3452"/>
                </a:cubicBezTo>
                <a:cubicBezTo>
                  <a:pt x="21249" y="3398"/>
                  <a:pt x="21247" y="3342"/>
                  <a:pt x="21232" y="3290"/>
                </a:cubicBezTo>
                <a:cubicBezTo>
                  <a:pt x="21209" y="3214"/>
                  <a:pt x="21206" y="3144"/>
                  <a:pt x="21226" y="3065"/>
                </a:cubicBezTo>
                <a:cubicBezTo>
                  <a:pt x="21245" y="2990"/>
                  <a:pt x="21237" y="2909"/>
                  <a:pt x="21237" y="2831"/>
                </a:cubicBezTo>
                <a:cubicBezTo>
                  <a:pt x="21238" y="2744"/>
                  <a:pt x="21238" y="2657"/>
                  <a:pt x="21234" y="2570"/>
                </a:cubicBezTo>
                <a:cubicBezTo>
                  <a:pt x="21233" y="2535"/>
                  <a:pt x="21207" y="2495"/>
                  <a:pt x="21218" y="2466"/>
                </a:cubicBezTo>
                <a:cubicBezTo>
                  <a:pt x="21254" y="2373"/>
                  <a:pt x="21210" y="2281"/>
                  <a:pt x="21229" y="2188"/>
                </a:cubicBezTo>
                <a:cubicBezTo>
                  <a:pt x="21239" y="2142"/>
                  <a:pt x="21212" y="2090"/>
                  <a:pt x="21210" y="2041"/>
                </a:cubicBezTo>
                <a:cubicBezTo>
                  <a:pt x="21205" y="1961"/>
                  <a:pt x="21207" y="1880"/>
                  <a:pt x="21205" y="1800"/>
                </a:cubicBezTo>
                <a:cubicBezTo>
                  <a:pt x="21205" y="1774"/>
                  <a:pt x="21203" y="1748"/>
                  <a:pt x="21201" y="1721"/>
                </a:cubicBezTo>
                <a:cubicBezTo>
                  <a:pt x="21200" y="1698"/>
                  <a:pt x="21194" y="1673"/>
                  <a:pt x="21198" y="1651"/>
                </a:cubicBezTo>
                <a:cubicBezTo>
                  <a:pt x="21215" y="1571"/>
                  <a:pt x="21242" y="1491"/>
                  <a:pt x="21252" y="1410"/>
                </a:cubicBezTo>
                <a:cubicBezTo>
                  <a:pt x="21262" y="1340"/>
                  <a:pt x="21250" y="1268"/>
                  <a:pt x="21257" y="1198"/>
                </a:cubicBezTo>
                <a:cubicBezTo>
                  <a:pt x="21268" y="1073"/>
                  <a:pt x="21287" y="947"/>
                  <a:pt x="21300" y="822"/>
                </a:cubicBezTo>
                <a:cubicBezTo>
                  <a:pt x="21302" y="795"/>
                  <a:pt x="21286" y="768"/>
                  <a:pt x="21284" y="740"/>
                </a:cubicBezTo>
                <a:cubicBezTo>
                  <a:pt x="21281" y="654"/>
                  <a:pt x="21281" y="566"/>
                  <a:pt x="21279" y="480"/>
                </a:cubicBezTo>
                <a:cubicBezTo>
                  <a:pt x="21278" y="431"/>
                  <a:pt x="21281" y="381"/>
                  <a:pt x="21275" y="332"/>
                </a:cubicBezTo>
                <a:cubicBezTo>
                  <a:pt x="21267" y="268"/>
                  <a:pt x="21255" y="210"/>
                  <a:pt x="21307" y="150"/>
                </a:cubicBezTo>
                <a:cubicBezTo>
                  <a:pt x="21327" y="127"/>
                  <a:pt x="21339" y="103"/>
                  <a:pt x="21348" y="78"/>
                </a:cubicBezTo>
                <a:lnTo>
                  <a:pt x="21362" y="0"/>
                </a:lnTo>
                <a:lnTo>
                  <a:pt x="0" y="0"/>
                </a:lnTo>
                <a:close/>
                <a:moveTo>
                  <a:pt x="20255" y="846"/>
                </a:moveTo>
                <a:lnTo>
                  <a:pt x="20243" y="1032"/>
                </a:lnTo>
                <a:cubicBezTo>
                  <a:pt x="20237" y="1003"/>
                  <a:pt x="20235" y="974"/>
                  <a:pt x="20237" y="942"/>
                </a:cubicBezTo>
                <a:cubicBezTo>
                  <a:pt x="20239" y="911"/>
                  <a:pt x="20246" y="879"/>
                  <a:pt x="20255" y="846"/>
                </a:cubicBezTo>
                <a:close/>
                <a:moveTo>
                  <a:pt x="20432" y="1641"/>
                </a:moveTo>
                <a:cubicBezTo>
                  <a:pt x="20431" y="1666"/>
                  <a:pt x="20425" y="1690"/>
                  <a:pt x="20417" y="1714"/>
                </a:cubicBezTo>
                <a:lnTo>
                  <a:pt x="20410" y="1732"/>
                </a:lnTo>
                <a:lnTo>
                  <a:pt x="20432" y="1641"/>
                </a:lnTo>
                <a:close/>
                <a:moveTo>
                  <a:pt x="20366" y="1838"/>
                </a:moveTo>
                <a:lnTo>
                  <a:pt x="20342" y="1930"/>
                </a:lnTo>
                <a:cubicBezTo>
                  <a:pt x="20344" y="1905"/>
                  <a:pt x="20349" y="1880"/>
                  <a:pt x="20358" y="1856"/>
                </a:cubicBezTo>
                <a:lnTo>
                  <a:pt x="20366" y="1838"/>
                </a:lnTo>
                <a:close/>
                <a:moveTo>
                  <a:pt x="20394" y="8905"/>
                </a:moveTo>
                <a:lnTo>
                  <a:pt x="20460" y="8952"/>
                </a:lnTo>
                <a:lnTo>
                  <a:pt x="20493" y="9011"/>
                </a:lnTo>
                <a:lnTo>
                  <a:pt x="20394" y="8905"/>
                </a:lnTo>
                <a:close/>
              </a:path>
            </a:pathLst>
          </a:custGeom>
          <a:ln w="12700">
            <a:miter lim="400000"/>
          </a:ln>
          <a:effectLst>
            <a:outerShdw sx="100000" sy="100000" kx="0" ky="0" algn="b" rotWithShape="0" blurRad="381000" dist="152400" dir="0">
              <a:srgbClr val="000000">
                <a:alpha val="10000"/>
              </a:srgbClr>
            </a:outerShdw>
          </a:effectLst>
        </p:spPr>
      </p:pic>
      <p:grpSp>
        <p:nvGrpSpPr>
          <p:cNvPr id="195" name="Group 137"/>
          <p:cNvGrpSpPr/>
          <p:nvPr/>
        </p:nvGrpSpPr>
        <p:grpSpPr>
          <a:xfrm>
            <a:off x="5395368" y="0"/>
            <a:ext cx="874718" cy="6857456"/>
            <a:chOff x="0" y="0"/>
            <a:chExt cx="874717" cy="6857455"/>
          </a:xfrm>
        </p:grpSpPr>
        <p:sp>
          <p:nvSpPr>
            <p:cNvPr id="193" name="Freeform: Shape 138"/>
            <p:cNvSpPr/>
            <p:nvPr/>
          </p:nvSpPr>
          <p:spPr>
            <a:xfrm rot="16200000">
              <a:off x="-2991368"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4" name="Freeform: Shape 139"/>
            <p:cNvSpPr/>
            <p:nvPr/>
          </p:nvSpPr>
          <p:spPr>
            <a:xfrm rot="16200000">
              <a:off x="-2991370" y="2991370"/>
              <a:ext cx="6857456" cy="874716"/>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19842"/>
                  </a:moveTo>
                  <a:lnTo>
                    <a:pt x="21600" y="13865"/>
                  </a:lnTo>
                  <a:lnTo>
                    <a:pt x="21511" y="13594"/>
                  </a:lnTo>
                  <a:cubicBezTo>
                    <a:pt x="21437" y="13293"/>
                    <a:pt x="21371" y="12865"/>
                    <a:pt x="21312" y="12339"/>
                  </a:cubicBezTo>
                  <a:cubicBezTo>
                    <a:pt x="21278" y="12038"/>
                    <a:pt x="21251" y="12005"/>
                    <a:pt x="21214" y="12353"/>
                  </a:cubicBezTo>
                  <a:cubicBezTo>
                    <a:pt x="21171" y="12757"/>
                    <a:pt x="21109" y="12597"/>
                    <a:pt x="21053" y="12503"/>
                  </a:cubicBezTo>
                  <a:cubicBezTo>
                    <a:pt x="20996" y="12410"/>
                    <a:pt x="20938" y="12311"/>
                    <a:pt x="20880" y="12217"/>
                  </a:cubicBezTo>
                  <a:cubicBezTo>
                    <a:pt x="20837" y="12151"/>
                    <a:pt x="20795" y="12095"/>
                    <a:pt x="20753" y="12015"/>
                  </a:cubicBezTo>
                  <a:cubicBezTo>
                    <a:pt x="20623" y="11766"/>
                    <a:pt x="20505" y="11841"/>
                    <a:pt x="20399" y="12607"/>
                  </a:cubicBezTo>
                  <a:cubicBezTo>
                    <a:pt x="20318" y="13194"/>
                    <a:pt x="20214" y="13368"/>
                    <a:pt x="20103" y="13189"/>
                  </a:cubicBezTo>
                  <a:cubicBezTo>
                    <a:pt x="20090" y="13166"/>
                    <a:pt x="20072" y="13072"/>
                    <a:pt x="20063" y="13109"/>
                  </a:cubicBezTo>
                  <a:cubicBezTo>
                    <a:pt x="19918" y="13659"/>
                    <a:pt x="19803" y="12691"/>
                    <a:pt x="19670" y="12630"/>
                  </a:cubicBezTo>
                  <a:cubicBezTo>
                    <a:pt x="19611" y="12602"/>
                    <a:pt x="19551" y="12254"/>
                    <a:pt x="19499" y="11977"/>
                  </a:cubicBezTo>
                  <a:cubicBezTo>
                    <a:pt x="19426" y="11597"/>
                    <a:pt x="19361" y="11230"/>
                    <a:pt x="19263" y="11399"/>
                  </a:cubicBezTo>
                  <a:cubicBezTo>
                    <a:pt x="19164" y="11573"/>
                    <a:pt x="19074" y="11254"/>
                    <a:pt x="19001" y="10709"/>
                  </a:cubicBezTo>
                  <a:cubicBezTo>
                    <a:pt x="18944" y="10296"/>
                    <a:pt x="18882" y="10258"/>
                    <a:pt x="18808" y="10375"/>
                  </a:cubicBezTo>
                  <a:cubicBezTo>
                    <a:pt x="18715" y="10521"/>
                    <a:pt x="18618" y="10530"/>
                    <a:pt x="18524" y="10620"/>
                  </a:cubicBezTo>
                  <a:cubicBezTo>
                    <a:pt x="18504" y="10638"/>
                    <a:pt x="18478" y="10704"/>
                    <a:pt x="18466" y="10817"/>
                  </a:cubicBezTo>
                  <a:cubicBezTo>
                    <a:pt x="18319" y="12217"/>
                    <a:pt x="18112" y="12231"/>
                    <a:pt x="17908" y="12297"/>
                  </a:cubicBezTo>
                  <a:cubicBezTo>
                    <a:pt x="17784" y="12339"/>
                    <a:pt x="17660" y="12339"/>
                    <a:pt x="17536" y="12316"/>
                  </a:cubicBezTo>
                  <a:cubicBezTo>
                    <a:pt x="17494" y="12311"/>
                    <a:pt x="17449" y="12236"/>
                    <a:pt x="17412" y="12095"/>
                  </a:cubicBezTo>
                  <a:cubicBezTo>
                    <a:pt x="17335" y="11799"/>
                    <a:pt x="17263" y="11414"/>
                    <a:pt x="17187" y="11113"/>
                  </a:cubicBezTo>
                  <a:cubicBezTo>
                    <a:pt x="17158" y="10995"/>
                    <a:pt x="17121" y="10991"/>
                    <a:pt x="17087" y="10972"/>
                  </a:cubicBezTo>
                  <a:cubicBezTo>
                    <a:pt x="17028" y="10934"/>
                    <a:pt x="16962" y="11047"/>
                    <a:pt x="16911" y="10878"/>
                  </a:cubicBezTo>
                  <a:cubicBezTo>
                    <a:pt x="16778" y="10441"/>
                    <a:pt x="16654" y="10540"/>
                    <a:pt x="16528" y="10972"/>
                  </a:cubicBezTo>
                  <a:cubicBezTo>
                    <a:pt x="16351" y="11578"/>
                    <a:pt x="16184" y="11531"/>
                    <a:pt x="16028" y="10573"/>
                  </a:cubicBezTo>
                  <a:cubicBezTo>
                    <a:pt x="15958" y="10141"/>
                    <a:pt x="15890" y="10347"/>
                    <a:pt x="15830" y="10695"/>
                  </a:cubicBezTo>
                  <a:cubicBezTo>
                    <a:pt x="15762" y="11099"/>
                    <a:pt x="15695" y="11202"/>
                    <a:pt x="15617" y="10906"/>
                  </a:cubicBezTo>
                  <a:cubicBezTo>
                    <a:pt x="15599" y="10840"/>
                    <a:pt x="15575" y="10873"/>
                    <a:pt x="15554" y="10897"/>
                  </a:cubicBezTo>
                  <a:cubicBezTo>
                    <a:pt x="15438" y="11014"/>
                    <a:pt x="15321" y="11212"/>
                    <a:pt x="15226" y="10399"/>
                  </a:cubicBezTo>
                  <a:cubicBezTo>
                    <a:pt x="15208" y="10239"/>
                    <a:pt x="15176" y="10173"/>
                    <a:pt x="15151" y="10065"/>
                  </a:cubicBezTo>
                  <a:cubicBezTo>
                    <a:pt x="15045" y="9624"/>
                    <a:pt x="15050" y="9666"/>
                    <a:pt x="14955" y="10202"/>
                  </a:cubicBezTo>
                  <a:cubicBezTo>
                    <a:pt x="14906" y="10483"/>
                    <a:pt x="14838" y="10770"/>
                    <a:pt x="14781" y="10747"/>
                  </a:cubicBezTo>
                  <a:cubicBezTo>
                    <a:pt x="14438" y="10606"/>
                    <a:pt x="14111" y="11282"/>
                    <a:pt x="13784" y="11921"/>
                  </a:cubicBezTo>
                  <a:cubicBezTo>
                    <a:pt x="13582" y="12316"/>
                    <a:pt x="13385" y="12339"/>
                    <a:pt x="13183" y="11940"/>
                  </a:cubicBezTo>
                  <a:cubicBezTo>
                    <a:pt x="13038" y="11648"/>
                    <a:pt x="12900" y="12128"/>
                    <a:pt x="12763" y="12456"/>
                  </a:cubicBezTo>
                  <a:cubicBezTo>
                    <a:pt x="12735" y="12522"/>
                    <a:pt x="12709" y="12781"/>
                    <a:pt x="12694" y="13001"/>
                  </a:cubicBezTo>
                  <a:cubicBezTo>
                    <a:pt x="12640" y="13781"/>
                    <a:pt x="12550" y="13903"/>
                    <a:pt x="12438" y="13579"/>
                  </a:cubicBezTo>
                  <a:cubicBezTo>
                    <a:pt x="12348" y="13326"/>
                    <a:pt x="12267" y="12987"/>
                    <a:pt x="12194" y="12386"/>
                  </a:cubicBezTo>
                  <a:cubicBezTo>
                    <a:pt x="12109" y="11681"/>
                    <a:pt x="12021" y="10878"/>
                    <a:pt x="11889" y="10582"/>
                  </a:cubicBezTo>
                  <a:cubicBezTo>
                    <a:pt x="11832" y="10455"/>
                    <a:pt x="11782" y="10436"/>
                    <a:pt x="11722" y="10568"/>
                  </a:cubicBezTo>
                  <a:cubicBezTo>
                    <a:pt x="11606" y="10822"/>
                    <a:pt x="11489" y="11000"/>
                    <a:pt x="11380" y="10216"/>
                  </a:cubicBezTo>
                  <a:cubicBezTo>
                    <a:pt x="11320" y="9783"/>
                    <a:pt x="11239" y="9506"/>
                    <a:pt x="11142" y="9614"/>
                  </a:cubicBezTo>
                  <a:cubicBezTo>
                    <a:pt x="11021" y="9751"/>
                    <a:pt x="10912" y="9408"/>
                    <a:pt x="10809" y="8900"/>
                  </a:cubicBezTo>
                  <a:cubicBezTo>
                    <a:pt x="10772" y="8717"/>
                    <a:pt x="10727" y="8614"/>
                    <a:pt x="10685" y="8525"/>
                  </a:cubicBezTo>
                  <a:cubicBezTo>
                    <a:pt x="10586" y="8318"/>
                    <a:pt x="10487" y="8135"/>
                    <a:pt x="10388" y="7965"/>
                  </a:cubicBezTo>
                  <a:cubicBezTo>
                    <a:pt x="10306" y="7825"/>
                    <a:pt x="10224" y="7721"/>
                    <a:pt x="10142" y="7599"/>
                  </a:cubicBezTo>
                  <a:cubicBezTo>
                    <a:pt x="10052" y="7468"/>
                    <a:pt x="9980" y="7162"/>
                    <a:pt x="9943" y="6453"/>
                  </a:cubicBezTo>
                  <a:cubicBezTo>
                    <a:pt x="9931" y="6227"/>
                    <a:pt x="9902" y="6049"/>
                    <a:pt x="9880" y="5861"/>
                  </a:cubicBezTo>
                  <a:cubicBezTo>
                    <a:pt x="9863" y="5725"/>
                    <a:pt x="9842" y="5621"/>
                    <a:pt x="9827" y="5480"/>
                  </a:cubicBezTo>
                  <a:cubicBezTo>
                    <a:pt x="9748" y="4738"/>
                    <a:pt x="9671" y="3991"/>
                    <a:pt x="9593" y="3249"/>
                  </a:cubicBezTo>
                  <a:cubicBezTo>
                    <a:pt x="9585" y="3179"/>
                    <a:pt x="9576" y="3094"/>
                    <a:pt x="9566" y="3061"/>
                  </a:cubicBezTo>
                  <a:cubicBezTo>
                    <a:pt x="9461" y="2718"/>
                    <a:pt x="9354" y="2394"/>
                    <a:pt x="9249" y="2032"/>
                  </a:cubicBezTo>
                  <a:cubicBezTo>
                    <a:pt x="9209" y="1891"/>
                    <a:pt x="9168" y="1718"/>
                    <a:pt x="9138" y="1473"/>
                  </a:cubicBezTo>
                  <a:cubicBezTo>
                    <a:pt x="9069" y="919"/>
                    <a:pt x="9007" y="318"/>
                    <a:pt x="8909" y="78"/>
                  </a:cubicBezTo>
                  <a:cubicBezTo>
                    <a:pt x="8880" y="8"/>
                    <a:pt x="8846" y="-30"/>
                    <a:pt x="8818" y="31"/>
                  </a:cubicBezTo>
                  <a:cubicBezTo>
                    <a:pt x="8706" y="285"/>
                    <a:pt x="8596" y="599"/>
                    <a:pt x="8484" y="867"/>
                  </a:cubicBezTo>
                  <a:cubicBezTo>
                    <a:pt x="8414" y="1032"/>
                    <a:pt x="8349" y="1229"/>
                    <a:pt x="8315" y="1812"/>
                  </a:cubicBezTo>
                  <a:cubicBezTo>
                    <a:pt x="8306" y="1976"/>
                    <a:pt x="8279" y="2154"/>
                    <a:pt x="8256" y="2187"/>
                  </a:cubicBezTo>
                  <a:cubicBezTo>
                    <a:pt x="8114" y="2399"/>
                    <a:pt x="7973" y="2502"/>
                    <a:pt x="7841" y="1783"/>
                  </a:cubicBezTo>
                  <a:cubicBezTo>
                    <a:pt x="7813" y="1628"/>
                    <a:pt x="7762" y="1628"/>
                    <a:pt x="7725" y="1694"/>
                  </a:cubicBezTo>
                  <a:cubicBezTo>
                    <a:pt x="7584" y="1938"/>
                    <a:pt x="7450" y="2023"/>
                    <a:pt x="7328" y="1243"/>
                  </a:cubicBezTo>
                  <a:cubicBezTo>
                    <a:pt x="7314" y="1149"/>
                    <a:pt x="7267" y="1234"/>
                    <a:pt x="7246" y="1351"/>
                  </a:cubicBezTo>
                  <a:cubicBezTo>
                    <a:pt x="7038" y="2497"/>
                    <a:pt x="6924" y="2526"/>
                    <a:pt x="6711" y="1440"/>
                  </a:cubicBezTo>
                  <a:cubicBezTo>
                    <a:pt x="6697" y="1370"/>
                    <a:pt x="6679" y="1290"/>
                    <a:pt x="6673" y="1182"/>
                  </a:cubicBezTo>
                  <a:cubicBezTo>
                    <a:pt x="6637" y="491"/>
                    <a:pt x="6559" y="473"/>
                    <a:pt x="6481" y="416"/>
                  </a:cubicBezTo>
                  <a:cubicBezTo>
                    <a:pt x="6396" y="355"/>
                    <a:pt x="6311" y="275"/>
                    <a:pt x="6225" y="219"/>
                  </a:cubicBezTo>
                  <a:cubicBezTo>
                    <a:pt x="6210" y="210"/>
                    <a:pt x="6193" y="247"/>
                    <a:pt x="6178" y="289"/>
                  </a:cubicBezTo>
                  <a:cubicBezTo>
                    <a:pt x="6121" y="444"/>
                    <a:pt x="6065" y="670"/>
                    <a:pt x="6005" y="764"/>
                  </a:cubicBezTo>
                  <a:cubicBezTo>
                    <a:pt x="5877" y="966"/>
                    <a:pt x="5753" y="1370"/>
                    <a:pt x="5617" y="1205"/>
                  </a:cubicBezTo>
                  <a:cubicBezTo>
                    <a:pt x="5594" y="1177"/>
                    <a:pt x="5567" y="1314"/>
                    <a:pt x="5542" y="1365"/>
                  </a:cubicBezTo>
                  <a:cubicBezTo>
                    <a:pt x="5496" y="1454"/>
                    <a:pt x="5452" y="1581"/>
                    <a:pt x="5405" y="1614"/>
                  </a:cubicBezTo>
                  <a:cubicBezTo>
                    <a:pt x="5283" y="1699"/>
                    <a:pt x="5159" y="1774"/>
                    <a:pt x="5036" y="1779"/>
                  </a:cubicBezTo>
                  <a:cubicBezTo>
                    <a:pt x="4977" y="1783"/>
                    <a:pt x="4918" y="1605"/>
                    <a:pt x="4858" y="1534"/>
                  </a:cubicBezTo>
                  <a:cubicBezTo>
                    <a:pt x="4831" y="1501"/>
                    <a:pt x="4787" y="1445"/>
                    <a:pt x="4778" y="1548"/>
                  </a:cubicBezTo>
                  <a:cubicBezTo>
                    <a:pt x="4708" y="2333"/>
                    <a:pt x="4610" y="2183"/>
                    <a:pt x="4511" y="2173"/>
                  </a:cubicBezTo>
                  <a:cubicBezTo>
                    <a:pt x="4293" y="2154"/>
                    <a:pt x="4082" y="1492"/>
                    <a:pt x="3858" y="1774"/>
                  </a:cubicBezTo>
                  <a:cubicBezTo>
                    <a:pt x="3793" y="1854"/>
                    <a:pt x="3721" y="1539"/>
                    <a:pt x="3651" y="1436"/>
                  </a:cubicBezTo>
                  <a:cubicBezTo>
                    <a:pt x="3615" y="1384"/>
                    <a:pt x="3576" y="1323"/>
                    <a:pt x="3542" y="1389"/>
                  </a:cubicBezTo>
                  <a:cubicBezTo>
                    <a:pt x="3489" y="1492"/>
                    <a:pt x="3438" y="1680"/>
                    <a:pt x="3388" y="1863"/>
                  </a:cubicBezTo>
                  <a:cubicBezTo>
                    <a:pt x="3296" y="2201"/>
                    <a:pt x="3201" y="2201"/>
                    <a:pt x="3108" y="1952"/>
                  </a:cubicBezTo>
                  <a:cubicBezTo>
                    <a:pt x="2976" y="1600"/>
                    <a:pt x="2845" y="1600"/>
                    <a:pt x="2712" y="1882"/>
                  </a:cubicBezTo>
                  <a:cubicBezTo>
                    <a:pt x="2605" y="2112"/>
                    <a:pt x="2494" y="2272"/>
                    <a:pt x="2391" y="2582"/>
                  </a:cubicBezTo>
                  <a:cubicBezTo>
                    <a:pt x="2346" y="2718"/>
                    <a:pt x="2307" y="3122"/>
                    <a:pt x="2280" y="3470"/>
                  </a:cubicBezTo>
                  <a:cubicBezTo>
                    <a:pt x="2224" y="4174"/>
                    <a:pt x="2123" y="4170"/>
                    <a:pt x="2040" y="3648"/>
                  </a:cubicBezTo>
                  <a:cubicBezTo>
                    <a:pt x="1952" y="3099"/>
                    <a:pt x="1842" y="2775"/>
                    <a:pt x="1741" y="2366"/>
                  </a:cubicBezTo>
                  <a:cubicBezTo>
                    <a:pt x="1732" y="2333"/>
                    <a:pt x="1717" y="2370"/>
                    <a:pt x="1707" y="2408"/>
                  </a:cubicBezTo>
                  <a:cubicBezTo>
                    <a:pt x="1539" y="3019"/>
                    <a:pt x="1366" y="3132"/>
                    <a:pt x="1182" y="3038"/>
                  </a:cubicBezTo>
                  <a:cubicBezTo>
                    <a:pt x="1077" y="2986"/>
                    <a:pt x="968" y="3381"/>
                    <a:pt x="862" y="3587"/>
                  </a:cubicBezTo>
                  <a:cubicBezTo>
                    <a:pt x="850" y="3611"/>
                    <a:pt x="839" y="3728"/>
                    <a:pt x="832" y="3817"/>
                  </a:cubicBezTo>
                  <a:cubicBezTo>
                    <a:pt x="757" y="4705"/>
                    <a:pt x="656" y="4950"/>
                    <a:pt x="533" y="4372"/>
                  </a:cubicBezTo>
                  <a:cubicBezTo>
                    <a:pt x="452" y="3987"/>
                    <a:pt x="372" y="3897"/>
                    <a:pt x="281" y="3883"/>
                  </a:cubicBezTo>
                  <a:cubicBezTo>
                    <a:pt x="224" y="3874"/>
                    <a:pt x="167" y="3648"/>
                    <a:pt x="108" y="3583"/>
                  </a:cubicBezTo>
                  <a:lnTo>
                    <a:pt x="0" y="3503"/>
                  </a:lnTo>
                  <a:lnTo>
                    <a:pt x="0" y="20950"/>
                  </a:lnTo>
                  <a:lnTo>
                    <a:pt x="191" y="20832"/>
                  </a:lnTo>
                  <a:cubicBezTo>
                    <a:pt x="253" y="20701"/>
                    <a:pt x="313" y="20518"/>
                    <a:pt x="375" y="20400"/>
                  </a:cubicBezTo>
                  <a:cubicBezTo>
                    <a:pt x="433" y="20292"/>
                    <a:pt x="487" y="20043"/>
                    <a:pt x="541" y="19837"/>
                  </a:cubicBezTo>
                  <a:cubicBezTo>
                    <a:pt x="646" y="19442"/>
                    <a:pt x="757" y="19691"/>
                    <a:pt x="864" y="19588"/>
                  </a:cubicBezTo>
                  <a:cubicBezTo>
                    <a:pt x="898" y="19555"/>
                    <a:pt x="933" y="19517"/>
                    <a:pt x="966" y="19451"/>
                  </a:cubicBezTo>
                  <a:cubicBezTo>
                    <a:pt x="1058" y="19278"/>
                    <a:pt x="1152" y="19127"/>
                    <a:pt x="1241" y="18888"/>
                  </a:cubicBezTo>
                  <a:cubicBezTo>
                    <a:pt x="1342" y="18620"/>
                    <a:pt x="1440" y="18263"/>
                    <a:pt x="1555" y="17892"/>
                  </a:cubicBezTo>
                  <a:cubicBezTo>
                    <a:pt x="1596" y="17986"/>
                    <a:pt x="1657" y="18239"/>
                    <a:pt x="1721" y="18263"/>
                  </a:cubicBezTo>
                  <a:cubicBezTo>
                    <a:pt x="1926" y="18343"/>
                    <a:pt x="2117" y="17906"/>
                    <a:pt x="2300" y="17215"/>
                  </a:cubicBezTo>
                  <a:cubicBezTo>
                    <a:pt x="2356" y="17009"/>
                    <a:pt x="2416" y="16872"/>
                    <a:pt x="2472" y="16670"/>
                  </a:cubicBezTo>
                  <a:cubicBezTo>
                    <a:pt x="2492" y="16600"/>
                    <a:pt x="2518" y="16450"/>
                    <a:pt x="2521" y="16309"/>
                  </a:cubicBezTo>
                  <a:cubicBezTo>
                    <a:pt x="2542" y="15491"/>
                    <a:pt x="2620" y="15505"/>
                    <a:pt x="2702" y="15458"/>
                  </a:cubicBezTo>
                  <a:cubicBezTo>
                    <a:pt x="2798" y="15402"/>
                    <a:pt x="2894" y="15270"/>
                    <a:pt x="2990" y="15158"/>
                  </a:cubicBezTo>
                  <a:cubicBezTo>
                    <a:pt x="3002" y="15144"/>
                    <a:pt x="3014" y="15045"/>
                    <a:pt x="3025" y="14979"/>
                  </a:cubicBezTo>
                  <a:cubicBezTo>
                    <a:pt x="3042" y="14880"/>
                    <a:pt x="3059" y="14730"/>
                    <a:pt x="3078" y="14693"/>
                  </a:cubicBezTo>
                  <a:cubicBezTo>
                    <a:pt x="3176" y="14509"/>
                    <a:pt x="3275" y="14354"/>
                    <a:pt x="3374" y="14185"/>
                  </a:cubicBezTo>
                  <a:cubicBezTo>
                    <a:pt x="3396" y="14148"/>
                    <a:pt x="3419" y="14101"/>
                    <a:pt x="3440" y="14026"/>
                  </a:cubicBezTo>
                  <a:cubicBezTo>
                    <a:pt x="3459" y="13955"/>
                    <a:pt x="3475" y="13833"/>
                    <a:pt x="3494" y="13758"/>
                  </a:cubicBezTo>
                  <a:cubicBezTo>
                    <a:pt x="3546" y="13556"/>
                    <a:pt x="3600" y="13368"/>
                    <a:pt x="3661" y="13142"/>
                  </a:cubicBezTo>
                  <a:cubicBezTo>
                    <a:pt x="3695" y="13565"/>
                    <a:pt x="3741" y="13326"/>
                    <a:pt x="3799" y="13124"/>
                  </a:cubicBezTo>
                  <a:cubicBezTo>
                    <a:pt x="3858" y="12917"/>
                    <a:pt x="3926" y="12851"/>
                    <a:pt x="3990" y="12776"/>
                  </a:cubicBezTo>
                  <a:cubicBezTo>
                    <a:pt x="4109" y="12640"/>
                    <a:pt x="4229" y="12555"/>
                    <a:pt x="4347" y="12433"/>
                  </a:cubicBezTo>
                  <a:cubicBezTo>
                    <a:pt x="4373" y="12405"/>
                    <a:pt x="4401" y="12353"/>
                    <a:pt x="4421" y="12236"/>
                  </a:cubicBezTo>
                  <a:cubicBezTo>
                    <a:pt x="4552" y="11446"/>
                    <a:pt x="4712" y="11226"/>
                    <a:pt x="4864" y="11301"/>
                  </a:cubicBezTo>
                  <a:cubicBezTo>
                    <a:pt x="4983" y="11357"/>
                    <a:pt x="5100" y="11399"/>
                    <a:pt x="5218" y="11320"/>
                  </a:cubicBezTo>
                  <a:cubicBezTo>
                    <a:pt x="5227" y="11315"/>
                    <a:pt x="5239" y="11324"/>
                    <a:pt x="5246" y="11362"/>
                  </a:cubicBezTo>
                  <a:cubicBezTo>
                    <a:pt x="5287" y="11611"/>
                    <a:pt x="5329" y="11630"/>
                    <a:pt x="5381" y="11672"/>
                  </a:cubicBezTo>
                  <a:cubicBezTo>
                    <a:pt x="5455" y="11733"/>
                    <a:pt x="5523" y="11691"/>
                    <a:pt x="5591" y="11587"/>
                  </a:cubicBezTo>
                  <a:cubicBezTo>
                    <a:pt x="5641" y="11512"/>
                    <a:pt x="5692" y="11357"/>
                    <a:pt x="5736" y="11160"/>
                  </a:cubicBezTo>
                  <a:cubicBezTo>
                    <a:pt x="5798" y="10883"/>
                    <a:pt x="5857" y="10775"/>
                    <a:pt x="5916" y="11141"/>
                  </a:cubicBezTo>
                  <a:cubicBezTo>
                    <a:pt x="5980" y="11531"/>
                    <a:pt x="6052" y="11395"/>
                    <a:pt x="6122" y="11409"/>
                  </a:cubicBezTo>
                  <a:cubicBezTo>
                    <a:pt x="6152" y="11414"/>
                    <a:pt x="6185" y="11404"/>
                    <a:pt x="6214" y="11465"/>
                  </a:cubicBezTo>
                  <a:cubicBezTo>
                    <a:pt x="6300" y="11639"/>
                    <a:pt x="6382" y="11902"/>
                    <a:pt x="6468" y="12020"/>
                  </a:cubicBezTo>
                  <a:cubicBezTo>
                    <a:pt x="6516" y="12085"/>
                    <a:pt x="6570" y="11968"/>
                    <a:pt x="6619" y="11883"/>
                  </a:cubicBezTo>
                  <a:cubicBezTo>
                    <a:pt x="6670" y="11794"/>
                    <a:pt x="6720" y="11658"/>
                    <a:pt x="6768" y="11517"/>
                  </a:cubicBezTo>
                  <a:cubicBezTo>
                    <a:pt x="6801" y="11423"/>
                    <a:pt x="6837" y="11334"/>
                    <a:pt x="6864" y="11165"/>
                  </a:cubicBezTo>
                  <a:cubicBezTo>
                    <a:pt x="6924" y="10779"/>
                    <a:pt x="6985" y="10714"/>
                    <a:pt x="7056" y="10916"/>
                  </a:cubicBezTo>
                  <a:cubicBezTo>
                    <a:pt x="7067" y="10949"/>
                    <a:pt x="7080" y="10949"/>
                    <a:pt x="7092" y="10953"/>
                  </a:cubicBezTo>
                  <a:cubicBezTo>
                    <a:pt x="7284" y="11052"/>
                    <a:pt x="7476" y="11113"/>
                    <a:pt x="7666" y="11263"/>
                  </a:cubicBezTo>
                  <a:cubicBezTo>
                    <a:pt x="7744" y="11324"/>
                    <a:pt x="7818" y="11592"/>
                    <a:pt x="7894" y="11761"/>
                  </a:cubicBezTo>
                  <a:cubicBezTo>
                    <a:pt x="7910" y="11794"/>
                    <a:pt x="7928" y="11846"/>
                    <a:pt x="7943" y="11822"/>
                  </a:cubicBezTo>
                  <a:cubicBezTo>
                    <a:pt x="8113" y="11587"/>
                    <a:pt x="8272" y="11930"/>
                    <a:pt x="8429" y="12381"/>
                  </a:cubicBezTo>
                  <a:cubicBezTo>
                    <a:pt x="8445" y="12428"/>
                    <a:pt x="8465" y="12414"/>
                    <a:pt x="8483" y="12405"/>
                  </a:cubicBezTo>
                  <a:cubicBezTo>
                    <a:pt x="8533" y="12372"/>
                    <a:pt x="8588" y="12208"/>
                    <a:pt x="8633" y="12306"/>
                  </a:cubicBezTo>
                  <a:cubicBezTo>
                    <a:pt x="8754" y="12579"/>
                    <a:pt x="8874" y="12907"/>
                    <a:pt x="8988" y="13321"/>
                  </a:cubicBezTo>
                  <a:cubicBezTo>
                    <a:pt x="9104" y="13739"/>
                    <a:pt x="9212" y="14091"/>
                    <a:pt x="9344" y="13669"/>
                  </a:cubicBezTo>
                  <a:cubicBezTo>
                    <a:pt x="9401" y="13490"/>
                    <a:pt x="9475" y="13617"/>
                    <a:pt x="9540" y="13664"/>
                  </a:cubicBezTo>
                  <a:cubicBezTo>
                    <a:pt x="9587" y="13701"/>
                    <a:pt x="9633" y="13913"/>
                    <a:pt x="9680" y="13913"/>
                  </a:cubicBezTo>
                  <a:cubicBezTo>
                    <a:pt x="9805" y="13913"/>
                    <a:pt x="9916" y="14162"/>
                    <a:pt x="10024" y="14669"/>
                  </a:cubicBezTo>
                  <a:cubicBezTo>
                    <a:pt x="10066" y="14866"/>
                    <a:pt x="10131" y="14735"/>
                    <a:pt x="10186" y="14787"/>
                  </a:cubicBezTo>
                  <a:cubicBezTo>
                    <a:pt x="10243" y="14848"/>
                    <a:pt x="10303" y="14904"/>
                    <a:pt x="10358" y="15040"/>
                  </a:cubicBezTo>
                  <a:cubicBezTo>
                    <a:pt x="10501" y="15397"/>
                    <a:pt x="10642" y="15801"/>
                    <a:pt x="10784" y="16177"/>
                  </a:cubicBezTo>
                  <a:cubicBezTo>
                    <a:pt x="10901" y="16487"/>
                    <a:pt x="11016" y="16243"/>
                    <a:pt x="11132" y="16111"/>
                  </a:cubicBezTo>
                  <a:cubicBezTo>
                    <a:pt x="11204" y="16027"/>
                    <a:pt x="11272" y="15825"/>
                    <a:pt x="11354" y="16125"/>
                  </a:cubicBezTo>
                  <a:cubicBezTo>
                    <a:pt x="11432" y="16412"/>
                    <a:pt x="11531" y="16346"/>
                    <a:pt x="11619" y="16501"/>
                  </a:cubicBezTo>
                  <a:cubicBezTo>
                    <a:pt x="11692" y="16633"/>
                    <a:pt x="11764" y="16844"/>
                    <a:pt x="11835" y="17051"/>
                  </a:cubicBezTo>
                  <a:cubicBezTo>
                    <a:pt x="11932" y="17333"/>
                    <a:pt x="12028" y="17629"/>
                    <a:pt x="12135" y="17488"/>
                  </a:cubicBezTo>
                  <a:cubicBezTo>
                    <a:pt x="12255" y="17328"/>
                    <a:pt x="12338" y="17929"/>
                    <a:pt x="12433" y="18329"/>
                  </a:cubicBezTo>
                  <a:cubicBezTo>
                    <a:pt x="12498" y="18601"/>
                    <a:pt x="12570" y="18803"/>
                    <a:pt x="12641" y="18972"/>
                  </a:cubicBezTo>
                  <a:cubicBezTo>
                    <a:pt x="12736" y="19193"/>
                    <a:pt x="12835" y="19325"/>
                    <a:pt x="12931" y="19541"/>
                  </a:cubicBezTo>
                  <a:cubicBezTo>
                    <a:pt x="13076" y="19865"/>
                    <a:pt x="13223" y="20118"/>
                    <a:pt x="13374" y="19940"/>
                  </a:cubicBezTo>
                  <a:cubicBezTo>
                    <a:pt x="13444" y="19860"/>
                    <a:pt x="13509" y="19865"/>
                    <a:pt x="13578" y="19982"/>
                  </a:cubicBezTo>
                  <a:cubicBezTo>
                    <a:pt x="13692" y="20175"/>
                    <a:pt x="13809" y="20198"/>
                    <a:pt x="13901" y="20917"/>
                  </a:cubicBezTo>
                  <a:cubicBezTo>
                    <a:pt x="13934" y="21171"/>
                    <a:pt x="13992" y="21236"/>
                    <a:pt x="14039" y="21368"/>
                  </a:cubicBezTo>
                  <a:cubicBezTo>
                    <a:pt x="14094" y="21523"/>
                    <a:pt x="14134" y="21443"/>
                    <a:pt x="14163" y="20992"/>
                  </a:cubicBezTo>
                  <a:cubicBezTo>
                    <a:pt x="14177" y="20790"/>
                    <a:pt x="14214" y="20593"/>
                    <a:pt x="14244" y="20560"/>
                  </a:cubicBezTo>
                  <a:cubicBezTo>
                    <a:pt x="14332" y="20461"/>
                    <a:pt x="14413" y="20607"/>
                    <a:pt x="14498" y="20926"/>
                  </a:cubicBezTo>
                  <a:cubicBezTo>
                    <a:pt x="14578" y="21227"/>
                    <a:pt x="14678" y="21194"/>
                    <a:pt x="14768" y="21312"/>
                  </a:cubicBezTo>
                  <a:cubicBezTo>
                    <a:pt x="14832" y="21396"/>
                    <a:pt x="14897" y="21570"/>
                    <a:pt x="14961" y="21570"/>
                  </a:cubicBezTo>
                  <a:cubicBezTo>
                    <a:pt x="15042" y="21570"/>
                    <a:pt x="15122" y="21420"/>
                    <a:pt x="15203" y="21363"/>
                  </a:cubicBezTo>
                  <a:cubicBezTo>
                    <a:pt x="15266" y="21316"/>
                    <a:pt x="15330" y="21335"/>
                    <a:pt x="15393" y="21279"/>
                  </a:cubicBezTo>
                  <a:cubicBezTo>
                    <a:pt x="15445" y="21236"/>
                    <a:pt x="15496" y="21128"/>
                    <a:pt x="15547" y="21039"/>
                  </a:cubicBezTo>
                  <a:cubicBezTo>
                    <a:pt x="15565" y="21006"/>
                    <a:pt x="15584" y="20879"/>
                    <a:pt x="15601" y="20898"/>
                  </a:cubicBezTo>
                  <a:cubicBezTo>
                    <a:pt x="15767" y="21100"/>
                    <a:pt x="15887" y="20198"/>
                    <a:pt x="16028" y="19799"/>
                  </a:cubicBezTo>
                  <a:cubicBezTo>
                    <a:pt x="16177" y="19376"/>
                    <a:pt x="16320" y="18728"/>
                    <a:pt x="16486" y="18921"/>
                  </a:cubicBezTo>
                  <a:cubicBezTo>
                    <a:pt x="16586" y="19038"/>
                    <a:pt x="16682" y="19310"/>
                    <a:pt x="16782" y="19475"/>
                  </a:cubicBezTo>
                  <a:cubicBezTo>
                    <a:pt x="16818" y="19531"/>
                    <a:pt x="16857" y="19522"/>
                    <a:pt x="16893" y="19465"/>
                  </a:cubicBezTo>
                  <a:cubicBezTo>
                    <a:pt x="17064" y="19207"/>
                    <a:pt x="17232" y="19169"/>
                    <a:pt x="17400" y="19592"/>
                  </a:cubicBezTo>
                  <a:cubicBezTo>
                    <a:pt x="17429" y="19663"/>
                    <a:pt x="17460" y="19729"/>
                    <a:pt x="17490" y="19729"/>
                  </a:cubicBezTo>
                  <a:cubicBezTo>
                    <a:pt x="17654" y="19729"/>
                    <a:pt x="17815" y="19630"/>
                    <a:pt x="17973" y="19169"/>
                  </a:cubicBezTo>
                  <a:cubicBezTo>
                    <a:pt x="18025" y="19014"/>
                    <a:pt x="18090" y="19113"/>
                    <a:pt x="18148" y="19076"/>
                  </a:cubicBezTo>
                  <a:cubicBezTo>
                    <a:pt x="18202" y="19043"/>
                    <a:pt x="18257" y="19029"/>
                    <a:pt x="18309" y="18921"/>
                  </a:cubicBezTo>
                  <a:cubicBezTo>
                    <a:pt x="18385" y="18761"/>
                    <a:pt x="18456" y="18742"/>
                    <a:pt x="18535" y="18883"/>
                  </a:cubicBezTo>
                  <a:cubicBezTo>
                    <a:pt x="18610" y="19014"/>
                    <a:pt x="18691" y="18949"/>
                    <a:pt x="18769" y="18953"/>
                  </a:cubicBezTo>
                  <a:cubicBezTo>
                    <a:pt x="18856" y="18958"/>
                    <a:pt x="18943" y="18963"/>
                    <a:pt x="19030" y="18939"/>
                  </a:cubicBezTo>
                  <a:cubicBezTo>
                    <a:pt x="19065" y="18930"/>
                    <a:pt x="19104" y="18742"/>
                    <a:pt x="19133" y="18817"/>
                  </a:cubicBezTo>
                  <a:cubicBezTo>
                    <a:pt x="19226" y="19071"/>
                    <a:pt x="19319" y="18766"/>
                    <a:pt x="19412" y="18902"/>
                  </a:cubicBezTo>
                  <a:cubicBezTo>
                    <a:pt x="19458" y="18972"/>
                    <a:pt x="19509" y="18780"/>
                    <a:pt x="19559" y="18761"/>
                  </a:cubicBezTo>
                  <a:cubicBezTo>
                    <a:pt x="19639" y="18728"/>
                    <a:pt x="19719" y="18742"/>
                    <a:pt x="19800" y="18733"/>
                  </a:cubicBezTo>
                  <a:cubicBezTo>
                    <a:pt x="19826" y="18728"/>
                    <a:pt x="19852" y="18709"/>
                    <a:pt x="19878" y="18700"/>
                  </a:cubicBezTo>
                  <a:cubicBezTo>
                    <a:pt x="19902" y="18690"/>
                    <a:pt x="19926" y="18648"/>
                    <a:pt x="19949" y="18681"/>
                  </a:cubicBezTo>
                  <a:cubicBezTo>
                    <a:pt x="20029" y="18798"/>
                    <a:pt x="20108" y="18991"/>
                    <a:pt x="20189" y="19066"/>
                  </a:cubicBezTo>
                  <a:cubicBezTo>
                    <a:pt x="20259" y="19132"/>
                    <a:pt x="20332" y="19043"/>
                    <a:pt x="20403" y="19090"/>
                  </a:cubicBezTo>
                  <a:cubicBezTo>
                    <a:pt x="20528" y="19169"/>
                    <a:pt x="20653" y="19310"/>
                    <a:pt x="20777" y="19400"/>
                  </a:cubicBezTo>
                  <a:cubicBezTo>
                    <a:pt x="20804" y="19418"/>
                    <a:pt x="20833" y="19301"/>
                    <a:pt x="20860" y="19292"/>
                  </a:cubicBezTo>
                  <a:cubicBezTo>
                    <a:pt x="20947" y="19268"/>
                    <a:pt x="21033" y="19263"/>
                    <a:pt x="21119" y="19249"/>
                  </a:cubicBezTo>
                  <a:cubicBezTo>
                    <a:pt x="21169" y="19245"/>
                    <a:pt x="21218" y="19259"/>
                    <a:pt x="21267" y="19216"/>
                  </a:cubicBezTo>
                  <a:cubicBezTo>
                    <a:pt x="21331" y="19160"/>
                    <a:pt x="21389" y="19076"/>
                    <a:pt x="21449" y="19442"/>
                  </a:cubicBezTo>
                  <a:cubicBezTo>
                    <a:pt x="21473" y="19584"/>
                    <a:pt x="21497" y="19677"/>
                    <a:pt x="21523" y="19738"/>
                  </a:cubicBezTo>
                  <a:close/>
                </a:path>
              </a:pathLst>
            </a:custGeom>
            <a:blipFill rotWithShape="1">
              <a:blip r:embed="rId4"/>
              <a:srcRect l="0" t="0" r="0" b="0"/>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6" name="Content Placeholder 2"/>
          <p:cNvSpPr txBox="1"/>
          <p:nvPr>
            <p:ph type="body" sz="quarter" idx="1"/>
          </p:nvPr>
        </p:nvSpPr>
        <p:spPr>
          <a:xfrm>
            <a:off x="6981825" y="3146400"/>
            <a:ext cx="4391025" cy="2682001"/>
          </a:xfrm>
          <a:prstGeom prst="rect">
            <a:avLst/>
          </a:prstGeom>
        </p:spPr>
        <p:txBody>
          <a:bodyPr/>
          <a:lstStyle/>
          <a:p>
            <a:pPr lvl="1" marL="210311" indent="210311" defTabSz="841247">
              <a:spcBef>
                <a:spcPts val="400"/>
              </a:spcBef>
              <a:buSzTx/>
              <a:buNone/>
              <a:defRPr sz="2208">
                <a:solidFill>
                  <a:srgbClr val="FFFFFF">
                    <a:alpha val="80000"/>
                  </a:srgbClr>
                </a:solidFill>
              </a:defRPr>
            </a:pPr>
            <a:r>
              <a:t>	</a:t>
            </a:r>
          </a:p>
          <a:p>
            <a:pPr lvl="1" marL="210311" indent="210311" defTabSz="841247">
              <a:spcBef>
                <a:spcPts val="400"/>
              </a:spcBef>
              <a:buSzTx/>
              <a:buNone/>
              <a:defRPr sz="2208">
                <a:solidFill>
                  <a:srgbClr val="FFFFFF">
                    <a:alpha val="80000"/>
                  </a:srgbClr>
                </a:solidFill>
              </a:defRPr>
            </a:pPr>
            <a:r>
              <a:t> Una PATENTE otorga a un/a inventor/a el derecho de excluir a otros del uso de la invención durante un período de tiempo limitado en el país donde se otorga la patente. (20 años)</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0" name="Picture 3" descr="Picture 3"/>
          <p:cNvPicPr>
            <a:picLocks noChangeAspect="1"/>
          </p:cNvPicPr>
          <p:nvPr/>
        </p:nvPicPr>
        <p:blipFill>
          <a:blip r:embed="rId2">
            <a:extLst/>
          </a:blip>
          <a:stretch>
            <a:fillRect/>
          </a:stretch>
        </p:blipFill>
        <p:spPr>
          <a:xfrm>
            <a:off x="1326127" y="190381"/>
            <a:ext cx="9672608" cy="5078120"/>
          </a:xfrm>
          <a:prstGeom prst="rect">
            <a:avLst/>
          </a:prstGeom>
          <a:ln w="12700">
            <a:miter lim="400000"/>
          </a:ln>
          <a:effectLst>
            <a:outerShdw sx="100000" sy="100000" kx="0" ky="0" algn="b" rotWithShape="0" blurRad="292100" dist="139700" dir="2700000">
              <a:srgbClr val="333333">
                <a:alpha val="64999"/>
              </a:srgbClr>
            </a:outerShdw>
          </a:effectLst>
        </p:spPr>
      </p:pic>
      <p:sp>
        <p:nvSpPr>
          <p:cNvPr id="801" name="TextBox 2"/>
          <p:cNvSpPr txBox="1"/>
          <p:nvPr/>
        </p:nvSpPr>
        <p:spPr>
          <a:xfrm>
            <a:off x="3199518" y="6165503"/>
            <a:ext cx="6840585"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000"/>
            </a:pPr>
            <a:r>
              <a:t>   #LESI2021 </a:t>
            </a:r>
            <a:r>
              <a:rPr>
                <a:solidFill>
                  <a:srgbClr val="2F5597"/>
                </a:solidFill>
              </a:rPr>
              <a:t>  #LetsInnovate	#AdvancingIP</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lide Number Placeholder 3"/>
          <p:cNvSpPr txBox="1"/>
          <p:nvPr>
            <p:ph type="sldNum" sz="quarter" idx="2"/>
          </p:nvPr>
        </p:nvSpPr>
        <p:spPr>
          <a:xfrm>
            <a:off x="10264303" y="6616737"/>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Picture 4" descr="Picture 4"/>
          <p:cNvPicPr>
            <a:picLocks noChangeAspect="1"/>
          </p:cNvPicPr>
          <p:nvPr/>
        </p:nvPicPr>
        <p:blipFill>
          <a:blip r:embed="rId2">
            <a:extLst/>
          </a:blip>
          <a:stretch>
            <a:fillRect/>
          </a:stretch>
        </p:blipFill>
        <p:spPr>
          <a:xfrm>
            <a:off x="1252241" y="0"/>
            <a:ext cx="10289514"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itle 1"/>
          <p:cNvSpPr txBox="1"/>
          <p:nvPr>
            <p:ph type="title"/>
          </p:nvPr>
        </p:nvSpPr>
        <p:spPr>
          <a:prstGeom prst="rect">
            <a:avLst/>
          </a:prstGeom>
        </p:spPr>
        <p:txBody>
          <a:bodyPr/>
          <a:lstStyle>
            <a:lvl1pPr>
              <a:defRPr sz="4000"/>
            </a:lvl1pPr>
          </a:lstStyle>
          <a:p>
            <a:pPr/>
            <a:r>
              <a:t>Thomas Watson, Director General IBM, 1943</a:t>
            </a:r>
          </a:p>
        </p:txBody>
      </p:sp>
      <p:pic>
        <p:nvPicPr>
          <p:cNvPr id="201" name="Picture 2" descr="Picture 2"/>
          <p:cNvPicPr>
            <a:picLocks noChangeAspect="1"/>
          </p:cNvPicPr>
          <p:nvPr/>
        </p:nvPicPr>
        <p:blipFill>
          <a:blip r:embed="rId3">
            <a:extLst/>
          </a:blip>
          <a:stretch>
            <a:fillRect/>
          </a:stretch>
        </p:blipFill>
        <p:spPr>
          <a:xfrm>
            <a:off x="7600844" y="3369859"/>
            <a:ext cx="3307199" cy="2220893"/>
          </a:xfrm>
          <a:prstGeom prst="rect">
            <a:avLst/>
          </a:prstGeom>
          <a:ln w="12700">
            <a:miter lim="400000"/>
          </a:ln>
        </p:spPr>
      </p:pic>
      <p:sp>
        <p:nvSpPr>
          <p:cNvPr id="202" name="Title 1"/>
          <p:cNvSpPr txBox="1"/>
          <p:nvPr/>
        </p:nvSpPr>
        <p:spPr>
          <a:xfrm>
            <a:off x="4845376" y="1664963"/>
            <a:ext cx="2002629" cy="283323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i="1" sz="2400"/>
            </a:lvl1pPr>
          </a:lstStyle>
          <a:p>
            <a:pPr/>
            <a:r>
              <a:t>“Creo que quizás habrá mercado para cinco ordenadores”</a:t>
            </a:r>
          </a:p>
        </p:txBody>
      </p:sp>
      <p:pic>
        <p:nvPicPr>
          <p:cNvPr id="203" name="Image" descr="Image"/>
          <p:cNvPicPr>
            <a:picLocks noChangeAspect="1"/>
          </p:cNvPicPr>
          <p:nvPr/>
        </p:nvPicPr>
        <p:blipFill>
          <a:blip r:embed="rId4">
            <a:extLst/>
          </a:blip>
          <a:stretch>
            <a:fillRect/>
          </a:stretch>
        </p:blipFill>
        <p:spPr>
          <a:xfrm>
            <a:off x="1156834" y="1728055"/>
            <a:ext cx="3482394" cy="3401890"/>
          </a:xfrm>
          <a:prstGeom prst="rect">
            <a:avLst/>
          </a:prstGeom>
          <a:ln w="12700">
            <a:miter lim="400000"/>
          </a:ln>
        </p:spPr>
      </p:pic>
      <p:sp>
        <p:nvSpPr>
          <p:cNvPr id="204" name="Slide Number Placeholder 3"/>
          <p:cNvSpPr txBox="1"/>
          <p:nvPr/>
        </p:nvSpPr>
        <p:spPr>
          <a:xfrm>
            <a:off x="10298219" y="6395455"/>
            <a:ext cx="220004"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a:solidFill>
                  <a:srgbClr val="245AA6"/>
                </a:solidFill>
                <a:latin typeface="Calibri Light"/>
                <a:ea typeface="Calibri Light"/>
                <a:cs typeface="Calibri Light"/>
                <a:sym typeface="Calibri Light"/>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